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957_D2DE3EA5.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984_EBC216DA.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99C_ABC8EC75.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0"/>
  </p:sldMasterIdLst>
  <p:notesMasterIdLst>
    <p:notesMasterId r:id="rId62"/>
  </p:notesMasterIdLst>
  <p:handoutMasterIdLst>
    <p:handoutMasterId r:id="rId63"/>
  </p:handoutMasterIdLst>
  <p:sldIdLst>
    <p:sldId id="2289" r:id="rId11"/>
    <p:sldId id="2291" r:id="rId12"/>
    <p:sldId id="2244" r:id="rId13"/>
    <p:sldId id="2315" r:id="rId14"/>
    <p:sldId id="2292" r:id="rId15"/>
    <p:sldId id="2389" r:id="rId16"/>
    <p:sldId id="2391" r:id="rId17"/>
    <p:sldId id="2390" r:id="rId18"/>
    <p:sldId id="2373" r:id="rId19"/>
    <p:sldId id="2330" r:id="rId20"/>
    <p:sldId id="2438" r:id="rId21"/>
    <p:sldId id="2435" r:id="rId22"/>
    <p:sldId id="2429" r:id="rId23"/>
    <p:sldId id="2436" r:id="rId24"/>
    <p:sldId id="2448" r:id="rId25"/>
    <p:sldId id="2332" r:id="rId26"/>
    <p:sldId id="2408" r:id="rId27"/>
    <p:sldId id="2404" r:id="rId28"/>
    <p:sldId id="2394" r:id="rId29"/>
    <p:sldId id="2374" r:id="rId30"/>
    <p:sldId id="2375" r:id="rId31"/>
    <p:sldId id="2398" r:id="rId32"/>
    <p:sldId id="2447" r:id="rId33"/>
    <p:sldId id="2451" r:id="rId34"/>
    <p:sldId id="2433" r:id="rId35"/>
    <p:sldId id="2453" r:id="rId36"/>
    <p:sldId id="2452" r:id="rId37"/>
    <p:sldId id="2454" r:id="rId38"/>
    <p:sldId id="2456" r:id="rId39"/>
    <p:sldId id="2313" r:id="rId40"/>
    <p:sldId id="2455" r:id="rId41"/>
    <p:sldId id="2358" r:id="rId42"/>
    <p:sldId id="2393" r:id="rId43"/>
    <p:sldId id="2457" r:id="rId44"/>
    <p:sldId id="2326" r:id="rId45"/>
    <p:sldId id="2377" r:id="rId46"/>
    <p:sldId id="2352" r:id="rId47"/>
    <p:sldId id="2349" r:id="rId48"/>
    <p:sldId id="2424" r:id="rId49"/>
    <p:sldId id="2397" r:id="rId50"/>
    <p:sldId id="2286" r:id="rId51"/>
    <p:sldId id="2458" r:id="rId52"/>
    <p:sldId id="2336" r:id="rId53"/>
    <p:sldId id="2362" r:id="rId54"/>
    <p:sldId id="2275" r:id="rId55"/>
    <p:sldId id="2335" r:id="rId56"/>
    <p:sldId id="2426" r:id="rId57"/>
    <p:sldId id="2413" r:id="rId58"/>
    <p:sldId id="2425" r:id="rId59"/>
    <p:sldId id="2428" r:id="rId60"/>
    <p:sldId id="2460" r:id="rId61"/>
  </p:sldIdLst>
  <p:sldSz cx="12192000" cy="6858000"/>
  <p:notesSz cx="6858000" cy="9144000"/>
  <p:embeddedFontLst>
    <p:embeddedFont>
      <p:font typeface="Calibri" panose="020F0502020204030204" pitchFamily="34" charset="0"/>
      <p:regular r:id="rId64"/>
      <p:bold r:id="rId65"/>
      <p:italic r:id="rId66"/>
      <p:boldItalic r:id="rId67"/>
    </p:embeddedFont>
    <p:embeddedFont>
      <p:font typeface="Sweco Sans" panose="020B0604020202020204" charset="0"/>
      <p:regular r:id="rId68"/>
      <p:bold r:id="rId69"/>
      <p:italic r:id="rId70"/>
      <p:boldItalic r:id="rId71"/>
    </p:embeddedFont>
    <p:embeddedFont>
      <p:font typeface="Sweco Sans Medium" panose="00000600000000000000" charset="0"/>
      <p:regular r:id="rId72"/>
      <p:bold r:id="rId73"/>
      <p:italic r:id="rId74"/>
      <p:boldItalic r:id="rId75"/>
    </p:embeddedFont>
  </p:embeddedFontLst>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Työosio" id="{67D7EC4A-8FFB-47FA-8AAF-9642EAD29776}">
          <p14:sldIdLst>
            <p14:sldId id="2289"/>
            <p14:sldId id="2291"/>
            <p14:sldId id="2244"/>
            <p14:sldId id="2315"/>
            <p14:sldId id="2292"/>
            <p14:sldId id="2389"/>
            <p14:sldId id="2391"/>
            <p14:sldId id="2390"/>
            <p14:sldId id="2373"/>
            <p14:sldId id="2330"/>
            <p14:sldId id="2438"/>
            <p14:sldId id="2435"/>
            <p14:sldId id="2429"/>
            <p14:sldId id="2436"/>
            <p14:sldId id="2448"/>
            <p14:sldId id="2332"/>
            <p14:sldId id="2408"/>
            <p14:sldId id="2404"/>
            <p14:sldId id="2394"/>
            <p14:sldId id="2374"/>
            <p14:sldId id="2375"/>
            <p14:sldId id="2398"/>
            <p14:sldId id="2447"/>
            <p14:sldId id="2451"/>
            <p14:sldId id="2433"/>
            <p14:sldId id="2453"/>
            <p14:sldId id="2452"/>
            <p14:sldId id="2454"/>
            <p14:sldId id="2456"/>
            <p14:sldId id="2313"/>
            <p14:sldId id="2455"/>
            <p14:sldId id="2358"/>
            <p14:sldId id="2393"/>
            <p14:sldId id="2457"/>
            <p14:sldId id="2326"/>
            <p14:sldId id="2377"/>
            <p14:sldId id="2352"/>
            <p14:sldId id="2349"/>
            <p14:sldId id="2424"/>
            <p14:sldId id="2397"/>
            <p14:sldId id="2286"/>
            <p14:sldId id="2458"/>
            <p14:sldId id="2336"/>
            <p14:sldId id="2362"/>
            <p14:sldId id="2275"/>
            <p14:sldId id="2335"/>
            <p14:sldId id="2426"/>
            <p14:sldId id="2413"/>
            <p14:sldId id="2425"/>
            <p14:sldId id="2428"/>
            <p14:sldId id="24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83627D-F961-86ED-BFA3-140782C04F8A}" name="Ojala Marianne" initials="OM" userId="S::marianne.ojala@vaala.fi::9f0cc5c8-8200-4601-9cb3-480568820066" providerId="AD"/>
  <p188:author id="{C4F826C1-E182-0872-3525-9512EC5FDE88}" name="Lehtinen, Eeropekka" initials="LE" userId="S::eeropekka.lehtinen@sweco.fi::498e9ccb-bba3-400b-bf28-fe6b9b5b6a7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htinen, Eeropekka" initials="LE" lastIdx="25" clrIdx="0">
    <p:extLst>
      <p:ext uri="{19B8F6BF-5375-455C-9EA6-DF929625EA0E}">
        <p15:presenceInfo xmlns:p15="http://schemas.microsoft.com/office/powerpoint/2012/main" userId="S::eeropekka.lehtinen@sweco.fi::498e9ccb-bba3-400b-bf28-fe6b9b5b6a7c" providerId="AD"/>
      </p:ext>
    </p:extLst>
  </p:cmAuthor>
  <p:cmAuthor id="2" name="Raninen, Mikko" initials="RM" lastIdx="19" clrIdx="1">
    <p:extLst>
      <p:ext uri="{19B8F6BF-5375-455C-9EA6-DF929625EA0E}">
        <p15:presenceInfo xmlns:p15="http://schemas.microsoft.com/office/powerpoint/2012/main" userId="S::mikko.raninen@sweco.fi::b1d530b4-75ba-4160-b413-98e51910e751" providerId="AD"/>
      </p:ext>
    </p:extLst>
  </p:cmAuthor>
  <p:cmAuthor id="3" name="Mustonen, Liisa" initials="ML" lastIdx="1" clrIdx="2">
    <p:extLst>
      <p:ext uri="{19B8F6BF-5375-455C-9EA6-DF929625EA0E}">
        <p15:presenceInfo xmlns:p15="http://schemas.microsoft.com/office/powerpoint/2012/main" userId="S::liisa.mustonen@sweco.fi::ea949efe-ed64-4532-988f-89ee2b52828e" providerId="AD"/>
      </p:ext>
    </p:extLst>
  </p:cmAuthor>
  <p:cmAuthor id="4" name="Heikkilä, Milja" initials="HM" lastIdx="1" clrIdx="3">
    <p:extLst>
      <p:ext uri="{19B8F6BF-5375-455C-9EA6-DF929625EA0E}">
        <p15:presenceInfo xmlns:p15="http://schemas.microsoft.com/office/powerpoint/2012/main" userId="S::milja.heikkila@sweco.fi::781e3497-5d86-423d-a6c0-cb301e249819" providerId="AD"/>
      </p:ext>
    </p:extLst>
  </p:cmAuthor>
  <p:cmAuthor id="5" name="Räsänen, Inkeri" initials="RI" lastIdx="1" clrIdx="4">
    <p:extLst>
      <p:ext uri="{19B8F6BF-5375-455C-9EA6-DF929625EA0E}">
        <p15:presenceInfo xmlns:p15="http://schemas.microsoft.com/office/powerpoint/2012/main" userId="S::inkeri.rasanen@sweco.fi::70d67238-f759-4d5b-a70e-0deecfbc8a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C0E8"/>
    <a:srgbClr val="FFC053"/>
    <a:srgbClr val="FF6500"/>
    <a:srgbClr val="F3F907"/>
    <a:srgbClr val="FFCC66"/>
    <a:srgbClr val="FF0000"/>
    <a:srgbClr val="C3A627"/>
    <a:srgbClr val="005076"/>
    <a:srgbClr val="E499D8"/>
    <a:srgbClr val="64C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D0917A-EE17-422E-96FE-7093CA90DED8}" v="174" dt="2023-11-01T14:37:37.827"/>
  </p1510:revLst>
</p1510:revInfo>
</file>

<file path=ppt/tableStyles.xml><?xml version="1.0" encoding="utf-8"?>
<a:tblStyleLst xmlns:a="http://schemas.openxmlformats.org/drawingml/2006/main" def="{5C22544A-7EE6-4342-B048-85BDC9FD1C3A}">
  <a:tblStyle styleId="{BC89EF96-8CEA-46FF-86C4-4CE0E7609802}" styleName="Vaalea tyyli 3 - Korostu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93" autoAdjust="0"/>
    <p:restoredTop sz="86386" autoAdjust="0"/>
  </p:normalViewPr>
  <p:slideViewPr>
    <p:cSldViewPr snapToGrid="0">
      <p:cViewPr varScale="1">
        <p:scale>
          <a:sx n="96" d="100"/>
          <a:sy n="96" d="100"/>
        </p:scale>
        <p:origin x="1086"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tags" Target="tags/tag1.xml"/><Relationship Id="rId84" Type="http://schemas.microsoft.com/office/2018/10/relationships/authors" Target="authors.xml"/><Relationship Id="rId7" Type="http://schemas.openxmlformats.org/officeDocument/2006/relationships/customXml" Target="../customXml/item7.xml"/><Relationship Id="rId71"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51.xml"/><Relationship Id="rId82" Type="http://schemas.microsoft.com/office/2016/11/relationships/changesInfo" Target="changesInfos/changesInfo1.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slide" Target="slides/slide41.xml"/><Relationship Id="rId72" Type="http://schemas.openxmlformats.org/officeDocument/2006/relationships/font" Target="fonts/font9.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font" Target="fonts/font4.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stonen, Liisa" userId="ea949efe-ed64-4532-988f-89ee2b52828e" providerId="ADAL" clId="{F3412AFC-1F4E-4FD0-B0B0-80252F0A9741}"/>
    <pc:docChg chg="modSld">
      <pc:chgData name="Mustonen, Liisa" userId="ea949efe-ed64-4532-988f-89ee2b52828e" providerId="ADAL" clId="{F3412AFC-1F4E-4FD0-B0B0-80252F0A9741}" dt="2023-10-18T09:25:11.148" v="162" actId="20577"/>
      <pc:docMkLst>
        <pc:docMk/>
      </pc:docMkLst>
      <pc:sldChg chg="modSp mod">
        <pc:chgData name="Mustonen, Liisa" userId="ea949efe-ed64-4532-988f-89ee2b52828e" providerId="ADAL" clId="{F3412AFC-1F4E-4FD0-B0B0-80252F0A9741}" dt="2023-10-18T09:25:11.148" v="162" actId="20577"/>
        <pc:sldMkLst>
          <pc:docMk/>
          <pc:sldMk cId="4231209368" sldId="2429"/>
        </pc:sldMkLst>
        <pc:spChg chg="mod">
          <ac:chgData name="Mustonen, Liisa" userId="ea949efe-ed64-4532-988f-89ee2b52828e" providerId="ADAL" clId="{F3412AFC-1F4E-4FD0-B0B0-80252F0A9741}" dt="2023-10-18T09:21:58.814" v="0" actId="1076"/>
          <ac:spMkLst>
            <pc:docMk/>
            <pc:sldMk cId="4231209368" sldId="2429"/>
            <ac:spMk id="3" creationId="{932796FF-7C67-B2D7-672E-0B411A2FB552}"/>
          </ac:spMkLst>
        </pc:spChg>
        <pc:spChg chg="mod">
          <ac:chgData name="Mustonen, Liisa" userId="ea949efe-ed64-4532-988f-89ee2b52828e" providerId="ADAL" clId="{F3412AFC-1F4E-4FD0-B0B0-80252F0A9741}" dt="2023-10-18T09:21:58.814" v="0" actId="1076"/>
          <ac:spMkLst>
            <pc:docMk/>
            <pc:sldMk cId="4231209368" sldId="2429"/>
            <ac:spMk id="6" creationId="{9DF80549-F62E-C71C-6262-141A7AD6F88E}"/>
          </ac:spMkLst>
        </pc:spChg>
        <pc:spChg chg="mod">
          <ac:chgData name="Mustonen, Liisa" userId="ea949efe-ed64-4532-988f-89ee2b52828e" providerId="ADAL" clId="{F3412AFC-1F4E-4FD0-B0B0-80252F0A9741}" dt="2023-10-18T09:25:11.148" v="162" actId="20577"/>
          <ac:spMkLst>
            <pc:docMk/>
            <pc:sldMk cId="4231209368" sldId="2429"/>
            <ac:spMk id="8" creationId="{6D9C719F-C610-47EB-8669-44F856AFDC83}"/>
          </ac:spMkLst>
        </pc:spChg>
        <pc:graphicFrameChg chg="mod">
          <ac:chgData name="Mustonen, Liisa" userId="ea949efe-ed64-4532-988f-89ee2b52828e" providerId="ADAL" clId="{F3412AFC-1F4E-4FD0-B0B0-80252F0A9741}" dt="2023-10-18T09:21:58.814" v="0" actId="1076"/>
          <ac:graphicFrameMkLst>
            <pc:docMk/>
            <pc:sldMk cId="4231209368" sldId="2429"/>
            <ac:graphicFrameMk id="5" creationId="{0C7778B5-C530-A1CC-5F98-924AAF3181C5}"/>
          </ac:graphicFrameMkLst>
        </pc:graphicFrameChg>
        <pc:graphicFrameChg chg="mod">
          <ac:chgData name="Mustonen, Liisa" userId="ea949efe-ed64-4532-988f-89ee2b52828e" providerId="ADAL" clId="{F3412AFC-1F4E-4FD0-B0B0-80252F0A9741}" dt="2023-10-18T09:21:58.814" v="0" actId="1076"/>
          <ac:graphicFrameMkLst>
            <pc:docMk/>
            <pc:sldMk cId="4231209368" sldId="2429"/>
            <ac:graphicFrameMk id="9" creationId="{FAED3082-2A1B-DE57-3B77-DF2C6A6D6703}"/>
          </ac:graphicFrameMkLst>
        </pc:graphicFrameChg>
      </pc:sldChg>
    </pc:docChg>
  </pc:docChgLst>
  <pc:docChgLst>
    <pc:chgData name="Lehtinen, Eeropekka" userId="498e9ccb-bba3-400b-bf28-fe6b9b5b6a7c" providerId="ADAL" clId="{8DD0917A-EE17-422E-96FE-7093CA90DED8}"/>
    <pc:docChg chg="modSld">
      <pc:chgData name="Lehtinen, Eeropekka" userId="498e9ccb-bba3-400b-bf28-fe6b9b5b6a7c" providerId="ADAL" clId="{8DD0917A-EE17-422E-96FE-7093CA90DED8}" dt="2023-11-01T15:41:12.974" v="257" actId="20577"/>
      <pc:docMkLst>
        <pc:docMk/>
      </pc:docMkLst>
      <pc:sldChg chg="modSp mod">
        <pc:chgData name="Lehtinen, Eeropekka" userId="498e9ccb-bba3-400b-bf28-fe6b9b5b6a7c" providerId="ADAL" clId="{8DD0917A-EE17-422E-96FE-7093CA90DED8}" dt="2023-11-01T14:22:48.047" v="133" actId="13244"/>
        <pc:sldMkLst>
          <pc:docMk/>
          <pc:sldMk cId="41033074" sldId="2275"/>
        </pc:sldMkLst>
        <pc:spChg chg="mod">
          <ac:chgData name="Lehtinen, Eeropekka" userId="498e9ccb-bba3-400b-bf28-fe6b9b5b6a7c" providerId="ADAL" clId="{8DD0917A-EE17-422E-96FE-7093CA90DED8}" dt="2023-11-01T14:22:39.224" v="132" actId="962"/>
          <ac:spMkLst>
            <pc:docMk/>
            <pc:sldMk cId="41033074" sldId="2275"/>
            <ac:spMk id="12" creationId="{BEEA9AF6-1A58-4FDD-9E80-24BA36CE9B9E}"/>
          </ac:spMkLst>
        </pc:spChg>
        <pc:spChg chg="mod">
          <ac:chgData name="Lehtinen, Eeropekka" userId="498e9ccb-bba3-400b-bf28-fe6b9b5b6a7c" providerId="ADAL" clId="{8DD0917A-EE17-422E-96FE-7093CA90DED8}" dt="2023-11-01T14:22:48.047" v="133" actId="13244"/>
          <ac:spMkLst>
            <pc:docMk/>
            <pc:sldMk cId="41033074" sldId="2275"/>
            <ac:spMk id="23" creationId="{C7017853-335F-4329-9C16-B9BC997FF500}"/>
          </ac:spMkLst>
        </pc:spChg>
        <pc:graphicFrameChg chg="modGraphic">
          <ac:chgData name="Lehtinen, Eeropekka" userId="498e9ccb-bba3-400b-bf28-fe6b9b5b6a7c" providerId="ADAL" clId="{8DD0917A-EE17-422E-96FE-7093CA90DED8}" dt="2023-11-01T13:47:05.060" v="45" actId="20577"/>
          <ac:graphicFrameMkLst>
            <pc:docMk/>
            <pc:sldMk cId="41033074" sldId="2275"/>
            <ac:graphicFrameMk id="2" creationId="{F52409E1-43FA-4E74-B576-84F8DC3098ED}"/>
          </ac:graphicFrameMkLst>
        </pc:graphicFrameChg>
      </pc:sldChg>
      <pc:sldChg chg="modSp mod">
        <pc:chgData name="Lehtinen, Eeropekka" userId="498e9ccb-bba3-400b-bf28-fe6b9b5b6a7c" providerId="ADAL" clId="{8DD0917A-EE17-422E-96FE-7093CA90DED8}" dt="2023-11-01T14:27:24.646" v="154" actId="13244"/>
        <pc:sldMkLst>
          <pc:docMk/>
          <pc:sldMk cId="3716220581" sldId="2286"/>
        </pc:sldMkLst>
        <pc:spChg chg="mod">
          <ac:chgData name="Lehtinen, Eeropekka" userId="498e9ccb-bba3-400b-bf28-fe6b9b5b6a7c" providerId="ADAL" clId="{8DD0917A-EE17-422E-96FE-7093CA90DED8}" dt="2023-11-01T14:27:24.646" v="154" actId="13244"/>
          <ac:spMkLst>
            <pc:docMk/>
            <pc:sldMk cId="3716220581" sldId="2286"/>
            <ac:spMk id="9" creationId="{E9C52146-9AB9-45F7-8D14-ACD167609FB8}"/>
          </ac:spMkLst>
        </pc:spChg>
        <pc:spChg chg="mod">
          <ac:chgData name="Lehtinen, Eeropekka" userId="498e9ccb-bba3-400b-bf28-fe6b9b5b6a7c" providerId="ADAL" clId="{8DD0917A-EE17-422E-96FE-7093CA90DED8}" dt="2023-11-01T14:26:50.143" v="151" actId="13244"/>
          <ac:spMkLst>
            <pc:docMk/>
            <pc:sldMk cId="3716220581" sldId="2286"/>
            <ac:spMk id="28" creationId="{F6AC3099-35BC-5A30-EE30-D0CF6CD0C253}"/>
          </ac:spMkLst>
        </pc:spChg>
        <pc:spChg chg="mod">
          <ac:chgData name="Lehtinen, Eeropekka" userId="498e9ccb-bba3-400b-bf28-fe6b9b5b6a7c" providerId="ADAL" clId="{8DD0917A-EE17-422E-96FE-7093CA90DED8}" dt="2023-11-01T14:26:40.225" v="149" actId="962"/>
          <ac:spMkLst>
            <pc:docMk/>
            <pc:sldMk cId="3716220581" sldId="2286"/>
            <ac:spMk id="43" creationId="{09A75E43-8832-41EA-A6F9-7B654FD147D8}"/>
          </ac:spMkLst>
        </pc:spChg>
        <pc:spChg chg="mod">
          <ac:chgData name="Lehtinen, Eeropekka" userId="498e9ccb-bba3-400b-bf28-fe6b9b5b6a7c" providerId="ADAL" clId="{8DD0917A-EE17-422E-96FE-7093CA90DED8}" dt="2023-11-01T14:26:42.492" v="150" actId="962"/>
          <ac:spMkLst>
            <pc:docMk/>
            <pc:sldMk cId="3716220581" sldId="2286"/>
            <ac:spMk id="44" creationId="{70000528-702D-4D79-A152-3F2893764E63}"/>
          </ac:spMkLst>
        </pc:spChg>
        <pc:picChg chg="mod">
          <ac:chgData name="Lehtinen, Eeropekka" userId="498e9ccb-bba3-400b-bf28-fe6b9b5b6a7c" providerId="ADAL" clId="{8DD0917A-EE17-422E-96FE-7093CA90DED8}" dt="2023-11-01T14:26:57.925" v="153" actId="13244"/>
          <ac:picMkLst>
            <pc:docMk/>
            <pc:sldMk cId="3716220581" sldId="2286"/>
            <ac:picMk id="33" creationId="{E97A9E01-A80C-7EB0-0E37-BD6D5A52039B}"/>
          </ac:picMkLst>
        </pc:picChg>
      </pc:sldChg>
      <pc:sldChg chg="modSp mod">
        <pc:chgData name="Lehtinen, Eeropekka" userId="498e9ccb-bba3-400b-bf28-fe6b9b5b6a7c" providerId="ADAL" clId="{8DD0917A-EE17-422E-96FE-7093CA90DED8}" dt="2023-11-01T14:18:33.279" v="91" actId="962"/>
        <pc:sldMkLst>
          <pc:docMk/>
          <pc:sldMk cId="1731678463" sldId="2291"/>
        </pc:sldMkLst>
        <pc:spChg chg="mod">
          <ac:chgData name="Lehtinen, Eeropekka" userId="498e9ccb-bba3-400b-bf28-fe6b9b5b6a7c" providerId="ADAL" clId="{8DD0917A-EE17-422E-96FE-7093CA90DED8}" dt="2023-11-01T14:18:33.279" v="91" actId="962"/>
          <ac:spMkLst>
            <pc:docMk/>
            <pc:sldMk cId="1731678463" sldId="2291"/>
            <ac:spMk id="9" creationId="{675BDC4C-F1ED-4841-B711-25F64C36106A}"/>
          </ac:spMkLst>
        </pc:spChg>
        <pc:spChg chg="mod">
          <ac:chgData name="Lehtinen, Eeropekka" userId="498e9ccb-bba3-400b-bf28-fe6b9b5b6a7c" providerId="ADAL" clId="{8DD0917A-EE17-422E-96FE-7093CA90DED8}" dt="2023-11-01T14:16:57.175" v="48" actId="33553"/>
          <ac:spMkLst>
            <pc:docMk/>
            <pc:sldMk cId="1731678463" sldId="2291"/>
            <ac:spMk id="19" creationId="{80FA4C4E-C812-4C0D-87B6-5A12B3B72A7D}"/>
          </ac:spMkLst>
        </pc:spChg>
        <pc:picChg chg="mod">
          <ac:chgData name="Lehtinen, Eeropekka" userId="498e9ccb-bba3-400b-bf28-fe6b9b5b6a7c" providerId="ADAL" clId="{8DD0917A-EE17-422E-96FE-7093CA90DED8}" dt="2023-11-01T14:18:30.189" v="90" actId="962"/>
          <ac:picMkLst>
            <pc:docMk/>
            <pc:sldMk cId="1731678463" sldId="2291"/>
            <ac:picMk id="18" creationId="{19C01199-B287-420B-AFA3-ED02F3CD172D}"/>
          </ac:picMkLst>
        </pc:picChg>
      </pc:sldChg>
      <pc:sldChg chg="modSp">
        <pc:chgData name="Lehtinen, Eeropekka" userId="498e9ccb-bba3-400b-bf28-fe6b9b5b6a7c" providerId="ADAL" clId="{8DD0917A-EE17-422E-96FE-7093CA90DED8}" dt="2023-11-01T14:16:44.530" v="47" actId="13244"/>
        <pc:sldMkLst>
          <pc:docMk/>
          <pc:sldMk cId="651962666" sldId="2292"/>
        </pc:sldMkLst>
        <pc:spChg chg="mod">
          <ac:chgData name="Lehtinen, Eeropekka" userId="498e9ccb-bba3-400b-bf28-fe6b9b5b6a7c" providerId="ADAL" clId="{8DD0917A-EE17-422E-96FE-7093CA90DED8}" dt="2023-11-01T14:16:40.693" v="46" actId="962"/>
          <ac:spMkLst>
            <pc:docMk/>
            <pc:sldMk cId="651962666" sldId="2292"/>
            <ac:spMk id="8" creationId="{175551F8-0D5A-4065-A7B0-A6F50F71A25B}"/>
          </ac:spMkLst>
        </pc:spChg>
        <pc:spChg chg="mod">
          <ac:chgData name="Lehtinen, Eeropekka" userId="498e9ccb-bba3-400b-bf28-fe6b9b5b6a7c" providerId="ADAL" clId="{8DD0917A-EE17-422E-96FE-7093CA90DED8}" dt="2023-11-01T14:16:44.530" v="47" actId="13244"/>
          <ac:spMkLst>
            <pc:docMk/>
            <pc:sldMk cId="651962666" sldId="2292"/>
            <ac:spMk id="25" creationId="{2A54A3D3-3193-46CD-8E12-C6E093872F0A}"/>
          </ac:spMkLst>
        </pc:spChg>
      </pc:sldChg>
      <pc:sldChg chg="modSp mod">
        <pc:chgData name="Lehtinen, Eeropekka" userId="498e9ccb-bba3-400b-bf28-fe6b9b5b6a7c" providerId="ADAL" clId="{8DD0917A-EE17-422E-96FE-7093CA90DED8}" dt="2023-11-01T14:31:48.360" v="191" actId="13244"/>
        <pc:sldMkLst>
          <pc:docMk/>
          <pc:sldMk cId="2246297953" sldId="2313"/>
        </pc:sldMkLst>
        <pc:spChg chg="mod">
          <ac:chgData name="Lehtinen, Eeropekka" userId="498e9ccb-bba3-400b-bf28-fe6b9b5b6a7c" providerId="ADAL" clId="{8DD0917A-EE17-422E-96FE-7093CA90DED8}" dt="2023-11-01T14:31:42.227" v="189" actId="13244"/>
          <ac:spMkLst>
            <pc:docMk/>
            <pc:sldMk cId="2246297953" sldId="2313"/>
            <ac:spMk id="11" creationId="{3671E113-8A12-40F0-8CF8-59CCC130B3B0}"/>
          </ac:spMkLst>
        </pc:spChg>
        <pc:spChg chg="mod">
          <ac:chgData name="Lehtinen, Eeropekka" userId="498e9ccb-bba3-400b-bf28-fe6b9b5b6a7c" providerId="ADAL" clId="{8DD0917A-EE17-422E-96FE-7093CA90DED8}" dt="2023-11-01T14:31:36.862" v="188" actId="962"/>
          <ac:spMkLst>
            <pc:docMk/>
            <pc:sldMk cId="2246297953" sldId="2313"/>
            <ac:spMk id="23" creationId="{4CDD965D-4E92-447F-8D99-B52083DA8825}"/>
          </ac:spMkLst>
        </pc:spChg>
        <pc:picChg chg="mod">
          <ac:chgData name="Lehtinen, Eeropekka" userId="498e9ccb-bba3-400b-bf28-fe6b9b5b6a7c" providerId="ADAL" clId="{8DD0917A-EE17-422E-96FE-7093CA90DED8}" dt="2023-11-01T14:31:47.076" v="190" actId="13244"/>
          <ac:picMkLst>
            <pc:docMk/>
            <pc:sldMk cId="2246297953" sldId="2313"/>
            <ac:picMk id="5" creationId="{936ED5FF-EA71-9EAF-EF52-CAFB942EDBA2}"/>
          </ac:picMkLst>
        </pc:picChg>
        <pc:picChg chg="mod">
          <ac:chgData name="Lehtinen, Eeropekka" userId="498e9ccb-bba3-400b-bf28-fe6b9b5b6a7c" providerId="ADAL" clId="{8DD0917A-EE17-422E-96FE-7093CA90DED8}" dt="2023-11-01T14:31:48.360" v="191" actId="13244"/>
          <ac:picMkLst>
            <pc:docMk/>
            <pc:sldMk cId="2246297953" sldId="2313"/>
            <ac:picMk id="7" creationId="{4792E82D-EB1F-5504-EB94-84BAB2C098AA}"/>
          </ac:picMkLst>
        </pc:picChg>
      </pc:sldChg>
      <pc:sldChg chg="modSp mod">
        <pc:chgData name="Lehtinen, Eeropekka" userId="498e9ccb-bba3-400b-bf28-fe6b9b5b6a7c" providerId="ADAL" clId="{8DD0917A-EE17-422E-96FE-7093CA90DED8}" dt="2023-11-01T14:16:59.951" v="49" actId="33553"/>
        <pc:sldMkLst>
          <pc:docMk/>
          <pc:sldMk cId="1227677391" sldId="2315"/>
        </pc:sldMkLst>
        <pc:spChg chg="mod">
          <ac:chgData name="Lehtinen, Eeropekka" userId="498e9ccb-bba3-400b-bf28-fe6b9b5b6a7c" providerId="ADAL" clId="{8DD0917A-EE17-422E-96FE-7093CA90DED8}" dt="2023-11-01T14:16:59.951" v="49" actId="33553"/>
          <ac:spMkLst>
            <pc:docMk/>
            <pc:sldMk cId="1227677391" sldId="2315"/>
            <ac:spMk id="15" creationId="{CD4E2F23-35BF-4BDA-99A3-A4AFDBF60E1D}"/>
          </ac:spMkLst>
        </pc:spChg>
      </pc:sldChg>
      <pc:sldChg chg="modSp mod">
        <pc:chgData name="Lehtinen, Eeropekka" userId="498e9ccb-bba3-400b-bf28-fe6b9b5b6a7c" providerId="ADAL" clId="{8DD0917A-EE17-422E-96FE-7093CA90DED8}" dt="2023-11-01T14:29:51.110" v="174" actId="962"/>
        <pc:sldMkLst>
          <pc:docMk/>
          <pc:sldMk cId="3194880257" sldId="2326"/>
        </pc:sldMkLst>
        <pc:spChg chg="mod">
          <ac:chgData name="Lehtinen, Eeropekka" userId="498e9ccb-bba3-400b-bf28-fe6b9b5b6a7c" providerId="ADAL" clId="{8DD0917A-EE17-422E-96FE-7093CA90DED8}" dt="2023-11-01T14:29:51.110" v="174" actId="962"/>
          <ac:spMkLst>
            <pc:docMk/>
            <pc:sldMk cId="3194880257" sldId="2326"/>
            <ac:spMk id="12" creationId="{7DBB8574-0579-48D6-9ECC-37E031EECC37}"/>
          </ac:spMkLst>
        </pc:spChg>
        <pc:spChg chg="mod">
          <ac:chgData name="Lehtinen, Eeropekka" userId="498e9ccb-bba3-400b-bf28-fe6b9b5b6a7c" providerId="ADAL" clId="{8DD0917A-EE17-422E-96FE-7093CA90DED8}" dt="2023-11-01T14:17:57.472" v="75" actId="33553"/>
          <ac:spMkLst>
            <pc:docMk/>
            <pc:sldMk cId="3194880257" sldId="2326"/>
            <ac:spMk id="15" creationId="{CD4E2F23-35BF-4BDA-99A3-A4AFDBF60E1D}"/>
          </ac:spMkLst>
        </pc:spChg>
      </pc:sldChg>
      <pc:sldChg chg="modSp mod">
        <pc:chgData name="Lehtinen, Eeropekka" userId="498e9ccb-bba3-400b-bf28-fe6b9b5b6a7c" providerId="ADAL" clId="{8DD0917A-EE17-422E-96FE-7093CA90DED8}" dt="2023-11-01T14:20:01.886" v="110" actId="13244"/>
        <pc:sldMkLst>
          <pc:docMk/>
          <pc:sldMk cId="4121936688" sldId="2330"/>
        </pc:sldMkLst>
        <pc:spChg chg="mod">
          <ac:chgData name="Lehtinen, Eeropekka" userId="498e9ccb-bba3-400b-bf28-fe6b9b5b6a7c" providerId="ADAL" clId="{8DD0917A-EE17-422E-96FE-7093CA90DED8}" dt="2023-11-01T14:20:01.886" v="110" actId="13244"/>
          <ac:spMkLst>
            <pc:docMk/>
            <pc:sldMk cId="4121936688" sldId="2330"/>
            <ac:spMk id="8" creationId="{6D9C719F-C610-47EB-8669-44F856AFDC83}"/>
          </ac:spMkLst>
        </pc:spChg>
        <pc:spChg chg="mod">
          <ac:chgData name="Lehtinen, Eeropekka" userId="498e9ccb-bba3-400b-bf28-fe6b9b5b6a7c" providerId="ADAL" clId="{8DD0917A-EE17-422E-96FE-7093CA90DED8}" dt="2023-11-01T14:17:01.841" v="50" actId="33553"/>
          <ac:spMkLst>
            <pc:docMk/>
            <pc:sldMk cId="4121936688" sldId="2330"/>
            <ac:spMk id="14" creationId="{8F57FE4A-4D14-404B-8F7E-CB3B2D7AA29F}"/>
          </ac:spMkLst>
        </pc:spChg>
      </pc:sldChg>
      <pc:sldChg chg="modSp mod">
        <pc:chgData name="Lehtinen, Eeropekka" userId="498e9ccb-bba3-400b-bf28-fe6b9b5b6a7c" providerId="ADAL" clId="{8DD0917A-EE17-422E-96FE-7093CA90DED8}" dt="2023-11-01T14:17:25.905" v="57" actId="33553"/>
        <pc:sldMkLst>
          <pc:docMk/>
          <pc:sldMk cId="3905123763" sldId="2332"/>
        </pc:sldMkLst>
        <pc:spChg chg="mod">
          <ac:chgData name="Lehtinen, Eeropekka" userId="498e9ccb-bba3-400b-bf28-fe6b9b5b6a7c" providerId="ADAL" clId="{8DD0917A-EE17-422E-96FE-7093CA90DED8}" dt="2023-11-01T14:17:25.905" v="57" actId="33553"/>
          <ac:spMkLst>
            <pc:docMk/>
            <pc:sldMk cId="3905123763" sldId="2332"/>
            <ac:spMk id="14" creationId="{5CAD4AEE-D9E4-4729-B2E8-5ACF28E9EDE0}"/>
          </ac:spMkLst>
        </pc:spChg>
      </pc:sldChg>
      <pc:sldChg chg="modSp mod">
        <pc:chgData name="Lehtinen, Eeropekka" userId="498e9ccb-bba3-400b-bf28-fe6b9b5b6a7c" providerId="ADAL" clId="{8DD0917A-EE17-422E-96FE-7093CA90DED8}" dt="2023-11-01T14:23:05.311" v="136" actId="13244"/>
        <pc:sldMkLst>
          <pc:docMk/>
          <pc:sldMk cId="2293001950" sldId="2335"/>
        </pc:sldMkLst>
        <pc:spChg chg="mod">
          <ac:chgData name="Lehtinen, Eeropekka" userId="498e9ccb-bba3-400b-bf28-fe6b9b5b6a7c" providerId="ADAL" clId="{8DD0917A-EE17-422E-96FE-7093CA90DED8}" dt="2023-11-01T14:22:25.941" v="130" actId="13244"/>
          <ac:spMkLst>
            <pc:docMk/>
            <pc:sldMk cId="2293001950" sldId="2335"/>
            <ac:spMk id="10" creationId="{DC3B13A2-9293-4DEC-9E99-D5F681F44947}"/>
          </ac:spMkLst>
        </pc:spChg>
        <pc:spChg chg="mod">
          <ac:chgData name="Lehtinen, Eeropekka" userId="498e9ccb-bba3-400b-bf28-fe6b9b5b6a7c" providerId="ADAL" clId="{8DD0917A-EE17-422E-96FE-7093CA90DED8}" dt="2023-11-01T14:22:23.958" v="129" actId="962"/>
          <ac:spMkLst>
            <pc:docMk/>
            <pc:sldMk cId="2293001950" sldId="2335"/>
            <ac:spMk id="12" creationId="{BEEA9AF6-1A58-4FDD-9E80-24BA36CE9B9E}"/>
          </ac:spMkLst>
        </pc:spChg>
        <pc:spChg chg="mod">
          <ac:chgData name="Lehtinen, Eeropekka" userId="498e9ccb-bba3-400b-bf28-fe6b9b5b6a7c" providerId="ADAL" clId="{8DD0917A-EE17-422E-96FE-7093CA90DED8}" dt="2023-11-01T14:23:03.448" v="135" actId="13244"/>
          <ac:spMkLst>
            <pc:docMk/>
            <pc:sldMk cId="2293001950" sldId="2335"/>
            <ac:spMk id="17" creationId="{F18E8D8F-611A-47C9-8DC9-C7AE289F3E6A}"/>
          </ac:spMkLst>
        </pc:spChg>
        <pc:graphicFrameChg chg="mod">
          <ac:chgData name="Lehtinen, Eeropekka" userId="498e9ccb-bba3-400b-bf28-fe6b9b5b6a7c" providerId="ADAL" clId="{8DD0917A-EE17-422E-96FE-7093CA90DED8}" dt="2023-11-01T14:23:05.311" v="136" actId="13244"/>
          <ac:graphicFrameMkLst>
            <pc:docMk/>
            <pc:sldMk cId="2293001950" sldId="2335"/>
            <ac:graphicFrameMk id="2" creationId="{F52409E1-43FA-4E74-B576-84F8DC3098ED}"/>
          </ac:graphicFrameMkLst>
        </pc:graphicFrameChg>
      </pc:sldChg>
      <pc:sldChg chg="modSp mod">
        <pc:chgData name="Lehtinen, Eeropekka" userId="498e9ccb-bba3-400b-bf28-fe6b9b5b6a7c" providerId="ADAL" clId="{8DD0917A-EE17-422E-96FE-7093CA90DED8}" dt="2023-11-01T14:25:57.608" v="142" actId="13244"/>
        <pc:sldMkLst>
          <pc:docMk/>
          <pc:sldMk cId="105361912" sldId="2336"/>
        </pc:sldMkLst>
        <pc:spChg chg="mod">
          <ac:chgData name="Lehtinen, Eeropekka" userId="498e9ccb-bba3-400b-bf28-fe6b9b5b6a7c" providerId="ADAL" clId="{8DD0917A-EE17-422E-96FE-7093CA90DED8}" dt="2023-11-01T14:25:53.242" v="141" actId="962"/>
          <ac:spMkLst>
            <pc:docMk/>
            <pc:sldMk cId="105361912" sldId="2336"/>
            <ac:spMk id="12" creationId="{BEEA9AF6-1A58-4FDD-9E80-24BA36CE9B9E}"/>
          </ac:spMkLst>
        </pc:spChg>
        <pc:spChg chg="mod">
          <ac:chgData name="Lehtinen, Eeropekka" userId="498e9ccb-bba3-400b-bf28-fe6b9b5b6a7c" providerId="ADAL" clId="{8DD0917A-EE17-422E-96FE-7093CA90DED8}" dt="2023-11-01T14:25:57.608" v="142" actId="13244"/>
          <ac:spMkLst>
            <pc:docMk/>
            <pc:sldMk cId="105361912" sldId="2336"/>
            <ac:spMk id="17" creationId="{F18E8D8F-611A-47C9-8DC9-C7AE289F3E6A}"/>
          </ac:spMkLst>
        </pc:spChg>
        <pc:graphicFrameChg chg="modGraphic">
          <ac:chgData name="Lehtinen, Eeropekka" userId="498e9ccb-bba3-400b-bf28-fe6b9b5b6a7c" providerId="ADAL" clId="{8DD0917A-EE17-422E-96FE-7093CA90DED8}" dt="2023-11-01T13:45:29.716" v="11" actId="20577"/>
          <ac:graphicFrameMkLst>
            <pc:docMk/>
            <pc:sldMk cId="105361912" sldId="2336"/>
            <ac:graphicFrameMk id="2" creationId="{F52409E1-43FA-4E74-B576-84F8DC3098ED}"/>
          </ac:graphicFrameMkLst>
        </pc:graphicFrameChg>
      </pc:sldChg>
      <pc:sldChg chg="modSp mod">
        <pc:chgData name="Lehtinen, Eeropekka" userId="498e9ccb-bba3-400b-bf28-fe6b9b5b6a7c" providerId="ADAL" clId="{8DD0917A-EE17-422E-96FE-7093CA90DED8}" dt="2023-11-01T14:29:15.326" v="169" actId="13244"/>
        <pc:sldMkLst>
          <pc:docMk/>
          <pc:sldMk cId="3807588742" sldId="2349"/>
        </pc:sldMkLst>
        <pc:spChg chg="mod">
          <ac:chgData name="Lehtinen, Eeropekka" userId="498e9ccb-bba3-400b-bf28-fe6b9b5b6a7c" providerId="ADAL" clId="{8DD0917A-EE17-422E-96FE-7093CA90DED8}" dt="2023-11-01T14:28:45.568" v="161" actId="962"/>
          <ac:spMkLst>
            <pc:docMk/>
            <pc:sldMk cId="3807588742" sldId="2349"/>
            <ac:spMk id="12" creationId="{7DBB8574-0579-48D6-9ECC-37E031EECC37}"/>
          </ac:spMkLst>
        </pc:spChg>
        <pc:spChg chg="mod">
          <ac:chgData name="Lehtinen, Eeropekka" userId="498e9ccb-bba3-400b-bf28-fe6b9b5b6a7c" providerId="ADAL" clId="{8DD0917A-EE17-422E-96FE-7093CA90DED8}" dt="2023-11-01T14:18:01.290" v="78" actId="33553"/>
          <ac:spMkLst>
            <pc:docMk/>
            <pc:sldMk cId="3807588742" sldId="2349"/>
            <ac:spMk id="15" creationId="{CD4E2F23-35BF-4BDA-99A3-A4AFDBF60E1D}"/>
          </ac:spMkLst>
        </pc:spChg>
        <pc:spChg chg="mod">
          <ac:chgData name="Lehtinen, Eeropekka" userId="498e9ccb-bba3-400b-bf28-fe6b9b5b6a7c" providerId="ADAL" clId="{8DD0917A-EE17-422E-96FE-7093CA90DED8}" dt="2023-11-01T14:29:15.326" v="169" actId="13244"/>
          <ac:spMkLst>
            <pc:docMk/>
            <pc:sldMk cId="3807588742" sldId="2349"/>
            <ac:spMk id="17" creationId="{D9CCA637-8AE7-11D6-8840-76BD0AE47DC0}"/>
          </ac:spMkLst>
        </pc:spChg>
        <pc:spChg chg="mod">
          <ac:chgData name="Lehtinen, Eeropekka" userId="498e9ccb-bba3-400b-bf28-fe6b9b5b6a7c" providerId="ADAL" clId="{8DD0917A-EE17-422E-96FE-7093CA90DED8}" dt="2023-11-01T14:28:53.143" v="162" actId="13244"/>
          <ac:spMkLst>
            <pc:docMk/>
            <pc:sldMk cId="3807588742" sldId="2349"/>
            <ac:spMk id="19" creationId="{FE4DBFCF-A11F-4446-A6B7-4D41C092A96B}"/>
          </ac:spMkLst>
        </pc:spChg>
        <pc:picChg chg="mod">
          <ac:chgData name="Lehtinen, Eeropekka" userId="498e9ccb-bba3-400b-bf28-fe6b9b5b6a7c" providerId="ADAL" clId="{8DD0917A-EE17-422E-96FE-7093CA90DED8}" dt="2023-11-01T14:29:05.709" v="168" actId="962"/>
          <ac:picMkLst>
            <pc:docMk/>
            <pc:sldMk cId="3807588742" sldId="2349"/>
            <ac:picMk id="5" creationId="{C8FE84C0-122C-41D3-B8AF-B10246978231}"/>
          </ac:picMkLst>
        </pc:picChg>
        <pc:picChg chg="mod">
          <ac:chgData name="Lehtinen, Eeropekka" userId="498e9ccb-bba3-400b-bf28-fe6b9b5b6a7c" providerId="ADAL" clId="{8DD0917A-EE17-422E-96FE-7093CA90DED8}" dt="2023-11-01T14:29:03.610" v="165" actId="962"/>
          <ac:picMkLst>
            <pc:docMk/>
            <pc:sldMk cId="3807588742" sldId="2349"/>
            <ac:picMk id="8" creationId="{42A2D02F-B0EE-4665-9969-DC0DF76134FC}"/>
          </ac:picMkLst>
        </pc:picChg>
      </pc:sldChg>
      <pc:sldChg chg="modSp mod">
        <pc:chgData name="Lehtinen, Eeropekka" userId="498e9ccb-bba3-400b-bf28-fe6b9b5b6a7c" providerId="ADAL" clId="{8DD0917A-EE17-422E-96FE-7093CA90DED8}" dt="2023-11-01T14:29:40.526" v="173" actId="13244"/>
        <pc:sldMkLst>
          <pc:docMk/>
          <pc:sldMk cId="573860484" sldId="2352"/>
        </pc:sldMkLst>
        <pc:spChg chg="mod">
          <ac:chgData name="Lehtinen, Eeropekka" userId="498e9ccb-bba3-400b-bf28-fe6b9b5b6a7c" providerId="ADAL" clId="{8DD0917A-EE17-422E-96FE-7093CA90DED8}" dt="2023-11-01T14:29:25.076" v="170" actId="962"/>
          <ac:spMkLst>
            <pc:docMk/>
            <pc:sldMk cId="573860484" sldId="2352"/>
            <ac:spMk id="12" creationId="{7DBB8574-0579-48D6-9ECC-37E031EECC37}"/>
          </ac:spMkLst>
        </pc:spChg>
        <pc:spChg chg="mod">
          <ac:chgData name="Lehtinen, Eeropekka" userId="498e9ccb-bba3-400b-bf28-fe6b9b5b6a7c" providerId="ADAL" clId="{8DD0917A-EE17-422E-96FE-7093CA90DED8}" dt="2023-11-01T14:29:31.510" v="171" actId="13244"/>
          <ac:spMkLst>
            <pc:docMk/>
            <pc:sldMk cId="573860484" sldId="2352"/>
            <ac:spMk id="28" creationId="{134D36BF-217A-41D8-A582-41ED98D4AECE}"/>
          </ac:spMkLst>
        </pc:spChg>
        <pc:spChg chg="mod">
          <ac:chgData name="Lehtinen, Eeropekka" userId="498e9ccb-bba3-400b-bf28-fe6b9b5b6a7c" providerId="ADAL" clId="{8DD0917A-EE17-422E-96FE-7093CA90DED8}" dt="2023-11-01T14:29:36.176" v="172" actId="13244"/>
          <ac:spMkLst>
            <pc:docMk/>
            <pc:sldMk cId="573860484" sldId="2352"/>
            <ac:spMk id="36" creationId="{0A61B4B5-B0DF-47AD-A55B-8022A9B62EBC}"/>
          </ac:spMkLst>
        </pc:spChg>
        <pc:grpChg chg="mod">
          <ac:chgData name="Lehtinen, Eeropekka" userId="498e9ccb-bba3-400b-bf28-fe6b9b5b6a7c" providerId="ADAL" clId="{8DD0917A-EE17-422E-96FE-7093CA90DED8}" dt="2023-11-01T14:29:40.526" v="173" actId="13244"/>
          <ac:grpSpMkLst>
            <pc:docMk/>
            <pc:sldMk cId="573860484" sldId="2352"/>
            <ac:grpSpMk id="11" creationId="{19456098-3C2A-951A-38D1-F9907CBA0E56}"/>
          </ac:grpSpMkLst>
        </pc:grpChg>
      </pc:sldChg>
      <pc:sldChg chg="modSp mod">
        <pc:chgData name="Lehtinen, Eeropekka" userId="498e9ccb-bba3-400b-bf28-fe6b9b5b6a7c" providerId="ADAL" clId="{8DD0917A-EE17-422E-96FE-7093CA90DED8}" dt="2023-11-01T14:31:01.927" v="184" actId="13244"/>
        <pc:sldMkLst>
          <pc:docMk/>
          <pc:sldMk cId="294800467" sldId="2358"/>
        </pc:sldMkLst>
        <pc:spChg chg="mod">
          <ac:chgData name="Lehtinen, Eeropekka" userId="498e9ccb-bba3-400b-bf28-fe6b9b5b6a7c" providerId="ADAL" clId="{8DD0917A-EE17-422E-96FE-7093CA90DED8}" dt="2023-11-01T14:31:01.927" v="184" actId="13244"/>
          <ac:spMkLst>
            <pc:docMk/>
            <pc:sldMk cId="294800467" sldId="2358"/>
            <ac:spMk id="4" creationId="{F12023C1-E3EA-4746-B425-FBE8F3D09995}"/>
          </ac:spMkLst>
        </pc:spChg>
        <pc:spChg chg="mod">
          <ac:chgData name="Lehtinen, Eeropekka" userId="498e9ccb-bba3-400b-bf28-fe6b9b5b6a7c" providerId="ADAL" clId="{8DD0917A-EE17-422E-96FE-7093CA90DED8}" dt="2023-11-01T14:30:54.843" v="183" actId="962"/>
          <ac:spMkLst>
            <pc:docMk/>
            <pc:sldMk cId="294800467" sldId="2358"/>
            <ac:spMk id="13" creationId="{B8EBBB13-A10C-13D3-CA6B-7F7E8271568A}"/>
          </ac:spMkLst>
        </pc:spChg>
        <pc:spChg chg="mod">
          <ac:chgData name="Lehtinen, Eeropekka" userId="498e9ccb-bba3-400b-bf28-fe6b9b5b6a7c" providerId="ADAL" clId="{8DD0917A-EE17-422E-96FE-7093CA90DED8}" dt="2023-11-01T14:17:52.745" v="72" actId="33553"/>
          <ac:spMkLst>
            <pc:docMk/>
            <pc:sldMk cId="294800467" sldId="2358"/>
            <ac:spMk id="14" creationId="{A42E310E-5BD3-4CBE-98BD-E8E5569E6D8E}"/>
          </ac:spMkLst>
        </pc:spChg>
      </pc:sldChg>
      <pc:sldChg chg="modSp mod">
        <pc:chgData name="Lehtinen, Eeropekka" userId="498e9ccb-bba3-400b-bf28-fe6b9b5b6a7c" providerId="ADAL" clId="{8DD0917A-EE17-422E-96FE-7093CA90DED8}" dt="2023-11-01T14:23:33.528" v="140" actId="13244"/>
        <pc:sldMkLst>
          <pc:docMk/>
          <pc:sldMk cId="3093781745" sldId="2362"/>
        </pc:sldMkLst>
        <pc:spChg chg="mod">
          <ac:chgData name="Lehtinen, Eeropekka" userId="498e9ccb-bba3-400b-bf28-fe6b9b5b6a7c" providerId="ADAL" clId="{8DD0917A-EE17-422E-96FE-7093CA90DED8}" dt="2023-11-01T14:23:14.295" v="137" actId="962"/>
          <ac:spMkLst>
            <pc:docMk/>
            <pc:sldMk cId="3093781745" sldId="2362"/>
            <ac:spMk id="12" creationId="{7DBB8574-0579-48D6-9ECC-37E031EECC37}"/>
          </ac:spMkLst>
        </pc:spChg>
        <pc:spChg chg="mod">
          <ac:chgData name="Lehtinen, Eeropekka" userId="498e9ccb-bba3-400b-bf28-fe6b9b5b6a7c" providerId="ADAL" clId="{8DD0917A-EE17-422E-96FE-7093CA90DED8}" dt="2023-11-01T14:18:09.804" v="84" actId="33553"/>
          <ac:spMkLst>
            <pc:docMk/>
            <pc:sldMk cId="3093781745" sldId="2362"/>
            <ac:spMk id="20" creationId="{7212CF58-14D1-4139-878C-9B2C71EFFA1B}"/>
          </ac:spMkLst>
        </pc:spChg>
        <pc:graphicFrameChg chg="mod">
          <ac:chgData name="Lehtinen, Eeropekka" userId="498e9ccb-bba3-400b-bf28-fe6b9b5b6a7c" providerId="ADAL" clId="{8DD0917A-EE17-422E-96FE-7093CA90DED8}" dt="2023-11-01T14:23:33.528" v="140" actId="13244"/>
          <ac:graphicFrameMkLst>
            <pc:docMk/>
            <pc:sldMk cId="3093781745" sldId="2362"/>
            <ac:graphicFrameMk id="9" creationId="{9B9B0FC8-C03B-4AF8-B427-67E3F9A19335}"/>
          </ac:graphicFrameMkLst>
        </pc:graphicFrameChg>
      </pc:sldChg>
      <pc:sldChg chg="modSp">
        <pc:chgData name="Lehtinen, Eeropekka" userId="498e9ccb-bba3-400b-bf28-fe6b9b5b6a7c" providerId="ADAL" clId="{8DD0917A-EE17-422E-96FE-7093CA90DED8}" dt="2023-11-01T14:19:43.209" v="109"/>
        <pc:sldMkLst>
          <pc:docMk/>
          <pc:sldMk cId="1273250528" sldId="2373"/>
        </pc:sldMkLst>
        <pc:graphicFrameChg chg="mod">
          <ac:chgData name="Lehtinen, Eeropekka" userId="498e9ccb-bba3-400b-bf28-fe6b9b5b6a7c" providerId="ADAL" clId="{8DD0917A-EE17-422E-96FE-7093CA90DED8}" dt="2023-11-01T14:19:33.540" v="97" actId="13244"/>
          <ac:graphicFrameMkLst>
            <pc:docMk/>
            <pc:sldMk cId="1273250528" sldId="2373"/>
            <ac:graphicFrameMk id="3" creationId="{4908E1A0-D7FC-CB58-A340-9FB9E4AD2415}"/>
          </ac:graphicFrameMkLst>
        </pc:graphicFrameChg>
        <pc:picChg chg="mod">
          <ac:chgData name="Lehtinen, Eeropekka" userId="498e9ccb-bba3-400b-bf28-fe6b9b5b6a7c" providerId="ADAL" clId="{8DD0917A-EE17-422E-96FE-7093CA90DED8}" dt="2023-11-01T14:19:43.209" v="109"/>
          <ac:picMkLst>
            <pc:docMk/>
            <pc:sldMk cId="1273250528" sldId="2373"/>
            <ac:picMk id="30" creationId="{4D0B6AA9-F9FE-8A71-02BB-4086169B5CFA}"/>
          </ac:picMkLst>
        </pc:picChg>
      </pc:sldChg>
      <pc:sldChg chg="modSp mod">
        <pc:chgData name="Lehtinen, Eeropekka" userId="498e9ccb-bba3-400b-bf28-fe6b9b5b6a7c" providerId="ADAL" clId="{8DD0917A-EE17-422E-96FE-7093CA90DED8}" dt="2023-11-01T14:37:16.611" v="255" actId="13244"/>
        <pc:sldMkLst>
          <pc:docMk/>
          <pc:sldMk cId="3622745617" sldId="2374"/>
        </pc:sldMkLst>
        <pc:spChg chg="mod">
          <ac:chgData name="Lehtinen, Eeropekka" userId="498e9ccb-bba3-400b-bf28-fe6b9b5b6a7c" providerId="ADAL" clId="{8DD0917A-EE17-422E-96FE-7093CA90DED8}" dt="2023-11-01T14:37:16.611" v="255" actId="13244"/>
          <ac:spMkLst>
            <pc:docMk/>
            <pc:sldMk cId="3622745617" sldId="2374"/>
            <ac:spMk id="14" creationId="{8F57FE4A-4D14-404B-8F7E-CB3B2D7AA29F}"/>
          </ac:spMkLst>
        </pc:spChg>
      </pc:sldChg>
      <pc:sldChg chg="modSp mod">
        <pc:chgData name="Lehtinen, Eeropekka" userId="498e9ccb-bba3-400b-bf28-fe6b9b5b6a7c" providerId="ADAL" clId="{8DD0917A-EE17-422E-96FE-7093CA90DED8}" dt="2023-11-01T14:20:49.057" v="114" actId="13244"/>
        <pc:sldMkLst>
          <pc:docMk/>
          <pc:sldMk cId="506357332" sldId="2375"/>
        </pc:sldMkLst>
        <pc:spChg chg="mod">
          <ac:chgData name="Lehtinen, Eeropekka" userId="498e9ccb-bba3-400b-bf28-fe6b9b5b6a7c" providerId="ADAL" clId="{8DD0917A-EE17-422E-96FE-7093CA90DED8}" dt="2023-11-01T14:17:34.528" v="62" actId="33553"/>
          <ac:spMkLst>
            <pc:docMk/>
            <pc:sldMk cId="506357332" sldId="2375"/>
            <ac:spMk id="14" creationId="{8F57FE4A-4D14-404B-8F7E-CB3B2D7AA29F}"/>
          </ac:spMkLst>
        </pc:spChg>
        <pc:spChg chg="mod">
          <ac:chgData name="Lehtinen, Eeropekka" userId="498e9ccb-bba3-400b-bf28-fe6b9b5b6a7c" providerId="ADAL" clId="{8DD0917A-EE17-422E-96FE-7093CA90DED8}" dt="2023-11-01T14:20:49.057" v="114" actId="13244"/>
          <ac:spMkLst>
            <pc:docMk/>
            <pc:sldMk cId="506357332" sldId="2375"/>
            <ac:spMk id="27" creationId="{29A90FD5-13BC-4489-A4E9-88A36B46D282}"/>
          </ac:spMkLst>
        </pc:spChg>
      </pc:sldChg>
      <pc:sldChg chg="modSp mod">
        <pc:chgData name="Lehtinen, Eeropekka" userId="498e9ccb-bba3-400b-bf28-fe6b9b5b6a7c" providerId="ADAL" clId="{8DD0917A-EE17-422E-96FE-7093CA90DED8}" dt="2023-11-01T14:17:58.910" v="76" actId="33553"/>
        <pc:sldMkLst>
          <pc:docMk/>
          <pc:sldMk cId="3588747640" sldId="2377"/>
        </pc:sldMkLst>
        <pc:spChg chg="mod">
          <ac:chgData name="Lehtinen, Eeropekka" userId="498e9ccb-bba3-400b-bf28-fe6b9b5b6a7c" providerId="ADAL" clId="{8DD0917A-EE17-422E-96FE-7093CA90DED8}" dt="2023-11-01T14:17:58.910" v="76" actId="33553"/>
          <ac:spMkLst>
            <pc:docMk/>
            <pc:sldMk cId="3588747640" sldId="2377"/>
            <ac:spMk id="11" creationId="{3671E113-8A12-40F0-8CF8-59CCC130B3B0}"/>
          </ac:spMkLst>
        </pc:spChg>
      </pc:sldChg>
      <pc:sldChg chg="modSp">
        <pc:chgData name="Lehtinen, Eeropekka" userId="498e9ccb-bba3-400b-bf28-fe6b9b5b6a7c" providerId="ADAL" clId="{8DD0917A-EE17-422E-96FE-7093CA90DED8}" dt="2023-11-01T14:19:13.223" v="96" actId="962"/>
        <pc:sldMkLst>
          <pc:docMk/>
          <pc:sldMk cId="1698421065" sldId="2390"/>
        </pc:sldMkLst>
        <pc:spChg chg="mod">
          <ac:chgData name="Lehtinen, Eeropekka" userId="498e9ccb-bba3-400b-bf28-fe6b9b5b6a7c" providerId="ADAL" clId="{8DD0917A-EE17-422E-96FE-7093CA90DED8}" dt="2023-11-01T14:19:13.223" v="96" actId="962"/>
          <ac:spMkLst>
            <pc:docMk/>
            <pc:sldMk cId="1698421065" sldId="2390"/>
            <ac:spMk id="6" creationId="{757A435C-6CFC-44CA-BAD5-4E748DD53B97}"/>
          </ac:spMkLst>
        </pc:spChg>
        <pc:spChg chg="mod">
          <ac:chgData name="Lehtinen, Eeropekka" userId="498e9ccb-bba3-400b-bf28-fe6b9b5b6a7c" providerId="ADAL" clId="{8DD0917A-EE17-422E-96FE-7093CA90DED8}" dt="2023-11-01T14:19:11.991" v="94" actId="13244"/>
          <ac:spMkLst>
            <pc:docMk/>
            <pc:sldMk cId="1698421065" sldId="2390"/>
            <ac:spMk id="14" creationId="{DEE037C1-3AA2-47AB-B468-1518BFA07870}"/>
          </ac:spMkLst>
        </pc:spChg>
        <pc:picChg chg="mod">
          <ac:chgData name="Lehtinen, Eeropekka" userId="498e9ccb-bba3-400b-bf28-fe6b9b5b6a7c" providerId="ADAL" clId="{8DD0917A-EE17-422E-96FE-7093CA90DED8}" dt="2023-11-01T14:19:04.472" v="92" actId="13244"/>
          <ac:picMkLst>
            <pc:docMk/>
            <pc:sldMk cId="1698421065" sldId="2390"/>
            <ac:picMk id="5" creationId="{3B9881A1-FA3D-65AF-BA20-1A56632A2B5D}"/>
          </ac:picMkLst>
        </pc:picChg>
      </pc:sldChg>
      <pc:sldChg chg="modSp mod">
        <pc:chgData name="Lehtinen, Eeropekka" userId="498e9ccb-bba3-400b-bf28-fe6b9b5b6a7c" providerId="ADAL" clId="{8DD0917A-EE17-422E-96FE-7093CA90DED8}" dt="2023-11-01T14:30:43.060" v="182" actId="962"/>
        <pc:sldMkLst>
          <pc:docMk/>
          <pc:sldMk cId="623034953" sldId="2393"/>
        </pc:sldMkLst>
        <pc:spChg chg="mod">
          <ac:chgData name="Lehtinen, Eeropekka" userId="498e9ccb-bba3-400b-bf28-fe6b9b5b6a7c" providerId="ADAL" clId="{8DD0917A-EE17-422E-96FE-7093CA90DED8}" dt="2023-11-01T14:30:43.060" v="182" actId="962"/>
          <ac:spMkLst>
            <pc:docMk/>
            <pc:sldMk cId="623034953" sldId="2393"/>
            <ac:spMk id="11" creationId="{9B5F7DCF-BE59-DA5A-BBB3-242EA99563E7}"/>
          </ac:spMkLst>
        </pc:spChg>
        <pc:spChg chg="mod">
          <ac:chgData name="Lehtinen, Eeropekka" userId="498e9ccb-bba3-400b-bf28-fe6b9b5b6a7c" providerId="ADAL" clId="{8DD0917A-EE17-422E-96FE-7093CA90DED8}" dt="2023-11-01T14:17:54.374" v="73" actId="33553"/>
          <ac:spMkLst>
            <pc:docMk/>
            <pc:sldMk cId="623034953" sldId="2393"/>
            <ac:spMk id="34" creationId="{19F70BFB-30AE-4217-8256-4C00C6D4698F}"/>
          </ac:spMkLst>
        </pc:spChg>
      </pc:sldChg>
      <pc:sldChg chg="modSp mod">
        <pc:chgData name="Lehtinen, Eeropekka" userId="498e9ccb-bba3-400b-bf28-fe6b9b5b6a7c" providerId="ADAL" clId="{8DD0917A-EE17-422E-96FE-7093CA90DED8}" dt="2023-11-01T14:17:30.923" v="60" actId="33553"/>
        <pc:sldMkLst>
          <pc:docMk/>
          <pc:sldMk cId="2960903259" sldId="2394"/>
        </pc:sldMkLst>
        <pc:spChg chg="mod">
          <ac:chgData name="Lehtinen, Eeropekka" userId="498e9ccb-bba3-400b-bf28-fe6b9b5b6a7c" providerId="ADAL" clId="{8DD0917A-EE17-422E-96FE-7093CA90DED8}" dt="2023-11-01T14:17:30.923" v="60" actId="33553"/>
          <ac:spMkLst>
            <pc:docMk/>
            <pc:sldMk cId="2960903259" sldId="2394"/>
            <ac:spMk id="14" creationId="{8F57FE4A-4D14-404B-8F7E-CB3B2D7AA29F}"/>
          </ac:spMkLst>
        </pc:spChg>
      </pc:sldChg>
      <pc:sldChg chg="modSp mod">
        <pc:chgData name="Lehtinen, Eeropekka" userId="498e9ccb-bba3-400b-bf28-fe6b9b5b6a7c" providerId="ADAL" clId="{8DD0917A-EE17-422E-96FE-7093CA90DED8}" dt="2023-11-01T14:27:58.809" v="158" actId="13244"/>
        <pc:sldMkLst>
          <pc:docMk/>
          <pc:sldMk cId="2035124525" sldId="2397"/>
        </pc:sldMkLst>
        <pc:spChg chg="mod">
          <ac:chgData name="Lehtinen, Eeropekka" userId="498e9ccb-bba3-400b-bf28-fe6b9b5b6a7c" providerId="ADAL" clId="{8DD0917A-EE17-422E-96FE-7093CA90DED8}" dt="2023-11-01T14:27:52.192" v="156" actId="962"/>
          <ac:spMkLst>
            <pc:docMk/>
            <pc:sldMk cId="2035124525" sldId="2397"/>
            <ac:spMk id="7" creationId="{580FE85F-E0E4-42B3-8E44-B95F5BD7819F}"/>
          </ac:spMkLst>
        </pc:spChg>
        <pc:spChg chg="mod">
          <ac:chgData name="Lehtinen, Eeropekka" userId="498e9ccb-bba3-400b-bf28-fe6b9b5b6a7c" providerId="ADAL" clId="{8DD0917A-EE17-422E-96FE-7093CA90DED8}" dt="2023-11-01T14:18:04.766" v="80" actId="33553"/>
          <ac:spMkLst>
            <pc:docMk/>
            <pc:sldMk cId="2035124525" sldId="2397"/>
            <ac:spMk id="10" creationId="{D1D169D3-11BA-4880-9EF2-213BA0775D20}"/>
          </ac:spMkLst>
        </pc:spChg>
        <pc:spChg chg="mod">
          <ac:chgData name="Lehtinen, Eeropekka" userId="498e9ccb-bba3-400b-bf28-fe6b9b5b6a7c" providerId="ADAL" clId="{8DD0917A-EE17-422E-96FE-7093CA90DED8}" dt="2023-11-01T14:27:44.792" v="155" actId="962"/>
          <ac:spMkLst>
            <pc:docMk/>
            <pc:sldMk cId="2035124525" sldId="2397"/>
            <ac:spMk id="11" creationId="{669158CB-AA5D-402C-A6B2-399F16442C10}"/>
          </ac:spMkLst>
        </pc:spChg>
        <pc:picChg chg="mod">
          <ac:chgData name="Lehtinen, Eeropekka" userId="498e9ccb-bba3-400b-bf28-fe6b9b5b6a7c" providerId="ADAL" clId="{8DD0917A-EE17-422E-96FE-7093CA90DED8}" dt="2023-11-01T14:27:55.726" v="157" actId="962"/>
          <ac:picMkLst>
            <pc:docMk/>
            <pc:sldMk cId="2035124525" sldId="2397"/>
            <ac:picMk id="2" creationId="{01167C7E-5CE5-0A3F-55A0-ADC86A925C09}"/>
          </ac:picMkLst>
        </pc:picChg>
        <pc:picChg chg="mod">
          <ac:chgData name="Lehtinen, Eeropekka" userId="498e9ccb-bba3-400b-bf28-fe6b9b5b6a7c" providerId="ADAL" clId="{8DD0917A-EE17-422E-96FE-7093CA90DED8}" dt="2023-11-01T14:27:58.809" v="158" actId="13244"/>
          <ac:picMkLst>
            <pc:docMk/>
            <pc:sldMk cId="2035124525" sldId="2397"/>
            <ac:picMk id="3" creationId="{3628F8D9-124B-0770-C225-6C8DB891BCEC}"/>
          </ac:picMkLst>
        </pc:picChg>
      </pc:sldChg>
      <pc:sldChg chg="modSp mod">
        <pc:chgData name="Lehtinen, Eeropekka" userId="498e9ccb-bba3-400b-bf28-fe6b9b5b6a7c" providerId="ADAL" clId="{8DD0917A-EE17-422E-96FE-7093CA90DED8}" dt="2023-11-01T14:37:01.544" v="254" actId="13244"/>
        <pc:sldMkLst>
          <pc:docMk/>
          <pc:sldMk cId="3794655645" sldId="2398"/>
        </pc:sldMkLst>
        <pc:spChg chg="mod">
          <ac:chgData name="Lehtinen, Eeropekka" userId="498e9ccb-bba3-400b-bf28-fe6b9b5b6a7c" providerId="ADAL" clId="{8DD0917A-EE17-422E-96FE-7093CA90DED8}" dt="2023-11-01T14:36:54.727" v="252" actId="962"/>
          <ac:spMkLst>
            <pc:docMk/>
            <pc:sldMk cId="3794655645" sldId="2398"/>
            <ac:spMk id="10" creationId="{0942F05F-F985-4AAD-BC8F-D5FA48C7E83B}"/>
          </ac:spMkLst>
        </pc:spChg>
        <pc:spChg chg="mod">
          <ac:chgData name="Lehtinen, Eeropekka" userId="498e9ccb-bba3-400b-bf28-fe6b9b5b6a7c" providerId="ADAL" clId="{8DD0917A-EE17-422E-96FE-7093CA90DED8}" dt="2023-11-01T14:17:36.145" v="63" actId="33553"/>
          <ac:spMkLst>
            <pc:docMk/>
            <pc:sldMk cId="3794655645" sldId="2398"/>
            <ac:spMk id="14" creationId="{8F57FE4A-4D14-404B-8F7E-CB3B2D7AA29F}"/>
          </ac:spMkLst>
        </pc:spChg>
        <pc:picChg chg="mod">
          <ac:chgData name="Lehtinen, Eeropekka" userId="498e9ccb-bba3-400b-bf28-fe6b9b5b6a7c" providerId="ADAL" clId="{8DD0917A-EE17-422E-96FE-7093CA90DED8}" dt="2023-11-01T14:36:58.634" v="253" actId="13244"/>
          <ac:picMkLst>
            <pc:docMk/>
            <pc:sldMk cId="3794655645" sldId="2398"/>
            <ac:picMk id="3" creationId="{4DC36D17-A1EF-E599-0904-65473A021E78}"/>
          </ac:picMkLst>
        </pc:picChg>
        <pc:picChg chg="mod">
          <ac:chgData name="Lehtinen, Eeropekka" userId="498e9ccb-bba3-400b-bf28-fe6b9b5b6a7c" providerId="ADAL" clId="{8DD0917A-EE17-422E-96FE-7093CA90DED8}" dt="2023-11-01T14:37:01.544" v="254" actId="13244"/>
          <ac:picMkLst>
            <pc:docMk/>
            <pc:sldMk cId="3794655645" sldId="2398"/>
            <ac:picMk id="24" creationId="{663785D5-4D24-AC09-F522-6C658EE8CF90}"/>
          </ac:picMkLst>
        </pc:picChg>
      </pc:sldChg>
      <pc:sldChg chg="modSp mod">
        <pc:chgData name="Lehtinen, Eeropekka" userId="498e9ccb-bba3-400b-bf28-fe6b9b5b6a7c" providerId="ADAL" clId="{8DD0917A-EE17-422E-96FE-7093CA90DED8}" dt="2023-11-01T14:17:29.439" v="59" actId="33553"/>
        <pc:sldMkLst>
          <pc:docMk/>
          <pc:sldMk cId="4261172236" sldId="2404"/>
        </pc:sldMkLst>
        <pc:spChg chg="mod">
          <ac:chgData name="Lehtinen, Eeropekka" userId="498e9ccb-bba3-400b-bf28-fe6b9b5b6a7c" providerId="ADAL" clId="{8DD0917A-EE17-422E-96FE-7093CA90DED8}" dt="2023-11-01T14:17:29.439" v="59" actId="33553"/>
          <ac:spMkLst>
            <pc:docMk/>
            <pc:sldMk cId="4261172236" sldId="2404"/>
            <ac:spMk id="14" creationId="{8F57FE4A-4D14-404B-8F7E-CB3B2D7AA29F}"/>
          </ac:spMkLst>
        </pc:spChg>
      </pc:sldChg>
      <pc:sldChg chg="modSp mod">
        <pc:chgData name="Lehtinen, Eeropekka" userId="498e9ccb-bba3-400b-bf28-fe6b9b5b6a7c" providerId="ADAL" clId="{8DD0917A-EE17-422E-96FE-7093CA90DED8}" dt="2023-11-01T14:17:27.889" v="58" actId="33553"/>
        <pc:sldMkLst>
          <pc:docMk/>
          <pc:sldMk cId="679106516" sldId="2408"/>
        </pc:sldMkLst>
        <pc:spChg chg="mod">
          <ac:chgData name="Lehtinen, Eeropekka" userId="498e9ccb-bba3-400b-bf28-fe6b9b5b6a7c" providerId="ADAL" clId="{8DD0917A-EE17-422E-96FE-7093CA90DED8}" dt="2023-11-01T14:17:27.889" v="58" actId="33553"/>
          <ac:spMkLst>
            <pc:docMk/>
            <pc:sldMk cId="679106516" sldId="2408"/>
            <ac:spMk id="14" creationId="{8F57FE4A-4D14-404B-8F7E-CB3B2D7AA29F}"/>
          </ac:spMkLst>
        </pc:spChg>
      </pc:sldChg>
      <pc:sldChg chg="modSp mod">
        <pc:chgData name="Lehtinen, Eeropekka" userId="498e9ccb-bba3-400b-bf28-fe6b9b5b6a7c" providerId="ADAL" clId="{8DD0917A-EE17-422E-96FE-7093CA90DED8}" dt="2023-11-01T14:22:03.841" v="126" actId="13244"/>
        <pc:sldMkLst>
          <pc:docMk/>
          <pc:sldMk cId="1264235222" sldId="2413"/>
        </pc:sldMkLst>
        <pc:spChg chg="mod">
          <ac:chgData name="Lehtinen, Eeropekka" userId="498e9ccb-bba3-400b-bf28-fe6b9b5b6a7c" providerId="ADAL" clId="{8DD0917A-EE17-422E-96FE-7093CA90DED8}" dt="2023-11-01T14:21:58.057" v="124" actId="962"/>
          <ac:spMkLst>
            <pc:docMk/>
            <pc:sldMk cId="1264235222" sldId="2413"/>
            <ac:spMk id="6" creationId="{E1202AA7-2DB9-44FE-91F4-9E12C4C15FCC}"/>
          </ac:spMkLst>
        </pc:spChg>
        <pc:spChg chg="mod">
          <ac:chgData name="Lehtinen, Eeropekka" userId="498e9ccb-bba3-400b-bf28-fe6b9b5b6a7c" providerId="ADAL" clId="{8DD0917A-EE17-422E-96FE-7093CA90DED8}" dt="2023-11-01T14:22:01.074" v="125" actId="13244"/>
          <ac:spMkLst>
            <pc:docMk/>
            <pc:sldMk cId="1264235222" sldId="2413"/>
            <ac:spMk id="26" creationId="{B2E24779-F70B-480F-A67E-3AA9F1F5F37F}"/>
          </ac:spMkLst>
        </pc:spChg>
        <pc:spChg chg="mod">
          <ac:chgData name="Lehtinen, Eeropekka" userId="498e9ccb-bba3-400b-bf28-fe6b9b5b6a7c" providerId="ADAL" clId="{8DD0917A-EE17-422E-96FE-7093CA90DED8}" dt="2023-11-01T14:22:03.841" v="126" actId="13244"/>
          <ac:spMkLst>
            <pc:docMk/>
            <pc:sldMk cId="1264235222" sldId="2413"/>
            <ac:spMk id="27" creationId="{EC5C690E-2005-4135-940F-B0954AB89D1B}"/>
          </ac:spMkLst>
        </pc:spChg>
      </pc:sldChg>
      <pc:sldChg chg="modSp mod">
        <pc:chgData name="Lehtinen, Eeropekka" userId="498e9ccb-bba3-400b-bf28-fe6b9b5b6a7c" providerId="ADAL" clId="{8DD0917A-EE17-422E-96FE-7093CA90DED8}" dt="2023-11-01T14:28:25.241" v="160" actId="13244"/>
        <pc:sldMkLst>
          <pc:docMk/>
          <pc:sldMk cId="2996918253" sldId="2424"/>
        </pc:sldMkLst>
        <pc:spChg chg="mod">
          <ac:chgData name="Lehtinen, Eeropekka" userId="498e9ccb-bba3-400b-bf28-fe6b9b5b6a7c" providerId="ADAL" clId="{8DD0917A-EE17-422E-96FE-7093CA90DED8}" dt="2023-11-01T14:28:16.856" v="159" actId="962"/>
          <ac:spMkLst>
            <pc:docMk/>
            <pc:sldMk cId="2996918253" sldId="2424"/>
            <ac:spMk id="12" creationId="{7DBB8574-0579-48D6-9ECC-37E031EECC37}"/>
          </ac:spMkLst>
        </pc:spChg>
        <pc:spChg chg="mod">
          <ac:chgData name="Lehtinen, Eeropekka" userId="498e9ccb-bba3-400b-bf28-fe6b9b5b6a7c" providerId="ADAL" clId="{8DD0917A-EE17-422E-96FE-7093CA90DED8}" dt="2023-11-01T14:28:25.241" v="160" actId="13244"/>
          <ac:spMkLst>
            <pc:docMk/>
            <pc:sldMk cId="2996918253" sldId="2424"/>
            <ac:spMk id="33" creationId="{F6B179F6-C0AB-489A-B5B7-225F8219D181}"/>
          </ac:spMkLst>
        </pc:spChg>
      </pc:sldChg>
      <pc:sldChg chg="modSp mod">
        <pc:chgData name="Lehtinen, Eeropekka" userId="498e9ccb-bba3-400b-bf28-fe6b9b5b6a7c" providerId="ADAL" clId="{8DD0917A-EE17-422E-96FE-7093CA90DED8}" dt="2023-11-01T14:21:49.274" v="123" actId="962"/>
        <pc:sldMkLst>
          <pc:docMk/>
          <pc:sldMk cId="3023223847" sldId="2425"/>
        </pc:sldMkLst>
        <pc:spChg chg="mod">
          <ac:chgData name="Lehtinen, Eeropekka" userId="498e9ccb-bba3-400b-bf28-fe6b9b5b6a7c" providerId="ADAL" clId="{8DD0917A-EE17-422E-96FE-7093CA90DED8}" dt="2023-11-01T14:18:17.468" v="89" actId="33553"/>
          <ac:spMkLst>
            <pc:docMk/>
            <pc:sldMk cId="3023223847" sldId="2425"/>
            <ac:spMk id="6" creationId="{13EC4B5C-F66B-4A1A-BC83-2C3A7D86B734}"/>
          </ac:spMkLst>
        </pc:spChg>
        <pc:spChg chg="mod">
          <ac:chgData name="Lehtinen, Eeropekka" userId="498e9ccb-bba3-400b-bf28-fe6b9b5b6a7c" providerId="ADAL" clId="{8DD0917A-EE17-422E-96FE-7093CA90DED8}" dt="2023-11-01T14:21:49.274" v="123" actId="962"/>
          <ac:spMkLst>
            <pc:docMk/>
            <pc:sldMk cId="3023223847" sldId="2425"/>
            <ac:spMk id="25" creationId="{53F612A8-7F8D-4414-95CE-897AD5D5E9FE}"/>
          </ac:spMkLst>
        </pc:spChg>
      </pc:sldChg>
      <pc:sldChg chg="modSp mod">
        <pc:chgData name="Lehtinen, Eeropekka" userId="498e9ccb-bba3-400b-bf28-fe6b9b5b6a7c" providerId="ADAL" clId="{8DD0917A-EE17-422E-96FE-7093CA90DED8}" dt="2023-11-01T14:22:13.691" v="128" actId="13244"/>
        <pc:sldMkLst>
          <pc:docMk/>
          <pc:sldMk cId="1513810259" sldId="2426"/>
        </pc:sldMkLst>
        <pc:spChg chg="mod">
          <ac:chgData name="Lehtinen, Eeropekka" userId="498e9ccb-bba3-400b-bf28-fe6b9b5b6a7c" providerId="ADAL" clId="{8DD0917A-EE17-422E-96FE-7093CA90DED8}" dt="2023-11-01T14:22:10.798" v="127" actId="962"/>
          <ac:spMkLst>
            <pc:docMk/>
            <pc:sldMk cId="1513810259" sldId="2426"/>
            <ac:spMk id="12" creationId="{BEEA9AF6-1A58-4FDD-9E80-24BA36CE9B9E}"/>
          </ac:spMkLst>
        </pc:spChg>
        <pc:spChg chg="mod">
          <ac:chgData name="Lehtinen, Eeropekka" userId="498e9ccb-bba3-400b-bf28-fe6b9b5b6a7c" providerId="ADAL" clId="{8DD0917A-EE17-422E-96FE-7093CA90DED8}" dt="2023-11-01T14:18:13.970" v="87" actId="33553"/>
          <ac:spMkLst>
            <pc:docMk/>
            <pc:sldMk cId="1513810259" sldId="2426"/>
            <ac:spMk id="17" creationId="{F18E8D8F-611A-47C9-8DC9-C7AE289F3E6A}"/>
          </ac:spMkLst>
        </pc:spChg>
        <pc:picChg chg="mod">
          <ac:chgData name="Lehtinen, Eeropekka" userId="498e9ccb-bba3-400b-bf28-fe6b9b5b6a7c" providerId="ADAL" clId="{8DD0917A-EE17-422E-96FE-7093CA90DED8}" dt="2023-11-01T14:22:13.691" v="128" actId="13244"/>
          <ac:picMkLst>
            <pc:docMk/>
            <pc:sldMk cId="1513810259" sldId="2426"/>
            <ac:picMk id="3" creationId="{56128A7F-1CAD-2C77-7606-BED5E52C4269}"/>
          </ac:picMkLst>
        </pc:picChg>
      </pc:sldChg>
      <pc:sldChg chg="modSp mod">
        <pc:chgData name="Lehtinen, Eeropekka" userId="498e9ccb-bba3-400b-bf28-fe6b9b5b6a7c" providerId="ADAL" clId="{8DD0917A-EE17-422E-96FE-7093CA90DED8}" dt="2023-11-01T15:41:12.974" v="257" actId="20577"/>
        <pc:sldMkLst>
          <pc:docMk/>
          <pc:sldMk cId="25484942" sldId="2428"/>
        </pc:sldMkLst>
        <pc:spChg chg="mod">
          <ac:chgData name="Lehtinen, Eeropekka" userId="498e9ccb-bba3-400b-bf28-fe6b9b5b6a7c" providerId="ADAL" clId="{8DD0917A-EE17-422E-96FE-7093CA90DED8}" dt="2023-11-01T15:41:12.974" v="257" actId="20577"/>
          <ac:spMkLst>
            <pc:docMk/>
            <pc:sldMk cId="25484942" sldId="2428"/>
            <ac:spMk id="2" creationId="{FC2810D5-2A4E-46DB-94EE-572E059A1D78}"/>
          </ac:spMkLst>
        </pc:spChg>
      </pc:sldChg>
      <pc:sldChg chg="modSp mod">
        <pc:chgData name="Lehtinen, Eeropekka" userId="498e9ccb-bba3-400b-bf28-fe6b9b5b6a7c" providerId="ADAL" clId="{8DD0917A-EE17-422E-96FE-7093CA90DED8}" dt="2023-11-01T14:20:26.607" v="113" actId="962"/>
        <pc:sldMkLst>
          <pc:docMk/>
          <pc:sldMk cId="4231209368" sldId="2429"/>
        </pc:sldMkLst>
        <pc:spChg chg="mod">
          <ac:chgData name="Lehtinen, Eeropekka" userId="498e9ccb-bba3-400b-bf28-fe6b9b5b6a7c" providerId="ADAL" clId="{8DD0917A-EE17-422E-96FE-7093CA90DED8}" dt="2023-11-01T14:20:22.657" v="112" actId="13244"/>
          <ac:spMkLst>
            <pc:docMk/>
            <pc:sldMk cId="4231209368" sldId="2429"/>
            <ac:spMk id="3" creationId="{932796FF-7C67-B2D7-672E-0B411A2FB552}"/>
          </ac:spMkLst>
        </pc:spChg>
        <pc:spChg chg="mod">
          <ac:chgData name="Lehtinen, Eeropekka" userId="498e9ccb-bba3-400b-bf28-fe6b9b5b6a7c" providerId="ADAL" clId="{8DD0917A-EE17-422E-96FE-7093CA90DED8}" dt="2023-11-01T14:20:16.307" v="111" actId="13244"/>
          <ac:spMkLst>
            <pc:docMk/>
            <pc:sldMk cId="4231209368" sldId="2429"/>
            <ac:spMk id="11" creationId="{34679EC7-B735-4C81-A766-A99DFC2DD825}"/>
          </ac:spMkLst>
        </pc:spChg>
        <pc:spChg chg="mod">
          <ac:chgData name="Lehtinen, Eeropekka" userId="498e9ccb-bba3-400b-bf28-fe6b9b5b6a7c" providerId="ADAL" clId="{8DD0917A-EE17-422E-96FE-7093CA90DED8}" dt="2023-11-01T14:17:08.831" v="53" actId="33553"/>
          <ac:spMkLst>
            <pc:docMk/>
            <pc:sldMk cId="4231209368" sldId="2429"/>
            <ac:spMk id="14" creationId="{8F57FE4A-4D14-404B-8F7E-CB3B2D7AA29F}"/>
          </ac:spMkLst>
        </pc:spChg>
        <pc:spChg chg="mod">
          <ac:chgData name="Lehtinen, Eeropekka" userId="498e9ccb-bba3-400b-bf28-fe6b9b5b6a7c" providerId="ADAL" clId="{8DD0917A-EE17-422E-96FE-7093CA90DED8}" dt="2023-11-01T14:20:26.607" v="113" actId="962"/>
          <ac:spMkLst>
            <pc:docMk/>
            <pc:sldMk cId="4231209368" sldId="2429"/>
            <ac:spMk id="32" creationId="{14745ED1-4C73-45C9-AFD8-C5EC00A123F5}"/>
          </ac:spMkLst>
        </pc:spChg>
      </pc:sldChg>
      <pc:sldChg chg="modSp mod">
        <pc:chgData name="Lehtinen, Eeropekka" userId="498e9ccb-bba3-400b-bf28-fe6b9b5b6a7c" providerId="ADAL" clId="{8DD0917A-EE17-422E-96FE-7093CA90DED8}" dt="2023-11-01T14:36:34.960" v="249" actId="962"/>
        <pc:sldMkLst>
          <pc:docMk/>
          <pc:sldMk cId="2749305335" sldId="2433"/>
        </pc:sldMkLst>
        <pc:spChg chg="mod">
          <ac:chgData name="Lehtinen, Eeropekka" userId="498e9ccb-bba3-400b-bf28-fe6b9b5b6a7c" providerId="ADAL" clId="{8DD0917A-EE17-422E-96FE-7093CA90DED8}" dt="2023-11-01T14:36:34.960" v="249" actId="962"/>
          <ac:spMkLst>
            <pc:docMk/>
            <pc:sldMk cId="2749305335" sldId="2433"/>
            <ac:spMk id="12" creationId="{7DBB8574-0579-48D6-9ECC-37E031EECC37}"/>
          </ac:spMkLst>
        </pc:spChg>
        <pc:spChg chg="mod">
          <ac:chgData name="Lehtinen, Eeropekka" userId="498e9ccb-bba3-400b-bf28-fe6b9b5b6a7c" providerId="ADAL" clId="{8DD0917A-EE17-422E-96FE-7093CA90DED8}" dt="2023-11-01T14:17:39.622" v="65" actId="33553"/>
          <ac:spMkLst>
            <pc:docMk/>
            <pc:sldMk cId="2749305335" sldId="2433"/>
            <ac:spMk id="20" creationId="{981AE06B-87CB-43CA-9512-FE7C68BA016F}"/>
          </ac:spMkLst>
        </pc:spChg>
        <pc:graphicFrameChg chg="mod">
          <ac:chgData name="Lehtinen, Eeropekka" userId="498e9ccb-bba3-400b-bf28-fe6b9b5b6a7c" providerId="ADAL" clId="{8DD0917A-EE17-422E-96FE-7093CA90DED8}" dt="2023-11-01T14:36:21.635" v="232" actId="13244"/>
          <ac:graphicFrameMkLst>
            <pc:docMk/>
            <pc:sldMk cId="2749305335" sldId="2433"/>
            <ac:graphicFrameMk id="30" creationId="{597EFEEF-BE5A-68AD-D61E-9429813B2626}"/>
          </ac:graphicFrameMkLst>
        </pc:graphicFrameChg>
        <pc:picChg chg="mod">
          <ac:chgData name="Lehtinen, Eeropekka" userId="498e9ccb-bba3-400b-bf28-fe6b9b5b6a7c" providerId="ADAL" clId="{8DD0917A-EE17-422E-96FE-7093CA90DED8}" dt="2023-11-01T14:36:22.677" v="233" actId="962"/>
          <ac:picMkLst>
            <pc:docMk/>
            <pc:sldMk cId="2749305335" sldId="2433"/>
            <ac:picMk id="32" creationId="{1A4F8554-AAF2-FA81-93EA-6DE0158F239C}"/>
          </ac:picMkLst>
        </pc:picChg>
        <pc:picChg chg="mod">
          <ac:chgData name="Lehtinen, Eeropekka" userId="498e9ccb-bba3-400b-bf28-fe6b9b5b6a7c" providerId="ADAL" clId="{8DD0917A-EE17-422E-96FE-7093CA90DED8}" dt="2023-11-01T14:36:23.378" v="235" actId="962"/>
          <ac:picMkLst>
            <pc:docMk/>
            <pc:sldMk cId="2749305335" sldId="2433"/>
            <ac:picMk id="35" creationId="{77113996-5551-B3B9-84F0-825E8438B1FD}"/>
          </ac:picMkLst>
        </pc:picChg>
        <pc:picChg chg="mod">
          <ac:chgData name="Lehtinen, Eeropekka" userId="498e9ccb-bba3-400b-bf28-fe6b9b5b6a7c" providerId="ADAL" clId="{8DD0917A-EE17-422E-96FE-7093CA90DED8}" dt="2023-11-01T14:36:23.011" v="234" actId="962"/>
          <ac:picMkLst>
            <pc:docMk/>
            <pc:sldMk cId="2749305335" sldId="2433"/>
            <ac:picMk id="36" creationId="{2D64B37C-F292-47E0-9ECB-9838B015EF5D}"/>
          </ac:picMkLst>
        </pc:picChg>
        <pc:picChg chg="mod">
          <ac:chgData name="Lehtinen, Eeropekka" userId="498e9ccb-bba3-400b-bf28-fe6b9b5b6a7c" providerId="ADAL" clId="{8DD0917A-EE17-422E-96FE-7093CA90DED8}" dt="2023-11-01T14:36:23.727" v="236" actId="962"/>
          <ac:picMkLst>
            <pc:docMk/>
            <pc:sldMk cId="2749305335" sldId="2433"/>
            <ac:picMk id="49" creationId="{4636C32B-3975-31EE-5AE0-4D9B1ACD90C7}"/>
          </ac:picMkLst>
        </pc:picChg>
        <pc:picChg chg="mod">
          <ac:chgData name="Lehtinen, Eeropekka" userId="498e9ccb-bba3-400b-bf28-fe6b9b5b6a7c" providerId="ADAL" clId="{8DD0917A-EE17-422E-96FE-7093CA90DED8}" dt="2023-11-01T14:36:24.110" v="237" actId="962"/>
          <ac:picMkLst>
            <pc:docMk/>
            <pc:sldMk cId="2749305335" sldId="2433"/>
            <ac:picMk id="57" creationId="{6D183626-EE72-6A6B-8C9A-79E3D718EC8D}"/>
          </ac:picMkLst>
        </pc:picChg>
        <pc:picChg chg="mod">
          <ac:chgData name="Lehtinen, Eeropekka" userId="498e9ccb-bba3-400b-bf28-fe6b9b5b6a7c" providerId="ADAL" clId="{8DD0917A-EE17-422E-96FE-7093CA90DED8}" dt="2023-11-01T14:36:24.466" v="238" actId="962"/>
          <ac:picMkLst>
            <pc:docMk/>
            <pc:sldMk cId="2749305335" sldId="2433"/>
            <ac:picMk id="61" creationId="{FCA5FA22-6065-D15E-EEEB-8556C5FB8D99}"/>
          </ac:picMkLst>
        </pc:picChg>
        <pc:picChg chg="mod">
          <ac:chgData name="Lehtinen, Eeropekka" userId="498e9ccb-bba3-400b-bf28-fe6b9b5b6a7c" providerId="ADAL" clId="{8DD0917A-EE17-422E-96FE-7093CA90DED8}" dt="2023-11-01T14:36:24.818" v="239" actId="962"/>
          <ac:picMkLst>
            <pc:docMk/>
            <pc:sldMk cId="2749305335" sldId="2433"/>
            <ac:picMk id="62" creationId="{185C1EEF-CF3C-9A85-9F9D-BE6C18D3EB7D}"/>
          </ac:picMkLst>
        </pc:picChg>
        <pc:picChg chg="mod">
          <ac:chgData name="Lehtinen, Eeropekka" userId="498e9ccb-bba3-400b-bf28-fe6b9b5b6a7c" providerId="ADAL" clId="{8DD0917A-EE17-422E-96FE-7093CA90DED8}" dt="2023-11-01T14:36:25.170" v="240" actId="962"/>
          <ac:picMkLst>
            <pc:docMk/>
            <pc:sldMk cId="2749305335" sldId="2433"/>
            <ac:picMk id="64" creationId="{527A0EDC-6D54-5E4E-283A-5C998F1DA23F}"/>
          </ac:picMkLst>
        </pc:picChg>
        <pc:picChg chg="mod">
          <ac:chgData name="Lehtinen, Eeropekka" userId="498e9ccb-bba3-400b-bf28-fe6b9b5b6a7c" providerId="ADAL" clId="{8DD0917A-EE17-422E-96FE-7093CA90DED8}" dt="2023-11-01T14:36:25.489" v="241" actId="962"/>
          <ac:picMkLst>
            <pc:docMk/>
            <pc:sldMk cId="2749305335" sldId="2433"/>
            <ac:picMk id="65" creationId="{58E7FF22-DD09-D977-AB98-DD02F8654366}"/>
          </ac:picMkLst>
        </pc:picChg>
        <pc:picChg chg="mod">
          <ac:chgData name="Lehtinen, Eeropekka" userId="498e9ccb-bba3-400b-bf28-fe6b9b5b6a7c" providerId="ADAL" clId="{8DD0917A-EE17-422E-96FE-7093CA90DED8}" dt="2023-11-01T14:36:26.577" v="243" actId="962"/>
          <ac:picMkLst>
            <pc:docMk/>
            <pc:sldMk cId="2749305335" sldId="2433"/>
            <ac:picMk id="66" creationId="{D58D0F4A-9BDC-12FF-02D7-11C5B6BF1E16}"/>
          </ac:picMkLst>
        </pc:picChg>
        <pc:picChg chg="mod">
          <ac:chgData name="Lehtinen, Eeropekka" userId="498e9ccb-bba3-400b-bf28-fe6b9b5b6a7c" providerId="ADAL" clId="{8DD0917A-EE17-422E-96FE-7093CA90DED8}" dt="2023-11-01T14:36:25.848" v="242" actId="962"/>
          <ac:picMkLst>
            <pc:docMk/>
            <pc:sldMk cId="2749305335" sldId="2433"/>
            <ac:picMk id="67" creationId="{87691224-2541-80E4-DC28-F0C4480397E5}"/>
          </ac:picMkLst>
        </pc:picChg>
        <pc:picChg chg="mod">
          <ac:chgData name="Lehtinen, Eeropekka" userId="498e9ccb-bba3-400b-bf28-fe6b9b5b6a7c" providerId="ADAL" clId="{8DD0917A-EE17-422E-96FE-7093CA90DED8}" dt="2023-11-01T14:36:27.379" v="244" actId="962"/>
          <ac:picMkLst>
            <pc:docMk/>
            <pc:sldMk cId="2749305335" sldId="2433"/>
            <ac:picMk id="68" creationId="{6A720431-6D42-E617-BC74-D09426DA20DE}"/>
          </ac:picMkLst>
        </pc:picChg>
        <pc:picChg chg="mod">
          <ac:chgData name="Lehtinen, Eeropekka" userId="498e9ccb-bba3-400b-bf28-fe6b9b5b6a7c" providerId="ADAL" clId="{8DD0917A-EE17-422E-96FE-7093CA90DED8}" dt="2023-11-01T14:36:27.727" v="245" actId="962"/>
          <ac:picMkLst>
            <pc:docMk/>
            <pc:sldMk cId="2749305335" sldId="2433"/>
            <ac:picMk id="69" creationId="{0291AC54-5F6F-2AAE-4184-EDFAD0DFA19B}"/>
          </ac:picMkLst>
        </pc:picChg>
        <pc:picChg chg="mod">
          <ac:chgData name="Lehtinen, Eeropekka" userId="498e9ccb-bba3-400b-bf28-fe6b9b5b6a7c" providerId="ADAL" clId="{8DD0917A-EE17-422E-96FE-7093CA90DED8}" dt="2023-11-01T14:36:28.096" v="246" actId="962"/>
          <ac:picMkLst>
            <pc:docMk/>
            <pc:sldMk cId="2749305335" sldId="2433"/>
            <ac:picMk id="70" creationId="{1759FB29-4C8C-4325-F433-35422AFC7131}"/>
          </ac:picMkLst>
        </pc:picChg>
        <pc:picChg chg="mod">
          <ac:chgData name="Lehtinen, Eeropekka" userId="498e9ccb-bba3-400b-bf28-fe6b9b5b6a7c" providerId="ADAL" clId="{8DD0917A-EE17-422E-96FE-7093CA90DED8}" dt="2023-11-01T14:36:28.490" v="247" actId="962"/>
          <ac:picMkLst>
            <pc:docMk/>
            <pc:sldMk cId="2749305335" sldId="2433"/>
            <ac:picMk id="71" creationId="{7D985D21-56AA-3201-D779-8269D3C81ED1}"/>
          </ac:picMkLst>
        </pc:picChg>
        <pc:picChg chg="mod">
          <ac:chgData name="Lehtinen, Eeropekka" userId="498e9ccb-bba3-400b-bf28-fe6b9b5b6a7c" providerId="ADAL" clId="{8DD0917A-EE17-422E-96FE-7093CA90DED8}" dt="2023-11-01T14:36:28.825" v="248" actId="962"/>
          <ac:picMkLst>
            <pc:docMk/>
            <pc:sldMk cId="2749305335" sldId="2433"/>
            <ac:picMk id="77" creationId="{CA6C3DA8-DEB4-7FB8-05B6-26B17F409FB4}"/>
          </ac:picMkLst>
        </pc:picChg>
      </pc:sldChg>
      <pc:sldChg chg="modSp mod">
        <pc:chgData name="Lehtinen, Eeropekka" userId="498e9ccb-bba3-400b-bf28-fe6b9b5b6a7c" providerId="ADAL" clId="{8DD0917A-EE17-422E-96FE-7093CA90DED8}" dt="2023-11-01T14:17:06.999" v="52" actId="33553"/>
        <pc:sldMkLst>
          <pc:docMk/>
          <pc:sldMk cId="3802881887" sldId="2435"/>
        </pc:sldMkLst>
        <pc:spChg chg="mod">
          <ac:chgData name="Lehtinen, Eeropekka" userId="498e9ccb-bba3-400b-bf28-fe6b9b5b6a7c" providerId="ADAL" clId="{8DD0917A-EE17-422E-96FE-7093CA90DED8}" dt="2023-11-01T14:17:06.999" v="52" actId="33553"/>
          <ac:spMkLst>
            <pc:docMk/>
            <pc:sldMk cId="3802881887" sldId="2435"/>
            <ac:spMk id="20" creationId="{981AE06B-87CB-43CA-9512-FE7C68BA016F}"/>
          </ac:spMkLst>
        </pc:spChg>
      </pc:sldChg>
      <pc:sldChg chg="modSp mod">
        <pc:chgData name="Lehtinen, Eeropekka" userId="498e9ccb-bba3-400b-bf28-fe6b9b5b6a7c" providerId="ADAL" clId="{8DD0917A-EE17-422E-96FE-7093CA90DED8}" dt="2023-11-01T14:17:17.339" v="55" actId="962"/>
        <pc:sldMkLst>
          <pc:docMk/>
          <pc:sldMk cId="3955365594" sldId="2436"/>
        </pc:sldMkLst>
        <pc:spChg chg="mod">
          <ac:chgData name="Lehtinen, Eeropekka" userId="498e9ccb-bba3-400b-bf28-fe6b9b5b6a7c" providerId="ADAL" clId="{8DD0917A-EE17-422E-96FE-7093CA90DED8}" dt="2023-11-01T14:17:17.339" v="55" actId="962"/>
          <ac:spMkLst>
            <pc:docMk/>
            <pc:sldMk cId="3955365594" sldId="2436"/>
            <ac:spMk id="5" creationId="{506C19A6-2B09-4F25-AA97-E9954452BBCE}"/>
          </ac:spMkLst>
        </pc:spChg>
        <pc:spChg chg="mod">
          <ac:chgData name="Lehtinen, Eeropekka" userId="498e9ccb-bba3-400b-bf28-fe6b9b5b6a7c" providerId="ADAL" clId="{8DD0917A-EE17-422E-96FE-7093CA90DED8}" dt="2023-11-01T14:17:10.689" v="54" actId="33553"/>
          <ac:spMkLst>
            <pc:docMk/>
            <pc:sldMk cId="3955365594" sldId="2436"/>
            <ac:spMk id="20" creationId="{981AE06B-87CB-43CA-9512-FE7C68BA016F}"/>
          </ac:spMkLst>
        </pc:spChg>
      </pc:sldChg>
      <pc:sldChg chg="modSp mod">
        <pc:chgData name="Lehtinen, Eeropekka" userId="498e9ccb-bba3-400b-bf28-fe6b9b5b6a7c" providerId="ADAL" clId="{8DD0917A-EE17-422E-96FE-7093CA90DED8}" dt="2023-11-01T14:37:37.811" v="256" actId="13244"/>
        <pc:sldMkLst>
          <pc:docMk/>
          <pc:sldMk cId="4037979874" sldId="2438"/>
        </pc:sldMkLst>
        <pc:spChg chg="mod">
          <ac:chgData name="Lehtinen, Eeropekka" userId="498e9ccb-bba3-400b-bf28-fe6b9b5b6a7c" providerId="ADAL" clId="{8DD0917A-EE17-422E-96FE-7093CA90DED8}" dt="2023-11-01T14:37:37.811" v="256" actId="13244"/>
          <ac:spMkLst>
            <pc:docMk/>
            <pc:sldMk cId="4037979874" sldId="2438"/>
            <ac:spMk id="20" creationId="{981AE06B-87CB-43CA-9512-FE7C68BA016F}"/>
          </ac:spMkLst>
        </pc:spChg>
      </pc:sldChg>
      <pc:sldChg chg="modSp">
        <pc:chgData name="Lehtinen, Eeropekka" userId="498e9ccb-bba3-400b-bf28-fe6b9b5b6a7c" providerId="ADAL" clId="{8DD0917A-EE17-422E-96FE-7093CA90DED8}" dt="2023-11-01T14:21:07.098" v="118" actId="962"/>
        <pc:sldMkLst>
          <pc:docMk/>
          <pc:sldMk cId="4011967668" sldId="2447"/>
        </pc:sldMkLst>
        <pc:spChg chg="mod">
          <ac:chgData name="Lehtinen, Eeropekka" userId="498e9ccb-bba3-400b-bf28-fe6b9b5b6a7c" providerId="ADAL" clId="{8DD0917A-EE17-422E-96FE-7093CA90DED8}" dt="2023-11-01T14:20:59.093" v="115" actId="13244"/>
          <ac:spMkLst>
            <pc:docMk/>
            <pc:sldMk cId="4011967668" sldId="2447"/>
            <ac:spMk id="4" creationId="{774FB8FE-38BE-F4C4-274F-1D0D3D473574}"/>
          </ac:spMkLst>
        </pc:spChg>
        <pc:picChg chg="mod">
          <ac:chgData name="Lehtinen, Eeropekka" userId="498e9ccb-bba3-400b-bf28-fe6b9b5b6a7c" providerId="ADAL" clId="{8DD0917A-EE17-422E-96FE-7093CA90DED8}" dt="2023-11-01T14:21:04.224" v="117" actId="962"/>
          <ac:picMkLst>
            <pc:docMk/>
            <pc:sldMk cId="4011967668" sldId="2447"/>
            <ac:picMk id="11" creationId="{5F95A556-1C80-683B-9B25-374F18F790AA}"/>
          </ac:picMkLst>
        </pc:picChg>
        <pc:picChg chg="mod">
          <ac:chgData name="Lehtinen, Eeropekka" userId="498e9ccb-bba3-400b-bf28-fe6b9b5b6a7c" providerId="ADAL" clId="{8DD0917A-EE17-422E-96FE-7093CA90DED8}" dt="2023-11-01T14:21:03.840" v="116" actId="962"/>
          <ac:picMkLst>
            <pc:docMk/>
            <pc:sldMk cId="4011967668" sldId="2447"/>
            <ac:picMk id="25" creationId="{888C0A75-3552-3E56-A8DA-1C9694AD8FA5}"/>
          </ac:picMkLst>
        </pc:picChg>
        <pc:picChg chg="mod">
          <ac:chgData name="Lehtinen, Eeropekka" userId="498e9ccb-bba3-400b-bf28-fe6b9b5b6a7c" providerId="ADAL" clId="{8DD0917A-EE17-422E-96FE-7093CA90DED8}" dt="2023-11-01T14:21:07.098" v="118" actId="962"/>
          <ac:picMkLst>
            <pc:docMk/>
            <pc:sldMk cId="4011967668" sldId="2447"/>
            <ac:picMk id="27" creationId="{3C11081D-C606-5F72-A9AC-7D54B4D93B45}"/>
          </ac:picMkLst>
        </pc:picChg>
      </pc:sldChg>
      <pc:sldChg chg="modSp mod">
        <pc:chgData name="Lehtinen, Eeropekka" userId="498e9ccb-bba3-400b-bf28-fe6b9b5b6a7c" providerId="ADAL" clId="{8DD0917A-EE17-422E-96FE-7093CA90DED8}" dt="2023-11-01T14:17:23.337" v="56" actId="33553"/>
        <pc:sldMkLst>
          <pc:docMk/>
          <pc:sldMk cId="2092593707" sldId="2448"/>
        </pc:sldMkLst>
        <pc:spChg chg="mod">
          <ac:chgData name="Lehtinen, Eeropekka" userId="498e9ccb-bba3-400b-bf28-fe6b9b5b6a7c" providerId="ADAL" clId="{8DD0917A-EE17-422E-96FE-7093CA90DED8}" dt="2023-11-01T14:17:23.337" v="56" actId="33553"/>
          <ac:spMkLst>
            <pc:docMk/>
            <pc:sldMk cId="2092593707" sldId="2448"/>
            <ac:spMk id="13" creationId="{9A5A909F-14D2-013A-F751-E3EC091D3DCD}"/>
          </ac:spMkLst>
        </pc:spChg>
      </pc:sldChg>
      <pc:sldChg chg="modSp mod">
        <pc:chgData name="Lehtinen, Eeropekka" userId="498e9ccb-bba3-400b-bf28-fe6b9b5b6a7c" providerId="ADAL" clId="{8DD0917A-EE17-422E-96FE-7093CA90DED8}" dt="2023-11-01T14:36:45.978" v="251" actId="13244"/>
        <pc:sldMkLst>
          <pc:docMk/>
          <pc:sldMk cId="693672635" sldId="2451"/>
        </pc:sldMkLst>
        <pc:spChg chg="mod">
          <ac:chgData name="Lehtinen, Eeropekka" userId="498e9ccb-bba3-400b-bf28-fe6b9b5b6a7c" providerId="ADAL" clId="{8DD0917A-EE17-422E-96FE-7093CA90DED8}" dt="2023-11-01T14:36:45.978" v="251" actId="13244"/>
          <ac:spMkLst>
            <pc:docMk/>
            <pc:sldMk cId="693672635" sldId="2451"/>
            <ac:spMk id="11" creationId="{3671E113-8A12-40F0-8CF8-59CCC130B3B0}"/>
          </ac:spMkLst>
        </pc:spChg>
        <pc:spChg chg="mod">
          <ac:chgData name="Lehtinen, Eeropekka" userId="498e9ccb-bba3-400b-bf28-fe6b9b5b6a7c" providerId="ADAL" clId="{8DD0917A-EE17-422E-96FE-7093CA90DED8}" dt="2023-11-01T14:36:41.745" v="250" actId="962"/>
          <ac:spMkLst>
            <pc:docMk/>
            <pc:sldMk cId="693672635" sldId="2451"/>
            <ac:spMk id="23" creationId="{4CDD965D-4E92-447F-8D99-B52083DA8825}"/>
          </ac:spMkLst>
        </pc:spChg>
      </pc:sldChg>
      <pc:sldChg chg="modSp mod">
        <pc:chgData name="Lehtinen, Eeropekka" userId="498e9ccb-bba3-400b-bf28-fe6b9b5b6a7c" providerId="ADAL" clId="{8DD0917A-EE17-422E-96FE-7093CA90DED8}" dt="2023-11-01T14:35:24.645" v="217" actId="962"/>
        <pc:sldMkLst>
          <pc:docMk/>
          <pc:sldMk cId="2708528889" sldId="2452"/>
        </pc:sldMkLst>
        <pc:spChg chg="mod">
          <ac:chgData name="Lehtinen, Eeropekka" userId="498e9ccb-bba3-400b-bf28-fe6b9b5b6a7c" providerId="ADAL" clId="{8DD0917A-EE17-422E-96FE-7093CA90DED8}" dt="2023-11-01T14:35:04.457" v="198" actId="962"/>
          <ac:spMkLst>
            <pc:docMk/>
            <pc:sldMk cId="2708528889" sldId="2452"/>
            <ac:spMk id="12" creationId="{7DBB8574-0579-48D6-9ECC-37E031EECC37}"/>
          </ac:spMkLst>
        </pc:spChg>
        <pc:spChg chg="mod">
          <ac:chgData name="Lehtinen, Eeropekka" userId="498e9ccb-bba3-400b-bf28-fe6b9b5b6a7c" providerId="ADAL" clId="{8DD0917A-EE17-422E-96FE-7093CA90DED8}" dt="2023-11-01T14:17:42.792" v="67" actId="33553"/>
          <ac:spMkLst>
            <pc:docMk/>
            <pc:sldMk cId="2708528889" sldId="2452"/>
            <ac:spMk id="20" creationId="{981AE06B-87CB-43CA-9512-FE7C68BA016F}"/>
          </ac:spMkLst>
        </pc:spChg>
        <pc:graphicFrameChg chg="mod">
          <ac:chgData name="Lehtinen, Eeropekka" userId="498e9ccb-bba3-400b-bf28-fe6b9b5b6a7c" providerId="ADAL" clId="{8DD0917A-EE17-422E-96FE-7093CA90DED8}" dt="2023-11-01T14:35:12.344" v="199" actId="13244"/>
          <ac:graphicFrameMkLst>
            <pc:docMk/>
            <pc:sldMk cId="2708528889" sldId="2452"/>
            <ac:graphicFrameMk id="30" creationId="{597EFEEF-BE5A-68AD-D61E-9429813B2626}"/>
          </ac:graphicFrameMkLst>
        </pc:graphicFrameChg>
        <pc:picChg chg="mod">
          <ac:chgData name="Lehtinen, Eeropekka" userId="498e9ccb-bba3-400b-bf28-fe6b9b5b6a7c" providerId="ADAL" clId="{8DD0917A-EE17-422E-96FE-7093CA90DED8}" dt="2023-11-01T14:35:24.645" v="217" actId="962"/>
          <ac:picMkLst>
            <pc:docMk/>
            <pc:sldMk cId="2708528889" sldId="2452"/>
            <ac:picMk id="14" creationId="{04D81146-C1A8-207A-84D2-C1587044B6F9}"/>
          </ac:picMkLst>
        </pc:picChg>
        <pc:picChg chg="mod">
          <ac:chgData name="Lehtinen, Eeropekka" userId="498e9ccb-bba3-400b-bf28-fe6b9b5b6a7c" providerId="ADAL" clId="{8DD0917A-EE17-422E-96FE-7093CA90DED8}" dt="2023-11-01T14:35:14.919" v="200" actId="962"/>
          <ac:picMkLst>
            <pc:docMk/>
            <pc:sldMk cId="2708528889" sldId="2452"/>
            <ac:picMk id="32" creationId="{1A4F8554-AAF2-FA81-93EA-6DE0158F239C}"/>
          </ac:picMkLst>
        </pc:picChg>
        <pc:picChg chg="mod">
          <ac:chgData name="Lehtinen, Eeropekka" userId="498e9ccb-bba3-400b-bf28-fe6b9b5b6a7c" providerId="ADAL" clId="{8DD0917A-EE17-422E-96FE-7093CA90DED8}" dt="2023-11-01T14:35:15.927" v="202" actId="962"/>
          <ac:picMkLst>
            <pc:docMk/>
            <pc:sldMk cId="2708528889" sldId="2452"/>
            <ac:picMk id="35" creationId="{77113996-5551-B3B9-84F0-825E8438B1FD}"/>
          </ac:picMkLst>
        </pc:picChg>
        <pc:picChg chg="mod">
          <ac:chgData name="Lehtinen, Eeropekka" userId="498e9ccb-bba3-400b-bf28-fe6b9b5b6a7c" providerId="ADAL" clId="{8DD0917A-EE17-422E-96FE-7093CA90DED8}" dt="2023-11-01T14:35:15.328" v="201" actId="962"/>
          <ac:picMkLst>
            <pc:docMk/>
            <pc:sldMk cId="2708528889" sldId="2452"/>
            <ac:picMk id="36" creationId="{2D64B37C-F292-47E0-9ECB-9838B015EF5D}"/>
          </ac:picMkLst>
        </pc:picChg>
        <pc:picChg chg="mod">
          <ac:chgData name="Lehtinen, Eeropekka" userId="498e9ccb-bba3-400b-bf28-fe6b9b5b6a7c" providerId="ADAL" clId="{8DD0917A-EE17-422E-96FE-7093CA90DED8}" dt="2023-11-01T14:35:22.370" v="213" actId="962"/>
          <ac:picMkLst>
            <pc:docMk/>
            <pc:sldMk cId="2708528889" sldId="2452"/>
            <ac:picMk id="50" creationId="{12CC2789-5592-AF7E-06D3-C602D47CBE83}"/>
          </ac:picMkLst>
        </pc:picChg>
        <pc:picChg chg="mod">
          <ac:chgData name="Lehtinen, Eeropekka" userId="498e9ccb-bba3-400b-bf28-fe6b9b5b6a7c" providerId="ADAL" clId="{8DD0917A-EE17-422E-96FE-7093CA90DED8}" dt="2023-11-01T14:35:22.761" v="214" actId="962"/>
          <ac:picMkLst>
            <pc:docMk/>
            <pc:sldMk cId="2708528889" sldId="2452"/>
            <ac:picMk id="51" creationId="{3C38CF4E-B45F-E4AE-9EB8-F1A466D27C0D}"/>
          </ac:picMkLst>
        </pc:picChg>
        <pc:picChg chg="mod">
          <ac:chgData name="Lehtinen, Eeropekka" userId="498e9ccb-bba3-400b-bf28-fe6b9b5b6a7c" providerId="ADAL" clId="{8DD0917A-EE17-422E-96FE-7093CA90DED8}" dt="2023-11-01T14:35:24.149" v="216" actId="962"/>
          <ac:picMkLst>
            <pc:docMk/>
            <pc:sldMk cId="2708528889" sldId="2452"/>
            <ac:picMk id="52" creationId="{B97CF77A-1C2B-88AF-606D-534D0156CA95}"/>
          </ac:picMkLst>
        </pc:picChg>
        <pc:picChg chg="mod">
          <ac:chgData name="Lehtinen, Eeropekka" userId="498e9ccb-bba3-400b-bf28-fe6b9b5b6a7c" providerId="ADAL" clId="{8DD0917A-EE17-422E-96FE-7093CA90DED8}" dt="2023-11-01T14:35:23.183" v="215" actId="962"/>
          <ac:picMkLst>
            <pc:docMk/>
            <pc:sldMk cId="2708528889" sldId="2452"/>
            <ac:picMk id="53" creationId="{E807ED5C-7AFF-D4E5-8FE6-2060D73D8DA6}"/>
          </ac:picMkLst>
        </pc:picChg>
        <pc:picChg chg="mod">
          <ac:chgData name="Lehtinen, Eeropekka" userId="498e9ccb-bba3-400b-bf28-fe6b9b5b6a7c" providerId="ADAL" clId="{8DD0917A-EE17-422E-96FE-7093CA90DED8}" dt="2023-11-01T14:35:16.600" v="203" actId="962"/>
          <ac:picMkLst>
            <pc:docMk/>
            <pc:sldMk cId="2708528889" sldId="2452"/>
            <ac:picMk id="61" creationId="{FCA5FA22-6065-D15E-EEEB-8556C5FB8D99}"/>
          </ac:picMkLst>
        </pc:picChg>
        <pc:picChg chg="mod">
          <ac:chgData name="Lehtinen, Eeropekka" userId="498e9ccb-bba3-400b-bf28-fe6b9b5b6a7c" providerId="ADAL" clId="{8DD0917A-EE17-422E-96FE-7093CA90DED8}" dt="2023-11-01T14:35:16.995" v="204" actId="962"/>
          <ac:picMkLst>
            <pc:docMk/>
            <pc:sldMk cId="2708528889" sldId="2452"/>
            <ac:picMk id="62" creationId="{185C1EEF-CF3C-9A85-9F9D-BE6C18D3EB7D}"/>
          </ac:picMkLst>
        </pc:picChg>
        <pc:picChg chg="mod">
          <ac:chgData name="Lehtinen, Eeropekka" userId="498e9ccb-bba3-400b-bf28-fe6b9b5b6a7c" providerId="ADAL" clId="{8DD0917A-EE17-422E-96FE-7093CA90DED8}" dt="2023-11-01T14:35:17.394" v="205" actId="962"/>
          <ac:picMkLst>
            <pc:docMk/>
            <pc:sldMk cId="2708528889" sldId="2452"/>
            <ac:picMk id="64" creationId="{527A0EDC-6D54-5E4E-283A-5C998F1DA23F}"/>
          </ac:picMkLst>
        </pc:picChg>
        <pc:picChg chg="mod">
          <ac:chgData name="Lehtinen, Eeropekka" userId="498e9ccb-bba3-400b-bf28-fe6b9b5b6a7c" providerId="ADAL" clId="{8DD0917A-EE17-422E-96FE-7093CA90DED8}" dt="2023-11-01T14:35:17.811" v="206" actId="962"/>
          <ac:picMkLst>
            <pc:docMk/>
            <pc:sldMk cId="2708528889" sldId="2452"/>
            <ac:picMk id="65" creationId="{58E7FF22-DD09-D977-AB98-DD02F8654366}"/>
          </ac:picMkLst>
        </pc:picChg>
        <pc:picChg chg="mod">
          <ac:chgData name="Lehtinen, Eeropekka" userId="498e9ccb-bba3-400b-bf28-fe6b9b5b6a7c" providerId="ADAL" clId="{8DD0917A-EE17-422E-96FE-7093CA90DED8}" dt="2023-11-01T14:35:18.264" v="207" actId="962"/>
          <ac:picMkLst>
            <pc:docMk/>
            <pc:sldMk cId="2708528889" sldId="2452"/>
            <ac:picMk id="66" creationId="{D58D0F4A-9BDC-12FF-02D7-11C5B6BF1E16}"/>
          </ac:picMkLst>
        </pc:picChg>
        <pc:picChg chg="mod">
          <ac:chgData name="Lehtinen, Eeropekka" userId="498e9ccb-bba3-400b-bf28-fe6b9b5b6a7c" providerId="ADAL" clId="{8DD0917A-EE17-422E-96FE-7093CA90DED8}" dt="2023-11-01T14:35:18.661" v="208" actId="962"/>
          <ac:picMkLst>
            <pc:docMk/>
            <pc:sldMk cId="2708528889" sldId="2452"/>
            <ac:picMk id="67" creationId="{87691224-2541-80E4-DC28-F0C4480397E5}"/>
          </ac:picMkLst>
        </pc:picChg>
        <pc:picChg chg="mod">
          <ac:chgData name="Lehtinen, Eeropekka" userId="498e9ccb-bba3-400b-bf28-fe6b9b5b6a7c" providerId="ADAL" clId="{8DD0917A-EE17-422E-96FE-7093CA90DED8}" dt="2023-11-01T14:35:19.027" v="209" actId="962"/>
          <ac:picMkLst>
            <pc:docMk/>
            <pc:sldMk cId="2708528889" sldId="2452"/>
            <ac:picMk id="68" creationId="{6A720431-6D42-E617-BC74-D09426DA20DE}"/>
          </ac:picMkLst>
        </pc:picChg>
        <pc:picChg chg="mod">
          <ac:chgData name="Lehtinen, Eeropekka" userId="498e9ccb-bba3-400b-bf28-fe6b9b5b6a7c" providerId="ADAL" clId="{8DD0917A-EE17-422E-96FE-7093CA90DED8}" dt="2023-11-01T14:35:19.394" v="210" actId="962"/>
          <ac:picMkLst>
            <pc:docMk/>
            <pc:sldMk cId="2708528889" sldId="2452"/>
            <ac:picMk id="69" creationId="{0291AC54-5F6F-2AAE-4184-EDFAD0DFA19B}"/>
          </ac:picMkLst>
        </pc:picChg>
        <pc:picChg chg="mod">
          <ac:chgData name="Lehtinen, Eeropekka" userId="498e9ccb-bba3-400b-bf28-fe6b9b5b6a7c" providerId="ADAL" clId="{8DD0917A-EE17-422E-96FE-7093CA90DED8}" dt="2023-11-01T14:35:19.810" v="211" actId="962"/>
          <ac:picMkLst>
            <pc:docMk/>
            <pc:sldMk cId="2708528889" sldId="2452"/>
            <ac:picMk id="70" creationId="{1759FB29-4C8C-4325-F433-35422AFC7131}"/>
          </ac:picMkLst>
        </pc:picChg>
        <pc:picChg chg="mod">
          <ac:chgData name="Lehtinen, Eeropekka" userId="498e9ccb-bba3-400b-bf28-fe6b9b5b6a7c" providerId="ADAL" clId="{8DD0917A-EE17-422E-96FE-7093CA90DED8}" dt="2023-11-01T14:35:21.360" v="212" actId="962"/>
          <ac:picMkLst>
            <pc:docMk/>
            <pc:sldMk cId="2708528889" sldId="2452"/>
            <ac:picMk id="71" creationId="{7D985D21-56AA-3201-D779-8269D3C81ED1}"/>
          </ac:picMkLst>
        </pc:picChg>
      </pc:sldChg>
      <pc:sldChg chg="modSp mod">
        <pc:chgData name="Lehtinen, Eeropekka" userId="498e9ccb-bba3-400b-bf28-fe6b9b5b6a7c" providerId="ADAL" clId="{8DD0917A-EE17-422E-96FE-7093CA90DED8}" dt="2023-11-01T14:36:10.585" v="231" actId="962"/>
        <pc:sldMkLst>
          <pc:docMk/>
          <pc:sldMk cId="843964114" sldId="2453"/>
        </pc:sldMkLst>
        <pc:spChg chg="mod">
          <ac:chgData name="Lehtinen, Eeropekka" userId="498e9ccb-bba3-400b-bf28-fe6b9b5b6a7c" providerId="ADAL" clId="{8DD0917A-EE17-422E-96FE-7093CA90DED8}" dt="2023-11-01T14:35:39.769" v="219" actId="962"/>
          <ac:spMkLst>
            <pc:docMk/>
            <pc:sldMk cId="843964114" sldId="2453"/>
            <ac:spMk id="12" creationId="{7DBB8574-0579-48D6-9ECC-37E031EECC37}"/>
          </ac:spMkLst>
        </pc:spChg>
        <pc:spChg chg="mod">
          <ac:chgData name="Lehtinen, Eeropekka" userId="498e9ccb-bba3-400b-bf28-fe6b9b5b6a7c" providerId="ADAL" clId="{8DD0917A-EE17-422E-96FE-7093CA90DED8}" dt="2023-11-01T14:17:41.122" v="66" actId="33553"/>
          <ac:spMkLst>
            <pc:docMk/>
            <pc:sldMk cId="843964114" sldId="2453"/>
            <ac:spMk id="20" creationId="{981AE06B-87CB-43CA-9512-FE7C68BA016F}"/>
          </ac:spMkLst>
        </pc:spChg>
        <pc:graphicFrameChg chg="mod">
          <ac:chgData name="Lehtinen, Eeropekka" userId="498e9ccb-bba3-400b-bf28-fe6b9b5b6a7c" providerId="ADAL" clId="{8DD0917A-EE17-422E-96FE-7093CA90DED8}" dt="2023-11-01T14:35:37.694" v="218" actId="13244"/>
          <ac:graphicFrameMkLst>
            <pc:docMk/>
            <pc:sldMk cId="843964114" sldId="2453"/>
            <ac:graphicFrameMk id="30" creationId="{597EFEEF-BE5A-68AD-D61E-9429813B2626}"/>
          </ac:graphicFrameMkLst>
        </pc:graphicFrameChg>
        <pc:picChg chg="mod">
          <ac:chgData name="Lehtinen, Eeropekka" userId="498e9ccb-bba3-400b-bf28-fe6b9b5b6a7c" providerId="ADAL" clId="{8DD0917A-EE17-422E-96FE-7093CA90DED8}" dt="2023-11-01T14:36:10.585" v="231" actId="962"/>
          <ac:picMkLst>
            <pc:docMk/>
            <pc:sldMk cId="843964114" sldId="2453"/>
            <ac:picMk id="8" creationId="{73A2A6BF-0121-9A84-265A-53CBBFD92EBC}"/>
          </ac:picMkLst>
        </pc:picChg>
        <pc:picChg chg="mod">
          <ac:chgData name="Lehtinen, Eeropekka" userId="498e9ccb-bba3-400b-bf28-fe6b9b5b6a7c" providerId="ADAL" clId="{8DD0917A-EE17-422E-96FE-7093CA90DED8}" dt="2023-11-01T14:35:47.063" v="221" actId="962"/>
          <ac:picMkLst>
            <pc:docMk/>
            <pc:sldMk cId="843964114" sldId="2453"/>
            <ac:picMk id="35" creationId="{77113996-5551-B3B9-84F0-825E8438B1FD}"/>
          </ac:picMkLst>
        </pc:picChg>
        <pc:picChg chg="mod">
          <ac:chgData name="Lehtinen, Eeropekka" userId="498e9ccb-bba3-400b-bf28-fe6b9b5b6a7c" providerId="ADAL" clId="{8DD0917A-EE17-422E-96FE-7093CA90DED8}" dt="2023-11-01T14:35:46.561" v="220" actId="962"/>
          <ac:picMkLst>
            <pc:docMk/>
            <pc:sldMk cId="843964114" sldId="2453"/>
            <ac:picMk id="36" creationId="{2D64B37C-F292-47E0-9ECB-9838B015EF5D}"/>
          </ac:picMkLst>
        </pc:picChg>
        <pc:picChg chg="mod">
          <ac:chgData name="Lehtinen, Eeropekka" userId="498e9ccb-bba3-400b-bf28-fe6b9b5b6a7c" providerId="ADAL" clId="{8DD0917A-EE17-422E-96FE-7093CA90DED8}" dt="2023-11-01T14:35:49.994" v="228" actId="962"/>
          <ac:picMkLst>
            <pc:docMk/>
            <pc:sldMk cId="843964114" sldId="2453"/>
            <ac:picMk id="51" creationId="{6C7DA9F7-67F3-B284-7BFA-A949D4805C7D}"/>
          </ac:picMkLst>
        </pc:picChg>
        <pc:picChg chg="mod">
          <ac:chgData name="Lehtinen, Eeropekka" userId="498e9ccb-bba3-400b-bf28-fe6b9b5b6a7c" providerId="ADAL" clId="{8DD0917A-EE17-422E-96FE-7093CA90DED8}" dt="2023-11-01T14:35:50.396" v="229" actId="962"/>
          <ac:picMkLst>
            <pc:docMk/>
            <pc:sldMk cId="843964114" sldId="2453"/>
            <ac:picMk id="52" creationId="{D62BED35-531E-2960-26D3-A8F418EA7E25}"/>
          </ac:picMkLst>
        </pc:picChg>
        <pc:picChg chg="mod">
          <ac:chgData name="Lehtinen, Eeropekka" userId="498e9ccb-bba3-400b-bf28-fe6b9b5b6a7c" providerId="ADAL" clId="{8DD0917A-EE17-422E-96FE-7093CA90DED8}" dt="2023-11-01T14:35:47.494" v="222" actId="962"/>
          <ac:picMkLst>
            <pc:docMk/>
            <pc:sldMk cId="843964114" sldId="2453"/>
            <ac:picMk id="61" creationId="{FCA5FA22-6065-D15E-EEEB-8556C5FB8D99}"/>
          </ac:picMkLst>
        </pc:picChg>
        <pc:picChg chg="mod">
          <ac:chgData name="Lehtinen, Eeropekka" userId="498e9ccb-bba3-400b-bf28-fe6b9b5b6a7c" providerId="ADAL" clId="{8DD0917A-EE17-422E-96FE-7093CA90DED8}" dt="2023-11-01T14:35:48.061" v="223" actId="962"/>
          <ac:picMkLst>
            <pc:docMk/>
            <pc:sldMk cId="843964114" sldId="2453"/>
            <ac:picMk id="62" creationId="{185C1EEF-CF3C-9A85-9F9D-BE6C18D3EB7D}"/>
          </ac:picMkLst>
        </pc:picChg>
        <pc:picChg chg="mod">
          <ac:chgData name="Lehtinen, Eeropekka" userId="498e9ccb-bba3-400b-bf28-fe6b9b5b6a7c" providerId="ADAL" clId="{8DD0917A-EE17-422E-96FE-7093CA90DED8}" dt="2023-11-01T14:35:48.460" v="224" actId="962"/>
          <ac:picMkLst>
            <pc:docMk/>
            <pc:sldMk cId="843964114" sldId="2453"/>
            <ac:picMk id="64" creationId="{527A0EDC-6D54-5E4E-283A-5C998F1DA23F}"/>
          </ac:picMkLst>
        </pc:picChg>
        <pc:picChg chg="mod">
          <ac:chgData name="Lehtinen, Eeropekka" userId="498e9ccb-bba3-400b-bf28-fe6b9b5b6a7c" providerId="ADAL" clId="{8DD0917A-EE17-422E-96FE-7093CA90DED8}" dt="2023-11-01T14:35:48.827" v="225" actId="962"/>
          <ac:picMkLst>
            <pc:docMk/>
            <pc:sldMk cId="843964114" sldId="2453"/>
            <ac:picMk id="65" creationId="{58E7FF22-DD09-D977-AB98-DD02F8654366}"/>
          </ac:picMkLst>
        </pc:picChg>
        <pc:picChg chg="mod">
          <ac:chgData name="Lehtinen, Eeropekka" userId="498e9ccb-bba3-400b-bf28-fe6b9b5b6a7c" providerId="ADAL" clId="{8DD0917A-EE17-422E-96FE-7093CA90DED8}" dt="2023-11-01T14:35:49.211" v="226" actId="962"/>
          <ac:picMkLst>
            <pc:docMk/>
            <pc:sldMk cId="843964114" sldId="2453"/>
            <ac:picMk id="66" creationId="{D58D0F4A-9BDC-12FF-02D7-11C5B6BF1E16}"/>
          </ac:picMkLst>
        </pc:picChg>
        <pc:picChg chg="mod">
          <ac:chgData name="Lehtinen, Eeropekka" userId="498e9ccb-bba3-400b-bf28-fe6b9b5b6a7c" providerId="ADAL" clId="{8DD0917A-EE17-422E-96FE-7093CA90DED8}" dt="2023-11-01T14:35:49.594" v="227" actId="962"/>
          <ac:picMkLst>
            <pc:docMk/>
            <pc:sldMk cId="843964114" sldId="2453"/>
            <ac:picMk id="67" creationId="{87691224-2541-80E4-DC28-F0C4480397E5}"/>
          </ac:picMkLst>
        </pc:picChg>
      </pc:sldChg>
      <pc:sldChg chg="modSp mod">
        <pc:chgData name="Lehtinen, Eeropekka" userId="498e9ccb-bba3-400b-bf28-fe6b9b5b6a7c" providerId="ADAL" clId="{8DD0917A-EE17-422E-96FE-7093CA90DED8}" dt="2023-11-01T14:34:44.044" v="197" actId="13244"/>
        <pc:sldMkLst>
          <pc:docMk/>
          <pc:sldMk cId="4182702398" sldId="2454"/>
        </pc:sldMkLst>
        <pc:spChg chg="mod">
          <ac:chgData name="Lehtinen, Eeropekka" userId="498e9ccb-bba3-400b-bf28-fe6b9b5b6a7c" providerId="ADAL" clId="{8DD0917A-EE17-422E-96FE-7093CA90DED8}" dt="2023-11-01T14:32:40.873" v="194" actId="962"/>
          <ac:spMkLst>
            <pc:docMk/>
            <pc:sldMk cId="4182702398" sldId="2454"/>
            <ac:spMk id="7" creationId="{5C5A862B-9295-4B0F-809F-63A6DD6CE98A}"/>
          </ac:spMkLst>
        </pc:spChg>
        <pc:spChg chg="mod">
          <ac:chgData name="Lehtinen, Eeropekka" userId="498e9ccb-bba3-400b-bf28-fe6b9b5b6a7c" providerId="ADAL" clId="{8DD0917A-EE17-422E-96FE-7093CA90DED8}" dt="2023-11-01T14:32:41.520" v="195" actId="962"/>
          <ac:spMkLst>
            <pc:docMk/>
            <pc:sldMk cId="4182702398" sldId="2454"/>
            <ac:spMk id="12" creationId="{7DBB8574-0579-48D6-9ECC-37E031EECC37}"/>
          </ac:spMkLst>
        </pc:spChg>
        <pc:spChg chg="mod">
          <ac:chgData name="Lehtinen, Eeropekka" userId="498e9ccb-bba3-400b-bf28-fe6b9b5b6a7c" providerId="ADAL" clId="{8DD0917A-EE17-422E-96FE-7093CA90DED8}" dt="2023-11-01T14:17:44.427" v="68" actId="33553"/>
          <ac:spMkLst>
            <pc:docMk/>
            <pc:sldMk cId="4182702398" sldId="2454"/>
            <ac:spMk id="20" creationId="{981AE06B-87CB-43CA-9512-FE7C68BA016F}"/>
          </ac:spMkLst>
        </pc:spChg>
        <pc:picChg chg="mod">
          <ac:chgData name="Lehtinen, Eeropekka" userId="498e9ccb-bba3-400b-bf28-fe6b9b5b6a7c" providerId="ADAL" clId="{8DD0917A-EE17-422E-96FE-7093CA90DED8}" dt="2023-11-01T14:34:40.761" v="196" actId="962"/>
          <ac:picMkLst>
            <pc:docMk/>
            <pc:sldMk cId="4182702398" sldId="2454"/>
            <ac:picMk id="2" creationId="{D231E1BC-8E61-8AFF-0049-E19AC0568C70}"/>
          </ac:picMkLst>
        </pc:picChg>
        <pc:picChg chg="mod">
          <ac:chgData name="Lehtinen, Eeropekka" userId="498e9ccb-bba3-400b-bf28-fe6b9b5b6a7c" providerId="ADAL" clId="{8DD0917A-EE17-422E-96FE-7093CA90DED8}" dt="2023-11-01T14:34:44.044" v="197" actId="13244"/>
          <ac:picMkLst>
            <pc:docMk/>
            <pc:sldMk cId="4182702398" sldId="2454"/>
            <ac:picMk id="18" creationId="{0D33073A-DDEE-A818-79FA-0821DD8ED2A2}"/>
          </ac:picMkLst>
        </pc:picChg>
      </pc:sldChg>
      <pc:sldChg chg="modSp mod">
        <pc:chgData name="Lehtinen, Eeropekka" userId="498e9ccb-bba3-400b-bf28-fe6b9b5b6a7c" providerId="ADAL" clId="{8DD0917A-EE17-422E-96FE-7093CA90DED8}" dt="2023-11-01T14:31:26.377" v="187" actId="13244"/>
        <pc:sldMkLst>
          <pc:docMk/>
          <pc:sldMk cId="2726427263" sldId="2455"/>
        </pc:sldMkLst>
        <pc:spChg chg="mod">
          <ac:chgData name="Lehtinen, Eeropekka" userId="498e9ccb-bba3-400b-bf28-fe6b9b5b6a7c" providerId="ADAL" clId="{8DD0917A-EE17-422E-96FE-7093CA90DED8}" dt="2023-11-01T14:17:50.833" v="71" actId="33553"/>
          <ac:spMkLst>
            <pc:docMk/>
            <pc:sldMk cId="2726427263" sldId="2455"/>
            <ac:spMk id="7" creationId="{6EB0030A-9D6F-4691-8F69-662E7DDA66DD}"/>
          </ac:spMkLst>
        </pc:spChg>
        <pc:spChg chg="mod">
          <ac:chgData name="Lehtinen, Eeropekka" userId="498e9ccb-bba3-400b-bf28-fe6b9b5b6a7c" providerId="ADAL" clId="{8DD0917A-EE17-422E-96FE-7093CA90DED8}" dt="2023-11-01T14:31:26.377" v="187" actId="13244"/>
          <ac:spMkLst>
            <pc:docMk/>
            <pc:sldMk cId="2726427263" sldId="2455"/>
            <ac:spMk id="9" creationId="{3BC4D4C0-6424-7C02-0C91-D0D1566BD6B5}"/>
          </ac:spMkLst>
        </pc:spChg>
        <pc:spChg chg="mod">
          <ac:chgData name="Lehtinen, Eeropekka" userId="498e9ccb-bba3-400b-bf28-fe6b9b5b6a7c" providerId="ADAL" clId="{8DD0917A-EE17-422E-96FE-7093CA90DED8}" dt="2023-11-01T14:31:14.248" v="185" actId="13244"/>
          <ac:spMkLst>
            <pc:docMk/>
            <pc:sldMk cId="2726427263" sldId="2455"/>
            <ac:spMk id="28" creationId="{E427AEF7-7EB4-4DC0-976B-1A917E9F06BA}"/>
          </ac:spMkLst>
        </pc:spChg>
        <pc:picChg chg="mod">
          <ac:chgData name="Lehtinen, Eeropekka" userId="498e9ccb-bba3-400b-bf28-fe6b9b5b6a7c" providerId="ADAL" clId="{8DD0917A-EE17-422E-96FE-7093CA90DED8}" dt="2023-11-01T14:31:25.033" v="186" actId="13244"/>
          <ac:picMkLst>
            <pc:docMk/>
            <pc:sldMk cId="2726427263" sldId="2455"/>
            <ac:picMk id="2" creationId="{A3C2B2FB-F831-0945-4EA7-FEDCDCF3FFC1}"/>
          </ac:picMkLst>
        </pc:picChg>
      </pc:sldChg>
      <pc:sldChg chg="modSp mod">
        <pc:chgData name="Lehtinen, Eeropekka" userId="498e9ccb-bba3-400b-bf28-fe6b9b5b6a7c" providerId="ADAL" clId="{8DD0917A-EE17-422E-96FE-7093CA90DED8}" dt="2023-11-01T14:32:29.793" v="193" actId="13244"/>
        <pc:sldMkLst>
          <pc:docMk/>
          <pc:sldMk cId="1103670768" sldId="2456"/>
        </pc:sldMkLst>
        <pc:spChg chg="mod">
          <ac:chgData name="Lehtinen, Eeropekka" userId="498e9ccb-bba3-400b-bf28-fe6b9b5b6a7c" providerId="ADAL" clId="{8DD0917A-EE17-422E-96FE-7093CA90DED8}" dt="2023-11-01T14:17:46.331" v="69" actId="33553"/>
          <ac:spMkLst>
            <pc:docMk/>
            <pc:sldMk cId="1103670768" sldId="2456"/>
            <ac:spMk id="7" creationId="{6EB0030A-9D6F-4691-8F69-662E7DDA66DD}"/>
          </ac:spMkLst>
        </pc:spChg>
        <pc:spChg chg="mod">
          <ac:chgData name="Lehtinen, Eeropekka" userId="498e9ccb-bba3-400b-bf28-fe6b9b5b6a7c" providerId="ADAL" clId="{8DD0917A-EE17-422E-96FE-7093CA90DED8}" dt="2023-11-01T14:32:29.793" v="193" actId="13244"/>
          <ac:spMkLst>
            <pc:docMk/>
            <pc:sldMk cId="1103670768" sldId="2456"/>
            <ac:spMk id="11" creationId="{FA16A6EE-8D23-42E0-8571-810DB3CA93D0}"/>
          </ac:spMkLst>
        </pc:spChg>
        <pc:spChg chg="mod">
          <ac:chgData name="Lehtinen, Eeropekka" userId="498e9ccb-bba3-400b-bf28-fe6b9b5b6a7c" providerId="ADAL" clId="{8DD0917A-EE17-422E-96FE-7093CA90DED8}" dt="2023-11-01T14:32:21.477" v="192" actId="962"/>
          <ac:spMkLst>
            <pc:docMk/>
            <pc:sldMk cId="1103670768" sldId="2456"/>
            <ac:spMk id="20" creationId="{EF212964-6D8F-4D76-AA2B-690DD7E97FF6}"/>
          </ac:spMkLst>
        </pc:spChg>
      </pc:sldChg>
      <pc:sldChg chg="modSp mod">
        <pc:chgData name="Lehtinen, Eeropekka" userId="498e9ccb-bba3-400b-bf28-fe6b9b5b6a7c" providerId="ADAL" clId="{8DD0917A-EE17-422E-96FE-7093CA90DED8}" dt="2023-11-01T14:30:25.143" v="181" actId="13244"/>
        <pc:sldMkLst>
          <pc:docMk/>
          <pc:sldMk cId="2148920617" sldId="2457"/>
        </pc:sldMkLst>
        <pc:spChg chg="mod">
          <ac:chgData name="Lehtinen, Eeropekka" userId="498e9ccb-bba3-400b-bf28-fe6b9b5b6a7c" providerId="ADAL" clId="{8DD0917A-EE17-422E-96FE-7093CA90DED8}" dt="2023-11-01T14:17:55.951" v="74" actId="33553"/>
          <ac:spMkLst>
            <pc:docMk/>
            <pc:sldMk cId="2148920617" sldId="2457"/>
            <ac:spMk id="7" creationId="{BCE1740C-7122-46A5-969E-66D327F43324}"/>
          </ac:spMkLst>
        </pc:spChg>
        <pc:spChg chg="mod">
          <ac:chgData name="Lehtinen, Eeropekka" userId="498e9ccb-bba3-400b-bf28-fe6b9b5b6a7c" providerId="ADAL" clId="{8DD0917A-EE17-422E-96FE-7093CA90DED8}" dt="2023-11-01T14:30:17.584" v="177" actId="962"/>
          <ac:spMkLst>
            <pc:docMk/>
            <pc:sldMk cId="2148920617" sldId="2457"/>
            <ac:spMk id="15" creationId="{F5DBC9D6-9B7B-5FD1-ACFE-AE1E63EAD8DF}"/>
          </ac:spMkLst>
        </pc:spChg>
        <pc:spChg chg="mod">
          <ac:chgData name="Lehtinen, Eeropekka" userId="498e9ccb-bba3-400b-bf28-fe6b9b5b6a7c" providerId="ADAL" clId="{8DD0917A-EE17-422E-96FE-7093CA90DED8}" dt="2023-11-01T14:30:18.247" v="178" actId="962"/>
          <ac:spMkLst>
            <pc:docMk/>
            <pc:sldMk cId="2148920617" sldId="2457"/>
            <ac:spMk id="16" creationId="{13972BD6-A100-0155-0902-96209AB627C9}"/>
          </ac:spMkLst>
        </pc:spChg>
        <pc:spChg chg="mod">
          <ac:chgData name="Lehtinen, Eeropekka" userId="498e9ccb-bba3-400b-bf28-fe6b9b5b6a7c" providerId="ADAL" clId="{8DD0917A-EE17-422E-96FE-7093CA90DED8}" dt="2023-11-01T14:30:11.844" v="175" actId="962"/>
          <ac:spMkLst>
            <pc:docMk/>
            <pc:sldMk cId="2148920617" sldId="2457"/>
            <ac:spMk id="24" creationId="{3DE4C532-4314-0648-AD40-1F99D58A9215}"/>
          </ac:spMkLst>
        </pc:spChg>
        <pc:picChg chg="mod">
          <ac:chgData name="Lehtinen, Eeropekka" userId="498e9ccb-bba3-400b-bf28-fe6b9b5b6a7c" providerId="ADAL" clId="{8DD0917A-EE17-422E-96FE-7093CA90DED8}" dt="2023-11-01T14:30:25.143" v="181" actId="13244"/>
          <ac:picMkLst>
            <pc:docMk/>
            <pc:sldMk cId="2148920617" sldId="2457"/>
            <ac:picMk id="6" creationId="{5CF08FE8-3DB6-D8FC-233A-AD026F9E2724}"/>
          </ac:picMkLst>
        </pc:picChg>
        <pc:picChg chg="mod">
          <ac:chgData name="Lehtinen, Eeropekka" userId="498e9ccb-bba3-400b-bf28-fe6b9b5b6a7c" providerId="ADAL" clId="{8DD0917A-EE17-422E-96FE-7093CA90DED8}" dt="2023-11-01T14:30:14.792" v="176" actId="962"/>
          <ac:picMkLst>
            <pc:docMk/>
            <pc:sldMk cId="2148920617" sldId="2457"/>
            <ac:picMk id="12" creationId="{23A597E1-B784-5F80-778D-29D9173CBE83}"/>
          </ac:picMkLst>
        </pc:picChg>
        <pc:picChg chg="mod">
          <ac:chgData name="Lehtinen, Eeropekka" userId="498e9ccb-bba3-400b-bf28-fe6b9b5b6a7c" providerId="ADAL" clId="{8DD0917A-EE17-422E-96FE-7093CA90DED8}" dt="2023-11-01T14:30:19.328" v="179" actId="962"/>
          <ac:picMkLst>
            <pc:docMk/>
            <pc:sldMk cId="2148920617" sldId="2457"/>
            <ac:picMk id="28" creationId="{49E8BD4D-E56B-A215-0CFE-63BB4E1406E7}"/>
          </ac:picMkLst>
        </pc:picChg>
        <pc:picChg chg="mod">
          <ac:chgData name="Lehtinen, Eeropekka" userId="498e9ccb-bba3-400b-bf28-fe6b9b5b6a7c" providerId="ADAL" clId="{8DD0917A-EE17-422E-96FE-7093CA90DED8}" dt="2023-11-01T14:30:19.926" v="180" actId="962"/>
          <ac:picMkLst>
            <pc:docMk/>
            <pc:sldMk cId="2148920617" sldId="2457"/>
            <ac:picMk id="30" creationId="{FF9A6073-5B6F-FCA5-A04C-73C66A043AFF}"/>
          </ac:picMkLst>
        </pc:picChg>
      </pc:sldChg>
      <pc:sldChg chg="delSp modSp mod">
        <pc:chgData name="Lehtinen, Eeropekka" userId="498e9ccb-bba3-400b-bf28-fe6b9b5b6a7c" providerId="ADAL" clId="{8DD0917A-EE17-422E-96FE-7093CA90DED8}" dt="2023-11-01T14:26:29.428" v="148" actId="962"/>
        <pc:sldMkLst>
          <pc:docMk/>
          <pc:sldMk cId="3503101333" sldId="2458"/>
        </pc:sldMkLst>
        <pc:spChg chg="mod">
          <ac:chgData name="Lehtinen, Eeropekka" userId="498e9ccb-bba3-400b-bf28-fe6b9b5b6a7c" providerId="ADAL" clId="{8DD0917A-EE17-422E-96FE-7093CA90DED8}" dt="2023-11-01T14:18:07.507" v="82" actId="33553"/>
          <ac:spMkLst>
            <pc:docMk/>
            <pc:sldMk cId="3503101333" sldId="2458"/>
            <ac:spMk id="11" creationId="{3671E113-8A12-40F0-8CF8-59CCC130B3B0}"/>
          </ac:spMkLst>
        </pc:spChg>
        <pc:spChg chg="mod">
          <ac:chgData name="Lehtinen, Eeropekka" userId="498e9ccb-bba3-400b-bf28-fe6b9b5b6a7c" providerId="ADAL" clId="{8DD0917A-EE17-422E-96FE-7093CA90DED8}" dt="2023-11-01T14:26:29.428" v="148" actId="962"/>
          <ac:spMkLst>
            <pc:docMk/>
            <pc:sldMk cId="3503101333" sldId="2458"/>
            <ac:spMk id="13" creationId="{DB963E7C-53AA-58A3-8C89-39B5DCB4DFBA}"/>
          </ac:spMkLst>
        </pc:spChg>
        <pc:spChg chg="del mod">
          <ac:chgData name="Lehtinen, Eeropekka" userId="498e9ccb-bba3-400b-bf28-fe6b9b5b6a7c" providerId="ADAL" clId="{8DD0917A-EE17-422E-96FE-7093CA90DED8}" dt="2023-11-01T14:26:12.210" v="145" actId="478"/>
          <ac:spMkLst>
            <pc:docMk/>
            <pc:sldMk cId="3503101333" sldId="2458"/>
            <ac:spMk id="15" creationId="{EF9C00D0-2ECA-401A-8381-8B8A392C34B1}"/>
          </ac:spMkLst>
        </pc:spChg>
        <pc:spChg chg="del mod">
          <ac:chgData name="Lehtinen, Eeropekka" userId="498e9ccb-bba3-400b-bf28-fe6b9b5b6a7c" providerId="ADAL" clId="{8DD0917A-EE17-422E-96FE-7093CA90DED8}" dt="2023-11-01T14:26:16.652" v="147" actId="478"/>
          <ac:spMkLst>
            <pc:docMk/>
            <pc:sldMk cId="3503101333" sldId="2458"/>
            <ac:spMk id="16" creationId="{0809B1B8-3A57-441A-9A57-35FD269A377B}"/>
          </ac:spMkLst>
        </pc:spChg>
        <pc:spChg chg="mod">
          <ac:chgData name="Lehtinen, Eeropekka" userId="498e9ccb-bba3-400b-bf28-fe6b9b5b6a7c" providerId="ADAL" clId="{8DD0917A-EE17-422E-96FE-7093CA90DED8}" dt="2023-11-01T14:26:05.272" v="143" actId="962"/>
          <ac:spMkLst>
            <pc:docMk/>
            <pc:sldMk cId="3503101333" sldId="2458"/>
            <ac:spMk id="23" creationId="{4CDD965D-4E92-447F-8D99-B52083DA8825}"/>
          </ac:spMkLst>
        </pc:spChg>
      </pc:sldChg>
      <pc:sldChg chg="modSp mod">
        <pc:chgData name="Lehtinen, Eeropekka" userId="498e9ccb-bba3-400b-bf28-fe6b9b5b6a7c" providerId="ADAL" clId="{8DD0917A-EE17-422E-96FE-7093CA90DED8}" dt="2023-11-01T14:21:37.223" v="122" actId="13244"/>
        <pc:sldMkLst>
          <pc:docMk/>
          <pc:sldMk cId="2882071669" sldId="2460"/>
        </pc:sldMkLst>
        <pc:spChg chg="mod">
          <ac:chgData name="Lehtinen, Eeropekka" userId="498e9ccb-bba3-400b-bf28-fe6b9b5b6a7c" providerId="ADAL" clId="{8DD0917A-EE17-422E-96FE-7093CA90DED8}" dt="2023-11-01T14:21:22.824" v="119" actId="13244"/>
          <ac:spMkLst>
            <pc:docMk/>
            <pc:sldMk cId="2882071669" sldId="2460"/>
            <ac:spMk id="8" creationId="{F239CFAC-EDC6-421E-B2F8-FE2E51E2501E}"/>
          </ac:spMkLst>
        </pc:spChg>
        <pc:spChg chg="mod">
          <ac:chgData name="Lehtinen, Eeropekka" userId="498e9ccb-bba3-400b-bf28-fe6b9b5b6a7c" providerId="ADAL" clId="{8DD0917A-EE17-422E-96FE-7093CA90DED8}" dt="2023-11-01T14:21:25.479" v="120" actId="13244"/>
          <ac:spMkLst>
            <pc:docMk/>
            <pc:sldMk cId="2882071669" sldId="2460"/>
            <ac:spMk id="25" creationId="{EAC9E863-48E1-128E-F474-07A303D9FEBD}"/>
          </ac:spMkLst>
        </pc:spChg>
        <pc:grpChg chg="mod">
          <ac:chgData name="Lehtinen, Eeropekka" userId="498e9ccb-bba3-400b-bf28-fe6b9b5b6a7c" providerId="ADAL" clId="{8DD0917A-EE17-422E-96FE-7093CA90DED8}" dt="2023-11-01T14:21:28.240" v="121" actId="962"/>
          <ac:grpSpMkLst>
            <pc:docMk/>
            <pc:sldMk cId="2882071669" sldId="2460"/>
            <ac:grpSpMk id="29" creationId="{CD0AFC7A-BFD3-5434-7170-D20A924D670B}"/>
          </ac:grpSpMkLst>
        </pc:grpChg>
        <pc:graphicFrameChg chg="modGraphic">
          <ac:chgData name="Lehtinen, Eeropekka" userId="498e9ccb-bba3-400b-bf28-fe6b9b5b6a7c" providerId="ADAL" clId="{8DD0917A-EE17-422E-96FE-7093CA90DED8}" dt="2023-10-18T06:36:55.166" v="9" actId="20577"/>
          <ac:graphicFrameMkLst>
            <pc:docMk/>
            <pc:sldMk cId="2882071669" sldId="2460"/>
            <ac:graphicFrameMk id="30" creationId="{78D27C41-1B48-F10A-331A-38F4C0B17CEA}"/>
          </ac:graphicFrameMkLst>
        </pc:graphicFrameChg>
        <pc:picChg chg="mod">
          <ac:chgData name="Lehtinen, Eeropekka" userId="498e9ccb-bba3-400b-bf28-fe6b9b5b6a7c" providerId="ADAL" clId="{8DD0917A-EE17-422E-96FE-7093CA90DED8}" dt="2023-11-01T14:21:37.223" v="122" actId="13244"/>
          <ac:picMkLst>
            <pc:docMk/>
            <pc:sldMk cId="2882071669" sldId="2460"/>
            <ac:picMk id="23" creationId="{AE2D3364-EDDD-5DFC-2838-9C57C1571A5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sweco.se\FI\Projects\FIHEL06\120\25008781_Vaalan_k&#228;velyn_ja_py&#246;r&#228;ilyn_edist&#228;misohjelma\000\C_Suunnitelmat\Asukaskyselyn%20vastaukset\Vastauks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weco.se\FI\Projects\FIHEL06\120\25008781_Vaalan_k&#228;velyn_ja_py&#246;r&#228;ilyn_edist&#228;misohjelma\000\C_Suunnitelmat\Asukaskyselyn%20vastaukset\Vastauks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weco.se\FI\Projects\FIHEL06\120\25008781_Vaalan_k&#228;velyn_ja_py&#246;r&#228;ilyn_edist&#228;misohjelma\000\C_Suunnitelmat\Asukaskyselyn%20vastaukset\Vastauks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weco.se\FI\Projects\FIHEL06\120\25008781_Vaalan_k&#228;velyn_ja_py&#246;r&#228;ilyn_edist&#228;misohjelma\000\C_Suunnitelmat\Asukaskyselyn%20vastaukset\Vastaukse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weco.se\FI\Projects\FIHEL06\120\25008781_Vaalan_k&#228;velyn_ja_py&#246;r&#228;ilyn_edist&#228;misohjelma\000\C_Suunnitelmat\Asukaskyselyn%20vastaukset\Vastaukse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weco.se\FI\Projects\FIHEL06\120\25008781_Vaalan_k&#228;velyn_ja_py&#246;r&#228;ilyn_edist&#228;misohjelma\000\C_Suunnitelmat\Asukaskyselyn%20vastaukset\Vastaukset.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fi-FI" sz="1600" b="1"/>
              <a:t>Kävely </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0.24964884867410758"/>
          <c:y val="0.23522938000487753"/>
          <c:w val="0.27686812212870537"/>
          <c:h val="0.51757674160715283"/>
        </c:manualLayout>
      </c:layout>
      <c:pieChart>
        <c:varyColors val="1"/>
        <c:ser>
          <c:idx val="0"/>
          <c:order val="0"/>
          <c:dPt>
            <c:idx val="0"/>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1-E15B-4DBE-8370-218F57CB6696}"/>
              </c:ext>
            </c:extLst>
          </c:dPt>
          <c:dPt>
            <c:idx val="1"/>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3-E15B-4DBE-8370-218F57CB6696}"/>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E15B-4DBE-8370-218F57CB6696}"/>
              </c:ext>
            </c:extLst>
          </c:dPt>
          <c:dPt>
            <c:idx val="3"/>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7-E15B-4DBE-8370-218F57CB6696}"/>
              </c:ext>
            </c:extLst>
          </c:dPt>
          <c:dPt>
            <c:idx val="4"/>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9-E15B-4DBE-8370-218F57CB6696}"/>
              </c:ext>
            </c:extLst>
          </c:dPt>
          <c:dLbls>
            <c:dLbl>
              <c:idx val="0"/>
              <c:layout>
                <c:manualLayout>
                  <c:x val="4.9227179935841352E-2"/>
                  <c:y val="-5.130061826011462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15B-4DBE-8370-218F57CB6696}"/>
                </c:ext>
              </c:extLst>
            </c:dLbl>
            <c:dLbl>
              <c:idx val="1"/>
              <c:layout>
                <c:manualLayout>
                  <c:x val="-2.1991637889125688E-2"/>
                  <c:y val="0.1458275538887261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15B-4DBE-8370-218F57CB6696}"/>
                </c:ext>
              </c:extLst>
            </c:dLbl>
            <c:dLbl>
              <c:idx val="2"/>
              <c:layout>
                <c:manualLayout>
                  <c:x val="-6.1376942203699554E-2"/>
                  <c:y val="6.517062743169561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15B-4DBE-8370-218F57CB6696}"/>
                </c:ext>
              </c:extLst>
            </c:dLbl>
            <c:dLbl>
              <c:idx val="3"/>
              <c:layout>
                <c:manualLayout>
                  <c:x val="-5.3993745479590904E-2"/>
                  <c:y val="-7.656097862386215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15B-4DBE-8370-218F57CB6696}"/>
                </c:ext>
              </c:extLst>
            </c:dLbl>
            <c:dLbl>
              <c:idx val="4"/>
              <c:layout>
                <c:manualLayout>
                  <c:x val="5.9421185405437352E-2"/>
                  <c:y val="-0.2546177665898794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15B-4DBE-8370-218F57CB669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fi-FI"/>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'Kävely tott+suht'!$D$19:$D$23</c:f>
              <c:strCache>
                <c:ptCount val="5"/>
                <c:pt idx="0">
                  <c:v>Puolesta</c:v>
                </c:pt>
                <c:pt idx="1">
                  <c:v>Jonkin verran puolesta</c:v>
                </c:pt>
                <c:pt idx="2">
                  <c:v>En osaa sanoa</c:v>
                </c:pt>
                <c:pt idx="3">
                  <c:v>Jonkin verran vastaan</c:v>
                </c:pt>
                <c:pt idx="4">
                  <c:v>Vastaan</c:v>
                </c:pt>
              </c:strCache>
            </c:strRef>
          </c:cat>
          <c:val>
            <c:numRef>
              <c:f>'Kävely tott+suht'!$E$19:$E$23</c:f>
              <c:numCache>
                <c:formatCode>General</c:formatCode>
                <c:ptCount val="5"/>
                <c:pt idx="0">
                  <c:v>158</c:v>
                </c:pt>
                <c:pt idx="1">
                  <c:v>10</c:v>
                </c:pt>
                <c:pt idx="2">
                  <c:v>12</c:v>
                </c:pt>
                <c:pt idx="3">
                  <c:v>0</c:v>
                </c:pt>
                <c:pt idx="4">
                  <c:v>0</c:v>
                </c:pt>
              </c:numCache>
            </c:numRef>
          </c:val>
          <c:extLst>
            <c:ext xmlns:c16="http://schemas.microsoft.com/office/drawing/2014/chart" uri="{C3380CC4-5D6E-409C-BE32-E72D297353CC}">
              <c16:uniqueId val="{0000000A-E15B-4DBE-8370-218F57CB6696}"/>
            </c:ext>
          </c:extLst>
        </c:ser>
        <c:dLbls>
          <c:showLegendKey val="0"/>
          <c:showVal val="0"/>
          <c:showCatName val="0"/>
          <c:showSerName val="0"/>
          <c:showPercent val="0"/>
          <c:showBubbleSize val="0"/>
          <c:showLeaderLines val="0"/>
        </c:dLbls>
        <c:firstSliceAng val="292"/>
      </c:pieChart>
      <c:spPr>
        <a:noFill/>
        <a:ln>
          <a:noFill/>
        </a:ln>
        <a:effectLst/>
      </c:spPr>
    </c:plotArea>
    <c:legend>
      <c:legendPos val="r"/>
      <c:layout>
        <c:manualLayout>
          <c:xMode val="edge"/>
          <c:yMode val="edge"/>
          <c:x val="0.72146379635312075"/>
          <c:y val="0.31853072567697904"/>
          <c:w val="0.27853620364687914"/>
          <c:h val="0.4049780546999956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fi-FI" sz="1600" b="1"/>
              <a:t>Pyöräily</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0.23767031802933883"/>
          <c:y val="0.22666375036453776"/>
          <c:w val="0.2855729594460778"/>
          <c:h val="0.54245953630796151"/>
        </c:manualLayout>
      </c:layout>
      <c:pieChart>
        <c:varyColors val="1"/>
        <c:ser>
          <c:idx val="0"/>
          <c:order val="0"/>
          <c:dPt>
            <c:idx val="0"/>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1-CFD6-41DC-B939-E8B800BF1FA8}"/>
              </c:ext>
            </c:extLst>
          </c:dPt>
          <c:dPt>
            <c:idx val="1"/>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3-CFD6-41DC-B939-E8B800BF1FA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CFD6-41DC-B939-E8B800BF1FA8}"/>
              </c:ext>
            </c:extLst>
          </c:dPt>
          <c:dPt>
            <c:idx val="3"/>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7-CFD6-41DC-B939-E8B800BF1FA8}"/>
              </c:ext>
            </c:extLst>
          </c:dPt>
          <c:dPt>
            <c:idx val="4"/>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9-CFD6-41DC-B939-E8B800BF1FA8}"/>
              </c:ext>
            </c:extLst>
          </c:dPt>
          <c:dLbls>
            <c:dLbl>
              <c:idx val="0"/>
              <c:layout>
                <c:manualLayout>
                  <c:x val="4.4358683053020244E-2"/>
                  <c:y val="-3.240740740740740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FD6-41DC-B939-E8B800BF1FA8}"/>
                </c:ext>
              </c:extLst>
            </c:dLbl>
            <c:dLbl>
              <c:idx val="1"/>
              <c:layout>
                <c:manualLayout>
                  <c:x val="-2.2357723129966808E-2"/>
                  <c:y val="0.12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FD6-41DC-B939-E8B800BF1FA8}"/>
                </c:ext>
              </c:extLst>
            </c:dLbl>
            <c:dLbl>
              <c:idx val="2"/>
              <c:layout>
                <c:manualLayout>
                  <c:x val="-5.4163435029227214E-2"/>
                  <c:y val="8.333333333333332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FD6-41DC-B939-E8B800BF1FA8}"/>
                </c:ext>
              </c:extLst>
            </c:dLbl>
            <c:dLbl>
              <c:idx val="3"/>
              <c:layout>
                <c:manualLayout>
                  <c:x val="-6.3478312912652948E-2"/>
                  <c:y val="-7.870370370370370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FD6-41DC-B939-E8B800BF1FA8}"/>
                </c:ext>
              </c:extLst>
            </c:dLbl>
            <c:dLbl>
              <c:idx val="4"/>
              <c:layout>
                <c:manualLayout>
                  <c:x val="5.7543769981925549E-2"/>
                  <c:y val="-0.2453703703703703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FD6-41DC-B939-E8B800BF1FA8}"/>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fi-FI"/>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'Pyöräily tott+suht'!$D$66:$D$70</c:f>
              <c:strCache>
                <c:ptCount val="5"/>
                <c:pt idx="0">
                  <c:v>Puolesta</c:v>
                </c:pt>
                <c:pt idx="1">
                  <c:v>Jonkin verran puolesta</c:v>
                </c:pt>
                <c:pt idx="2">
                  <c:v>En osaa sanoa</c:v>
                </c:pt>
                <c:pt idx="3">
                  <c:v>Jonkin verran vastaan</c:v>
                </c:pt>
                <c:pt idx="4">
                  <c:v>Vastaan</c:v>
                </c:pt>
              </c:strCache>
            </c:strRef>
          </c:cat>
          <c:val>
            <c:numRef>
              <c:f>'Pyöräily tott+suht'!$E$66:$E$70</c:f>
              <c:numCache>
                <c:formatCode>General</c:formatCode>
                <c:ptCount val="5"/>
                <c:pt idx="0">
                  <c:v>144</c:v>
                </c:pt>
                <c:pt idx="1">
                  <c:v>16</c:v>
                </c:pt>
                <c:pt idx="2">
                  <c:v>8</c:v>
                </c:pt>
                <c:pt idx="3">
                  <c:v>0</c:v>
                </c:pt>
                <c:pt idx="4">
                  <c:v>0</c:v>
                </c:pt>
              </c:numCache>
            </c:numRef>
          </c:val>
          <c:extLst>
            <c:ext xmlns:c16="http://schemas.microsoft.com/office/drawing/2014/chart" uri="{C3380CC4-5D6E-409C-BE32-E72D297353CC}">
              <c16:uniqueId val="{0000000A-CFD6-41DC-B939-E8B800BF1FA8}"/>
            </c:ext>
          </c:extLst>
        </c:ser>
        <c:dLbls>
          <c:showLegendKey val="0"/>
          <c:showVal val="0"/>
          <c:showCatName val="0"/>
          <c:showSerName val="0"/>
          <c:showPercent val="0"/>
          <c:showBubbleSize val="0"/>
          <c:showLeaderLines val="0"/>
        </c:dLbls>
        <c:firstSliceAng val="291"/>
      </c:pieChart>
      <c:spPr>
        <a:noFill/>
        <a:ln>
          <a:noFill/>
        </a:ln>
        <a:effectLst/>
      </c:spPr>
    </c:plotArea>
    <c:legend>
      <c:legendPos val="r"/>
      <c:layout>
        <c:manualLayout>
          <c:xMode val="edge"/>
          <c:yMode val="edge"/>
          <c:x val="0.72606942261933105"/>
          <c:y val="0.30562007874015751"/>
          <c:w val="0.27393059966681821"/>
          <c:h val="0.3924631816856226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fi-FI" sz="1600" b="1"/>
              <a:t>Kokemus kävelyn turvallisuudesta</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dPt>
            <c:idx val="0"/>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1-5EFB-4D6E-8B3C-C75B23F8D6B8}"/>
              </c:ext>
            </c:extLst>
          </c:dPt>
          <c:dPt>
            <c:idx val="1"/>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3-5EFB-4D6E-8B3C-C75B23F8D6B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5EFB-4D6E-8B3C-C75B23F8D6B8}"/>
              </c:ext>
            </c:extLst>
          </c:dPt>
          <c:dPt>
            <c:idx val="3"/>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7-5EFB-4D6E-8B3C-C75B23F8D6B8}"/>
              </c:ext>
            </c:extLst>
          </c:dPt>
          <c:dPt>
            <c:idx val="4"/>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9-5EFB-4D6E-8B3C-C75B23F8D6B8}"/>
              </c:ext>
            </c:extLst>
          </c:dPt>
          <c:dLbls>
            <c:dLbl>
              <c:idx val="0"/>
              <c:layout>
                <c:manualLayout>
                  <c:x val="0.15"/>
                  <c:y val="9.259259259259258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FB-4D6E-8B3C-C75B23F8D6B8}"/>
                </c:ext>
              </c:extLst>
            </c:dLbl>
            <c:dLbl>
              <c:idx val="1"/>
              <c:layout>
                <c:manualLayout>
                  <c:x val="0.20833333333333334"/>
                  <c:y val="-9.72222222222223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FB-4D6E-8B3C-C75B23F8D6B8}"/>
                </c:ext>
              </c:extLst>
            </c:dLbl>
            <c:dLbl>
              <c:idx val="2"/>
              <c:layout>
                <c:manualLayout>
                  <c:x val="-8.6111111111111138E-2"/>
                  <c:y val="0.1157407407407407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EFB-4D6E-8B3C-C75B23F8D6B8}"/>
                </c:ext>
              </c:extLst>
            </c:dLbl>
            <c:dLbl>
              <c:idx val="3"/>
              <c:layout>
                <c:manualLayout>
                  <c:x val="-0.11388888888888889"/>
                  <c:y val="-4.629629629629671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EFB-4D6E-8B3C-C75B23F8D6B8}"/>
                </c:ext>
              </c:extLst>
            </c:dLbl>
            <c:dLbl>
              <c:idx val="4"/>
              <c:layout>
                <c:manualLayout>
                  <c:x val="2.7777777777777779E-3"/>
                  <c:y val="-0.111111111111111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EFB-4D6E-8B3C-C75B23F8D6B8}"/>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fi-FI"/>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'Tyyt Kävely'!$D$2:$D$6</c:f>
              <c:strCache>
                <c:ptCount val="5"/>
                <c:pt idx="0">
                  <c:v>Turvalliseksi</c:v>
                </c:pt>
                <c:pt idx="1">
                  <c:v>Melko turvalliseksi</c:v>
                </c:pt>
                <c:pt idx="2">
                  <c:v>Melko turvattomaksi</c:v>
                </c:pt>
                <c:pt idx="3">
                  <c:v>Turvattomaksi</c:v>
                </c:pt>
                <c:pt idx="4">
                  <c:v>En osaa sanoa</c:v>
                </c:pt>
              </c:strCache>
            </c:strRef>
          </c:cat>
          <c:val>
            <c:numRef>
              <c:f>'Tyyt Kävely'!$E$2:$E$6</c:f>
              <c:numCache>
                <c:formatCode>General</c:formatCode>
                <c:ptCount val="5"/>
                <c:pt idx="0">
                  <c:v>69</c:v>
                </c:pt>
                <c:pt idx="1">
                  <c:v>79</c:v>
                </c:pt>
                <c:pt idx="2">
                  <c:v>11</c:v>
                </c:pt>
                <c:pt idx="3">
                  <c:v>5</c:v>
                </c:pt>
                <c:pt idx="4">
                  <c:v>9</c:v>
                </c:pt>
              </c:numCache>
            </c:numRef>
          </c:val>
          <c:extLst>
            <c:ext xmlns:c16="http://schemas.microsoft.com/office/drawing/2014/chart" uri="{C3380CC4-5D6E-409C-BE32-E72D297353CC}">
              <c16:uniqueId val="{0000000A-5EFB-4D6E-8B3C-C75B23F8D6B8}"/>
            </c:ext>
          </c:extLst>
        </c:ser>
        <c:dLbls>
          <c:showLegendKey val="0"/>
          <c:showVal val="0"/>
          <c:showCatName val="0"/>
          <c:showSerName val="0"/>
          <c:showPercent val="0"/>
          <c:showBubbleSize val="0"/>
          <c:showLeaderLines val="0"/>
        </c:dLbls>
        <c:firstSliceAng val="305"/>
      </c:pieChart>
      <c:spPr>
        <a:noFill/>
        <a:ln>
          <a:noFill/>
        </a:ln>
        <a:effectLst/>
      </c:spPr>
    </c:plotArea>
    <c:legend>
      <c:legendPos val="r"/>
      <c:layout>
        <c:manualLayout>
          <c:xMode val="edge"/>
          <c:yMode val="edge"/>
          <c:x val="0.70843613298337715"/>
          <c:y val="0.34006634587343249"/>
          <c:w val="0.2915638670166229"/>
          <c:h val="0.394867308253135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fi-FI" sz="1600" b="1"/>
              <a:t>Tyytyväisyys yleisellä tasolla kävelyn olosuhteisiin</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dPt>
            <c:idx val="0"/>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1-E3BD-44FE-95F0-18AD284E375D}"/>
              </c:ext>
            </c:extLst>
          </c:dPt>
          <c:dPt>
            <c:idx val="1"/>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3-E3BD-44FE-95F0-18AD284E375D}"/>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E3BD-44FE-95F0-18AD284E375D}"/>
              </c:ext>
            </c:extLst>
          </c:dPt>
          <c:dPt>
            <c:idx val="3"/>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7-E3BD-44FE-95F0-18AD284E375D}"/>
              </c:ext>
            </c:extLst>
          </c:dPt>
          <c:dPt>
            <c:idx val="4"/>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9-E3BD-44FE-95F0-18AD284E375D}"/>
              </c:ext>
            </c:extLst>
          </c:dPt>
          <c:dLbls>
            <c:dLbl>
              <c:idx val="0"/>
              <c:layout>
                <c:manualLayout>
                  <c:x val="0.19722222222222233"/>
                  <c:y val="6.018518518518516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3BD-44FE-95F0-18AD284E375D}"/>
                </c:ext>
              </c:extLst>
            </c:dLbl>
            <c:dLbl>
              <c:idx val="1"/>
              <c:layout>
                <c:manualLayout>
                  <c:x val="0.11388888888888889"/>
                  <c:y val="-0.1666666666666667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3BD-44FE-95F0-18AD284E375D}"/>
                </c:ext>
              </c:extLst>
            </c:dLbl>
            <c:dLbl>
              <c:idx val="2"/>
              <c:layout>
                <c:manualLayout>
                  <c:x val="-1.9444444444444445E-2"/>
                  <c:y val="6.944444444444436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3BD-44FE-95F0-18AD284E375D}"/>
                </c:ext>
              </c:extLst>
            </c:dLbl>
            <c:dLbl>
              <c:idx val="3"/>
              <c:layout>
                <c:manualLayout>
                  <c:x val="-7.5000000000000025E-2"/>
                  <c:y val="-4.2437781360066642E-1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3BD-44FE-95F0-18AD284E375D}"/>
                </c:ext>
              </c:extLst>
            </c:dLbl>
            <c:dLbl>
              <c:idx val="4"/>
              <c:layout>
                <c:manualLayout>
                  <c:x val="-4.4444444444444446E-2"/>
                  <c:y val="-3.24074074074074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3BD-44FE-95F0-18AD284E375D}"/>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fi-FI"/>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'Tyyt Kävely'!$D$40:$D$44</c:f>
              <c:strCache>
                <c:ptCount val="5"/>
                <c:pt idx="0">
                  <c:v>Tyytyväinen</c:v>
                </c:pt>
                <c:pt idx="1">
                  <c:v>Melko tyytyväinen</c:v>
                </c:pt>
                <c:pt idx="2">
                  <c:v>Melko tyytymätön</c:v>
                </c:pt>
                <c:pt idx="3">
                  <c:v>Tyytymätön</c:v>
                </c:pt>
                <c:pt idx="4">
                  <c:v>En osaa sanoa</c:v>
                </c:pt>
              </c:strCache>
            </c:strRef>
          </c:cat>
          <c:val>
            <c:numRef>
              <c:f>'Tyyt Kävely'!$E$40:$E$44</c:f>
              <c:numCache>
                <c:formatCode>General</c:formatCode>
                <c:ptCount val="5"/>
                <c:pt idx="0">
                  <c:v>42</c:v>
                </c:pt>
                <c:pt idx="1">
                  <c:v>92</c:v>
                </c:pt>
                <c:pt idx="2">
                  <c:v>15</c:v>
                </c:pt>
                <c:pt idx="3">
                  <c:v>6</c:v>
                </c:pt>
                <c:pt idx="4">
                  <c:v>19</c:v>
                </c:pt>
              </c:numCache>
            </c:numRef>
          </c:val>
          <c:extLst>
            <c:ext xmlns:c16="http://schemas.microsoft.com/office/drawing/2014/chart" uri="{C3380CC4-5D6E-409C-BE32-E72D297353CC}">
              <c16:uniqueId val="{0000000A-E3BD-44FE-95F0-18AD284E375D}"/>
            </c:ext>
          </c:extLst>
        </c:ser>
        <c:dLbls>
          <c:showLegendKey val="0"/>
          <c:showVal val="0"/>
          <c:showCatName val="0"/>
          <c:showSerName val="0"/>
          <c:showPercent val="0"/>
          <c:showBubbleSize val="0"/>
          <c:showLeaderLines val="0"/>
        </c:dLbls>
        <c:firstSliceAng val="327"/>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fi-FI" sz="1600" b="1"/>
              <a:t>Kokemus</a:t>
            </a:r>
            <a:r>
              <a:rPr lang="fi-FI" sz="1600" b="1" baseline="0"/>
              <a:t> pyöräilyn sujuvuudesta</a:t>
            </a:r>
            <a:endParaRPr lang="fi-FI" sz="1600" b="1"/>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0.21156121475816173"/>
          <c:y val="0.22666375036453776"/>
          <c:w val="0.33992624743589817"/>
          <c:h val="0.66745953630796151"/>
        </c:manualLayout>
      </c:layout>
      <c:pieChart>
        <c:varyColors val="1"/>
        <c:ser>
          <c:idx val="0"/>
          <c:order val="0"/>
          <c:dPt>
            <c:idx val="0"/>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1-9061-4A5C-8F22-B5D3B4EB2D33}"/>
              </c:ext>
            </c:extLst>
          </c:dPt>
          <c:dPt>
            <c:idx val="1"/>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3-9061-4A5C-8F22-B5D3B4EB2D33}"/>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9061-4A5C-8F22-B5D3B4EB2D33}"/>
              </c:ext>
            </c:extLst>
          </c:dPt>
          <c:dPt>
            <c:idx val="3"/>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7-9061-4A5C-8F22-B5D3B4EB2D33}"/>
              </c:ext>
            </c:extLst>
          </c:dPt>
          <c:dPt>
            <c:idx val="4"/>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9-9061-4A5C-8F22-B5D3B4EB2D33}"/>
              </c:ext>
            </c:extLst>
          </c:dPt>
          <c:dLbls>
            <c:dLbl>
              <c:idx val="0"/>
              <c:layout>
                <c:manualLayout>
                  <c:x val="-4.9513690897556785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061-4A5C-8F22-B5D3B4EB2D33}"/>
                </c:ext>
              </c:extLst>
            </c:dLbl>
            <c:dLbl>
              <c:idx val="1"/>
              <c:layout>
                <c:manualLayout>
                  <c:x val="7.0733844139366838E-3"/>
                  <c:y val="0.1721238654300573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061-4A5C-8F22-B5D3B4EB2D33}"/>
                </c:ext>
              </c:extLst>
            </c:dLbl>
            <c:dLbl>
              <c:idx val="2"/>
              <c:layout>
                <c:manualLayout>
                  <c:x val="-8.0165023357949089E-2"/>
                  <c:y val="-3.240740740740757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061-4A5C-8F22-B5D3B4EB2D33}"/>
                </c:ext>
              </c:extLst>
            </c:dLbl>
            <c:dLbl>
              <c:idx val="3"/>
              <c:layout>
                <c:manualLayout>
                  <c:x val="-3.7724716874328983E-2"/>
                  <c:y val="3.240740740740740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061-4A5C-8F22-B5D3B4EB2D33}"/>
                </c:ext>
              </c:extLst>
            </c:dLbl>
            <c:dLbl>
              <c:idx val="4"/>
              <c:layout>
                <c:manualLayout>
                  <c:x val="-1.8862358437164491E-2"/>
                  <c:y val="9.259259259259258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061-4A5C-8F22-B5D3B4EB2D33}"/>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fi-FI"/>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'Tyyt Pyöräily'!$D$3:$D$7</c:f>
              <c:strCache>
                <c:ptCount val="5"/>
                <c:pt idx="0">
                  <c:v>Sujuvaksi</c:v>
                </c:pt>
                <c:pt idx="1">
                  <c:v>Melko sujuvaksi</c:v>
                </c:pt>
                <c:pt idx="2">
                  <c:v>En osaa sanoa</c:v>
                </c:pt>
                <c:pt idx="3">
                  <c:v>Melko huonosti sujuvaksi</c:v>
                </c:pt>
                <c:pt idx="4">
                  <c:v>Huonosti sujuvaksi</c:v>
                </c:pt>
              </c:strCache>
            </c:strRef>
          </c:cat>
          <c:val>
            <c:numRef>
              <c:f>'Tyyt Pyöräily'!$E$3:$E$7</c:f>
              <c:numCache>
                <c:formatCode>General</c:formatCode>
                <c:ptCount val="5"/>
                <c:pt idx="0">
                  <c:v>31</c:v>
                </c:pt>
                <c:pt idx="1">
                  <c:v>80</c:v>
                </c:pt>
                <c:pt idx="2">
                  <c:v>22</c:v>
                </c:pt>
                <c:pt idx="3">
                  <c:v>23</c:v>
                </c:pt>
                <c:pt idx="4">
                  <c:v>2</c:v>
                </c:pt>
              </c:numCache>
            </c:numRef>
          </c:val>
          <c:extLst>
            <c:ext xmlns:c16="http://schemas.microsoft.com/office/drawing/2014/chart" uri="{C3380CC4-5D6E-409C-BE32-E72D297353CC}">
              <c16:uniqueId val="{0000000A-9061-4A5C-8F22-B5D3B4EB2D33}"/>
            </c:ext>
          </c:extLst>
        </c:ser>
        <c:dLbls>
          <c:showLegendKey val="0"/>
          <c:showVal val="0"/>
          <c:showCatName val="0"/>
          <c:showSerName val="0"/>
          <c:showPercent val="0"/>
          <c:showBubbleSize val="0"/>
          <c:showLeaderLines val="0"/>
        </c:dLbls>
        <c:firstSliceAng val="290"/>
      </c:pieChart>
      <c:spPr>
        <a:noFill/>
        <a:ln>
          <a:noFill/>
        </a:ln>
        <a:effectLst/>
      </c:spPr>
    </c:plotArea>
    <c:legend>
      <c:legendPos val="r"/>
      <c:layout>
        <c:manualLayout>
          <c:xMode val="edge"/>
          <c:yMode val="edge"/>
          <c:x val="0.6522323211338803"/>
          <c:y val="0.20830859777411845"/>
          <c:w val="0.25581368148494288"/>
          <c:h val="0.3906277340332458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fi-FI" sz="1600" b="1"/>
              <a:t>Kokemus</a:t>
            </a:r>
            <a:r>
              <a:rPr lang="fi-FI" sz="1600" b="1" baseline="0"/>
              <a:t> pyöräilyn turvallisuudesta</a:t>
            </a:r>
            <a:endParaRPr lang="fi-FI" sz="1600" b="1"/>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dPt>
            <c:idx val="0"/>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1-9F2A-4922-82FD-F89959DCEFD7}"/>
              </c:ext>
            </c:extLst>
          </c:dPt>
          <c:dPt>
            <c:idx val="1"/>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3-9F2A-4922-82FD-F89959DCEFD7}"/>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9F2A-4922-82FD-F89959DCEFD7}"/>
              </c:ext>
            </c:extLst>
          </c:dPt>
          <c:dPt>
            <c:idx val="3"/>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7-9F2A-4922-82FD-F89959DCEFD7}"/>
              </c:ext>
            </c:extLst>
          </c:dPt>
          <c:dPt>
            <c:idx val="4"/>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9-9F2A-4922-82FD-F89959DCEFD7}"/>
              </c:ext>
            </c:extLst>
          </c:dPt>
          <c:dLbls>
            <c:dLbl>
              <c:idx val="0"/>
              <c:layout>
                <c:manualLayout>
                  <c:x val="-8.9280445122033564E-2"/>
                  <c:y val="-2.77779548695893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F2A-4922-82FD-F89959DCEFD7}"/>
                </c:ext>
              </c:extLst>
            </c:dLbl>
            <c:dLbl>
              <c:idx val="1"/>
              <c:layout>
                <c:manualLayout>
                  <c:x val="-2.3494853979482517E-3"/>
                  <c:y val="0.1963365246111157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F2A-4922-82FD-F89959DCEFD7}"/>
                </c:ext>
              </c:extLst>
            </c:dLbl>
            <c:dLbl>
              <c:idx val="2"/>
              <c:layout>
                <c:manualLayout>
                  <c:x val="-5.873713494870629E-2"/>
                  <c:y val="-2.31481481481481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F2A-4922-82FD-F89959DCEFD7}"/>
                </c:ext>
              </c:extLst>
            </c:dLbl>
            <c:dLbl>
              <c:idx val="3"/>
              <c:layout>
                <c:manualLayout>
                  <c:x val="-7.0484561938447552E-3"/>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F2A-4922-82FD-F89959DCEFD7}"/>
                </c:ext>
              </c:extLst>
            </c:dLbl>
            <c:dLbl>
              <c:idx val="4"/>
              <c:layout>
                <c:manualLayout>
                  <c:x val="-4.2290737163068533E-2"/>
                  <c:y val="3.413750933325928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F2A-4922-82FD-F89959DCEFD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fi-FI"/>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'Tyyt Pyöräily'!$D$18:$D$22</c:f>
              <c:strCache>
                <c:ptCount val="5"/>
                <c:pt idx="0">
                  <c:v>Turvalliseksi</c:v>
                </c:pt>
                <c:pt idx="1">
                  <c:v>Melko turvalliseksi</c:v>
                </c:pt>
                <c:pt idx="2">
                  <c:v>En osaa sanoa</c:v>
                </c:pt>
                <c:pt idx="3">
                  <c:v>Melko turvattomaksi</c:v>
                </c:pt>
                <c:pt idx="4">
                  <c:v>Turvattomaksi</c:v>
                </c:pt>
              </c:strCache>
            </c:strRef>
          </c:cat>
          <c:val>
            <c:numRef>
              <c:f>'Tyyt Pyöräily'!$E$18:$E$22</c:f>
              <c:numCache>
                <c:formatCode>General</c:formatCode>
                <c:ptCount val="5"/>
                <c:pt idx="0">
                  <c:v>27</c:v>
                </c:pt>
                <c:pt idx="1">
                  <c:v>81</c:v>
                </c:pt>
                <c:pt idx="2">
                  <c:v>17</c:v>
                </c:pt>
                <c:pt idx="3">
                  <c:v>29</c:v>
                </c:pt>
                <c:pt idx="4">
                  <c:v>6</c:v>
                </c:pt>
              </c:numCache>
            </c:numRef>
          </c:val>
          <c:extLst>
            <c:ext xmlns:c16="http://schemas.microsoft.com/office/drawing/2014/chart" uri="{C3380CC4-5D6E-409C-BE32-E72D297353CC}">
              <c16:uniqueId val="{0000000A-9F2A-4922-82FD-F89959DCEFD7}"/>
            </c:ext>
          </c:extLst>
        </c:ser>
        <c:dLbls>
          <c:showLegendKey val="0"/>
          <c:showVal val="0"/>
          <c:showCatName val="0"/>
          <c:showSerName val="0"/>
          <c:showPercent val="0"/>
          <c:showBubbleSize val="0"/>
          <c:showLeaderLines val="0"/>
        </c:dLbls>
        <c:firstSliceAng val="300"/>
      </c:pieChart>
      <c:spPr>
        <a:noFill/>
        <a:ln>
          <a:noFill/>
        </a:ln>
        <a:effectLst/>
      </c:spPr>
    </c:plotArea>
    <c:legend>
      <c:legendPos val="r"/>
      <c:layout>
        <c:manualLayout>
          <c:xMode val="edge"/>
          <c:yMode val="edge"/>
          <c:x val="0.66880950834890573"/>
          <c:y val="0.22116271316489278"/>
          <c:w val="0.24660901732495732"/>
          <c:h val="0.4062194477560613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957_D2DE3EA5.xml><?xml version="1.0" encoding="utf-8"?>
<p188:cmLst xmlns:a="http://schemas.openxmlformats.org/drawingml/2006/main" xmlns:r="http://schemas.openxmlformats.org/officeDocument/2006/relationships" xmlns:p188="http://schemas.microsoft.com/office/powerpoint/2018/8/main">
  <p188:cm id="{B7306C0F-82A3-4572-884D-41B654CC8486}" authorId="{C4F826C1-E182-0872-3525-9512EC5FDE88}" created="2023-10-04T07:17:09.950">
    <pc:sldMkLst xmlns:pc="http://schemas.microsoft.com/office/powerpoint/2013/main/command">
      <pc:docMk/>
      <pc:sldMk cId="3537780389" sldId="2391"/>
    </pc:sldMkLst>
    <p188:txBody>
      <a:bodyPr/>
      <a:lstStyle/>
      <a:p>
        <a:r>
          <a:rPr lang="fi-FI"/>
          <a:t>Tähän tarkennus Vaalan asukaskyselyyn</a:t>
        </a:r>
      </a:p>
    </p188:txBody>
  </p188:cm>
</p188:cmLst>
</file>

<file path=ppt/comments/modernComment_984_EBC216DA.xml><?xml version="1.0" encoding="utf-8"?>
<p188:cmLst xmlns:a="http://schemas.openxmlformats.org/drawingml/2006/main" xmlns:r="http://schemas.openxmlformats.org/officeDocument/2006/relationships" xmlns:p188="http://schemas.microsoft.com/office/powerpoint/2018/8/main">
  <p188:cm id="{566F4FA2-B08D-4BD7-A9D7-82CD9F345613}" authorId="{C4F826C1-E182-0872-3525-9512EC5FDE88}" created="2023-10-04T07:18:11.460">
    <pc:sldMkLst xmlns:pc="http://schemas.microsoft.com/office/powerpoint/2013/main/command">
      <pc:docMk/>
      <pc:sldMk cId="3955365594" sldId="2436"/>
    </pc:sldMkLst>
    <p188:txBody>
      <a:bodyPr/>
      <a:lstStyle/>
      <a:p>
        <a:r>
          <a:rPr lang="fi-FI"/>
          <a:t>Reittiehdotus sivulla 41</a:t>
        </a:r>
      </a:p>
    </p188:txBody>
  </p188:cm>
</p188:cmLst>
</file>

<file path=ppt/comments/modernComment_99C_ABC8EC75.xml><?xml version="1.0" encoding="utf-8"?>
<p188:cmLst xmlns:a="http://schemas.openxmlformats.org/drawingml/2006/main" xmlns:r="http://schemas.openxmlformats.org/officeDocument/2006/relationships" xmlns:p188="http://schemas.microsoft.com/office/powerpoint/2018/8/main">
  <p188:cm id="{687B445E-92E0-41FD-AEE1-F53E43E23F6C}" authorId="{7783627D-F961-86ED-BFA3-140782C04F8A}" created="2023-09-28T11:07:29.446">
    <ac:deMkLst xmlns:ac="http://schemas.microsoft.com/office/drawing/2013/main/command">
      <pc:docMk xmlns:pc="http://schemas.microsoft.com/office/powerpoint/2013/main/command"/>
      <pc:sldMk xmlns:pc="http://schemas.microsoft.com/office/powerpoint/2013/main/command" cId="2882071669" sldId="2460"/>
      <ac:graphicFrameMk id="30" creationId="{78D27C41-1B48-F10A-331A-38F4C0B17CEA}"/>
    </ac:deMkLst>
    <p188:txBody>
      <a:bodyPr/>
      <a:lstStyle/>
      <a:p>
        <a:r>
          <a:rPr lang="fi-FI"/>
          <a:t>Lisätty vuosiluvut liitteelle 1</a:t>
        </a:r>
      </a:p>
    </p188:txBody>
  </p188:cm>
</p188:cmLst>
</file>

<file path=ppt/handoutMasters/_rels/handout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AE845206-9D4B-4268-8A29-9556DF4E2290}"/>
              </a:ext>
            </a:extLst>
          </p:cNvPr>
          <p:cNvSpPr>
            <a:spLocks noGrp="1"/>
          </p:cNvSpPr>
          <p:nvPr>
            <p:ph type="dt" idx="1"/>
          </p:nvPr>
        </p:nvSpPr>
        <p:spPr>
          <a:xfrm>
            <a:off x="4760535" y="8752305"/>
            <a:ext cx="159259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01 November 2023</a:t>
            </a:fld>
            <a:endParaRPr lang="en-GB" sz="800"/>
          </a:p>
        </p:txBody>
      </p:sp>
      <p:sp>
        <p:nvSpPr>
          <p:cNvPr id="11" name="Slide Number Placeholder 9">
            <a:extLst>
              <a:ext uri="{FF2B5EF4-FFF2-40B4-BE49-F238E27FC236}">
                <a16:creationId xmlns:a16="http://schemas.microsoft.com/office/drawing/2014/main" id="{DF349B49-B9DF-4BAC-A781-810C4D36F493}"/>
              </a:ext>
            </a:extLst>
          </p:cNvPr>
          <p:cNvSpPr>
            <a:spLocks noGrp="1"/>
          </p:cNvSpPr>
          <p:nvPr>
            <p:ph type="sldNum" sz="quarter" idx="3"/>
          </p:nvPr>
        </p:nvSpPr>
        <p:spPr>
          <a:xfrm>
            <a:off x="4760535" y="8570490"/>
            <a:ext cx="159259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2" name="Footer Placeholder 10">
            <a:extLst>
              <a:ext uri="{FF2B5EF4-FFF2-40B4-BE49-F238E27FC236}">
                <a16:creationId xmlns:a16="http://schemas.microsoft.com/office/drawing/2014/main" id="{4B53B10D-D604-4E2D-B18E-A2B8163CC1E4}"/>
              </a:ext>
            </a:extLst>
          </p:cNvPr>
          <p:cNvSpPr>
            <a:spLocks noGrp="1"/>
          </p:cNvSpPr>
          <p:nvPr>
            <p:ph type="ftr" sz="quarter" idx="2"/>
          </p:nvPr>
        </p:nvSpPr>
        <p:spPr>
          <a:xfrm>
            <a:off x="446366" y="8752305"/>
            <a:ext cx="430853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13" name="Header Placeholder 12">
            <a:extLst>
              <a:ext uri="{FF2B5EF4-FFF2-40B4-BE49-F238E27FC236}">
                <a16:creationId xmlns:a16="http://schemas.microsoft.com/office/drawing/2014/main" id="{0225AF11-4B47-41F0-B130-3DC91DD63C44}"/>
              </a:ext>
            </a:extLst>
          </p:cNvPr>
          <p:cNvSpPr>
            <a:spLocks noGrp="1"/>
          </p:cNvSpPr>
          <p:nvPr>
            <p:ph type="hdr" sz="quarter"/>
          </p:nvPr>
        </p:nvSpPr>
        <p:spPr>
          <a:xfrm>
            <a:off x="446366" y="8570490"/>
            <a:ext cx="4308538" cy="152702"/>
          </a:xfrm>
          <a:prstGeom prst="rect">
            <a:avLst/>
          </a:prstGeom>
        </p:spPr>
        <p:txBody>
          <a:bodyPr vert="horz" lIns="0" tIns="0" rIns="0" bIns="0" rtlCol="0" anchor="t" anchorCtr="0"/>
          <a:lstStyle>
            <a:lvl1pPr algn="l">
              <a:defRPr sz="800">
                <a:latin typeface="+mn-lt"/>
              </a:defRPr>
            </a:lvl1pPr>
          </a:lstStyle>
          <a:p>
            <a:endParaRPr lang="en-GB" sz="800"/>
          </a:p>
        </p:txBody>
      </p:sp>
      <p:pic>
        <p:nvPicPr>
          <p:cNvPr id="6" name="Graphic 5">
            <a:extLst>
              <a:ext uri="{FF2B5EF4-FFF2-40B4-BE49-F238E27FC236}">
                <a16:creationId xmlns:a16="http://schemas.microsoft.com/office/drawing/2014/main" id="{6B633F08-F507-460F-9D27-2F659DDD44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47741" y="360000"/>
            <a:ext cx="905388" cy="263455"/>
          </a:xfrm>
          <a:prstGeom prst="rect">
            <a:avLst/>
          </a:prstGeom>
        </p:spPr>
      </p:pic>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Notes Placeholder 7">
            <a:extLst>
              <a:ext uri="{FF2B5EF4-FFF2-40B4-BE49-F238E27FC236}">
                <a16:creationId xmlns:a16="http://schemas.microsoft.com/office/drawing/2014/main" id="{ED603FBB-C012-44F8-8D4E-1E5BCC6355E2}"/>
              </a:ext>
            </a:extLst>
          </p:cNvPr>
          <p:cNvSpPr>
            <a:spLocks noGrp="1"/>
          </p:cNvSpPr>
          <p:nvPr>
            <p:ph type="body" sz="quarter" idx="3"/>
          </p:nvPr>
        </p:nvSpPr>
        <p:spPr>
          <a:xfrm>
            <a:off x="360000" y="5314247"/>
            <a:ext cx="6138000" cy="311094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lide Image Placeholder 11">
            <a:extLst>
              <a:ext uri="{FF2B5EF4-FFF2-40B4-BE49-F238E27FC236}">
                <a16:creationId xmlns:a16="http://schemas.microsoft.com/office/drawing/2014/main" id="{CE09EA81-6923-4332-8C9E-30AE045AFB69}"/>
              </a:ext>
            </a:extLst>
          </p:cNvPr>
          <p:cNvSpPr>
            <a:spLocks noGrp="1" noRot="1" noChangeAspect="1"/>
          </p:cNvSpPr>
          <p:nvPr>
            <p:ph type="sldImg" idx="2"/>
          </p:nvPr>
        </p:nvSpPr>
        <p:spPr>
          <a:xfrm>
            <a:off x="360000" y="1479581"/>
            <a:ext cx="6138000" cy="3452479"/>
          </a:xfrm>
          <a:prstGeom prst="rect">
            <a:avLst/>
          </a:prstGeom>
          <a:noFill/>
          <a:ln w="12700">
            <a:solidFill>
              <a:prstClr val="black"/>
            </a:solidFill>
          </a:ln>
        </p:spPr>
        <p:txBody>
          <a:bodyPr vert="horz" lIns="91440" tIns="45720" rIns="91440" bIns="45720" rtlCol="0" anchor="ctr"/>
          <a:lstStyle/>
          <a:p>
            <a:endParaRPr lang="en-GB"/>
          </a:p>
        </p:txBody>
      </p:sp>
      <p:sp>
        <p:nvSpPr>
          <p:cNvPr id="17" name="Date Placeholder 8">
            <a:extLst>
              <a:ext uri="{FF2B5EF4-FFF2-40B4-BE49-F238E27FC236}">
                <a16:creationId xmlns:a16="http://schemas.microsoft.com/office/drawing/2014/main" id="{8EBAC05E-8F24-4752-8343-003B6B511FCA}"/>
              </a:ext>
            </a:extLst>
          </p:cNvPr>
          <p:cNvSpPr>
            <a:spLocks noGrp="1"/>
          </p:cNvSpPr>
          <p:nvPr>
            <p:ph type="dt" idx="1"/>
          </p:nvPr>
        </p:nvSpPr>
        <p:spPr>
          <a:xfrm>
            <a:off x="4760535" y="8752305"/>
            <a:ext cx="173746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01 November 2023</a:t>
            </a:fld>
            <a:endParaRPr lang="en-GB" sz="800"/>
          </a:p>
        </p:txBody>
      </p:sp>
      <p:sp>
        <p:nvSpPr>
          <p:cNvPr id="18" name="Slide Number Placeholder 9">
            <a:extLst>
              <a:ext uri="{FF2B5EF4-FFF2-40B4-BE49-F238E27FC236}">
                <a16:creationId xmlns:a16="http://schemas.microsoft.com/office/drawing/2014/main" id="{1D693BA3-BE27-457C-84EF-2CE89AE4DBD9}"/>
              </a:ext>
            </a:extLst>
          </p:cNvPr>
          <p:cNvSpPr>
            <a:spLocks noGrp="1"/>
          </p:cNvSpPr>
          <p:nvPr>
            <p:ph type="sldNum" sz="quarter" idx="5"/>
          </p:nvPr>
        </p:nvSpPr>
        <p:spPr>
          <a:xfrm>
            <a:off x="4760535" y="8570490"/>
            <a:ext cx="173746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9" name="Footer Placeholder 10">
            <a:extLst>
              <a:ext uri="{FF2B5EF4-FFF2-40B4-BE49-F238E27FC236}">
                <a16:creationId xmlns:a16="http://schemas.microsoft.com/office/drawing/2014/main" id="{F71DC945-9758-4703-A041-B00CC90596BD}"/>
              </a:ext>
            </a:extLst>
          </p:cNvPr>
          <p:cNvSpPr>
            <a:spLocks noGrp="1"/>
          </p:cNvSpPr>
          <p:nvPr>
            <p:ph type="ftr" sz="quarter" idx="4"/>
          </p:nvPr>
        </p:nvSpPr>
        <p:spPr>
          <a:xfrm>
            <a:off x="353656" y="8752305"/>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20" name="Header Placeholder 12">
            <a:extLst>
              <a:ext uri="{FF2B5EF4-FFF2-40B4-BE49-F238E27FC236}">
                <a16:creationId xmlns:a16="http://schemas.microsoft.com/office/drawing/2014/main" id="{9AA08409-7D69-4F6B-8F0E-3BF399AD47EE}"/>
              </a:ext>
            </a:extLst>
          </p:cNvPr>
          <p:cNvSpPr>
            <a:spLocks noGrp="1"/>
          </p:cNvSpPr>
          <p:nvPr>
            <p:ph type="hdr" sz="quarter"/>
          </p:nvPr>
        </p:nvSpPr>
        <p:spPr>
          <a:xfrm>
            <a:off x="353656" y="8570490"/>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pic>
        <p:nvPicPr>
          <p:cNvPr id="8" name="Graphic 7">
            <a:extLst>
              <a:ext uri="{FF2B5EF4-FFF2-40B4-BE49-F238E27FC236}">
                <a16:creationId xmlns:a16="http://schemas.microsoft.com/office/drawing/2014/main" id="{629CDBCA-8972-4EBD-9FAA-639E756DF6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2612" y="360000"/>
            <a:ext cx="905388" cy="263455"/>
          </a:xfrm>
          <a:prstGeom prst="rect">
            <a:avLst/>
          </a:prstGeom>
        </p:spPr>
      </p:pic>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1pPr>
    <a:lvl2pPr marL="18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2pPr>
    <a:lvl3pPr marL="36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3pPr>
    <a:lvl4pPr marL="54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4pPr>
    <a:lvl5pPr marL="72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1</a:t>
            </a:fld>
            <a:endParaRPr lang="en-GB" sz="800"/>
          </a:p>
        </p:txBody>
      </p:sp>
    </p:spTree>
    <p:extLst>
      <p:ext uri="{BB962C8B-B14F-4D97-AF65-F5344CB8AC3E}">
        <p14:creationId xmlns:p14="http://schemas.microsoft.com/office/powerpoint/2010/main" val="271989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16CFAD1-D197-4A88-B173-A6412E995EE5}" type="slidenum">
              <a:rPr lang="en-GB" smtClean="0"/>
              <a:pPr/>
              <a:t>17</a:t>
            </a:fld>
            <a:endParaRPr lang="en-GB" sz="800"/>
          </a:p>
        </p:txBody>
      </p:sp>
    </p:spTree>
    <p:extLst>
      <p:ext uri="{BB962C8B-B14F-4D97-AF65-F5344CB8AC3E}">
        <p14:creationId xmlns:p14="http://schemas.microsoft.com/office/powerpoint/2010/main" val="342115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16CFAD1-D197-4A88-B173-A6412E995EE5}" type="slidenum">
              <a:rPr lang="en-GB" smtClean="0"/>
              <a:pPr/>
              <a:t>20</a:t>
            </a:fld>
            <a:endParaRPr lang="en-GB" sz="800"/>
          </a:p>
        </p:txBody>
      </p:sp>
    </p:spTree>
    <p:extLst>
      <p:ext uri="{BB962C8B-B14F-4D97-AF65-F5344CB8AC3E}">
        <p14:creationId xmlns:p14="http://schemas.microsoft.com/office/powerpoint/2010/main" val="256569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23</a:t>
            </a:fld>
            <a:endParaRPr lang="en-GB" sz="800"/>
          </a:p>
        </p:txBody>
      </p:sp>
    </p:spTree>
    <p:extLst>
      <p:ext uri="{BB962C8B-B14F-4D97-AF65-F5344CB8AC3E}">
        <p14:creationId xmlns:p14="http://schemas.microsoft.com/office/powerpoint/2010/main" val="557853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850F7A7-DA63-4A74-9242-8131DBB6E085}" type="slidenum">
              <a:rPr lang="sv-SE" smtClean="0"/>
              <a:pPr/>
              <a:t>24</a:t>
            </a:fld>
            <a:endParaRPr lang="sv-SE"/>
          </a:p>
        </p:txBody>
      </p:sp>
    </p:spTree>
    <p:extLst>
      <p:ext uri="{BB962C8B-B14F-4D97-AF65-F5344CB8AC3E}">
        <p14:creationId xmlns:p14="http://schemas.microsoft.com/office/powerpoint/2010/main" val="74112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25</a:t>
            </a:fld>
            <a:endParaRPr lang="en-GB" sz="800"/>
          </a:p>
        </p:txBody>
      </p:sp>
    </p:spTree>
    <p:extLst>
      <p:ext uri="{BB962C8B-B14F-4D97-AF65-F5344CB8AC3E}">
        <p14:creationId xmlns:p14="http://schemas.microsoft.com/office/powerpoint/2010/main" val="2990646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26</a:t>
            </a:fld>
            <a:endParaRPr lang="en-GB" sz="800"/>
          </a:p>
        </p:txBody>
      </p:sp>
    </p:spTree>
    <p:extLst>
      <p:ext uri="{BB962C8B-B14F-4D97-AF65-F5344CB8AC3E}">
        <p14:creationId xmlns:p14="http://schemas.microsoft.com/office/powerpoint/2010/main" val="425965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27</a:t>
            </a:fld>
            <a:endParaRPr lang="en-GB" sz="800"/>
          </a:p>
        </p:txBody>
      </p:sp>
    </p:spTree>
    <p:extLst>
      <p:ext uri="{BB962C8B-B14F-4D97-AF65-F5344CB8AC3E}">
        <p14:creationId xmlns:p14="http://schemas.microsoft.com/office/powerpoint/2010/main" val="118701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28</a:t>
            </a:fld>
            <a:endParaRPr lang="en-GB" sz="800"/>
          </a:p>
        </p:txBody>
      </p:sp>
    </p:spTree>
    <p:extLst>
      <p:ext uri="{BB962C8B-B14F-4D97-AF65-F5344CB8AC3E}">
        <p14:creationId xmlns:p14="http://schemas.microsoft.com/office/powerpoint/2010/main" val="349928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16CFAD1-D197-4A88-B173-A6412E995EE5}" type="slidenum">
              <a:rPr lang="en-GB" smtClean="0"/>
              <a:pPr/>
              <a:t>29</a:t>
            </a:fld>
            <a:endParaRPr lang="en-GB" sz="800"/>
          </a:p>
        </p:txBody>
      </p:sp>
    </p:spTree>
    <p:extLst>
      <p:ext uri="{BB962C8B-B14F-4D97-AF65-F5344CB8AC3E}">
        <p14:creationId xmlns:p14="http://schemas.microsoft.com/office/powerpoint/2010/main" val="339676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850F7A7-DA63-4A74-9242-8131DBB6E085}" type="slidenum">
              <a:rPr lang="sv-SE" smtClean="0"/>
              <a:pPr/>
              <a:t>30</a:t>
            </a:fld>
            <a:endParaRPr lang="sv-SE"/>
          </a:p>
        </p:txBody>
      </p:sp>
    </p:spTree>
    <p:extLst>
      <p:ext uri="{BB962C8B-B14F-4D97-AF65-F5344CB8AC3E}">
        <p14:creationId xmlns:p14="http://schemas.microsoft.com/office/powerpoint/2010/main" val="353093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850F7A7-DA63-4A74-9242-8131DBB6E085}" type="slidenum">
              <a:rPr lang="sv-SE" smtClean="0"/>
              <a:pPr/>
              <a:t>3</a:t>
            </a:fld>
            <a:endParaRPr lang="sv-SE"/>
          </a:p>
        </p:txBody>
      </p:sp>
    </p:spTree>
    <p:extLst>
      <p:ext uri="{BB962C8B-B14F-4D97-AF65-F5344CB8AC3E}">
        <p14:creationId xmlns:p14="http://schemas.microsoft.com/office/powerpoint/2010/main" val="2164339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16CFAD1-D197-4A88-B173-A6412E995EE5}" type="slidenum">
              <a:rPr lang="en-GB" smtClean="0"/>
              <a:pPr/>
              <a:t>31</a:t>
            </a:fld>
            <a:endParaRPr lang="en-GB" sz="800"/>
          </a:p>
        </p:txBody>
      </p:sp>
    </p:spTree>
    <p:extLst>
      <p:ext uri="{BB962C8B-B14F-4D97-AF65-F5344CB8AC3E}">
        <p14:creationId xmlns:p14="http://schemas.microsoft.com/office/powerpoint/2010/main" val="1862674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16CFAD1-D197-4A88-B173-A6412E995EE5}" type="slidenum">
              <a:rPr lang="en-GB" smtClean="0"/>
              <a:pPr/>
              <a:t>32</a:t>
            </a:fld>
            <a:endParaRPr lang="en-GB" sz="800"/>
          </a:p>
        </p:txBody>
      </p:sp>
    </p:spTree>
    <p:extLst>
      <p:ext uri="{BB962C8B-B14F-4D97-AF65-F5344CB8AC3E}">
        <p14:creationId xmlns:p14="http://schemas.microsoft.com/office/powerpoint/2010/main" val="3714109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16CFAD1-D197-4A88-B173-A6412E995EE5}" type="slidenum">
              <a:rPr lang="en-GB" smtClean="0"/>
              <a:pPr/>
              <a:t>33</a:t>
            </a:fld>
            <a:endParaRPr lang="en-GB" sz="800"/>
          </a:p>
        </p:txBody>
      </p:sp>
    </p:spTree>
    <p:extLst>
      <p:ext uri="{BB962C8B-B14F-4D97-AF65-F5344CB8AC3E}">
        <p14:creationId xmlns:p14="http://schemas.microsoft.com/office/powerpoint/2010/main" val="1196273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35</a:t>
            </a:fld>
            <a:endParaRPr lang="en-GB" sz="800"/>
          </a:p>
        </p:txBody>
      </p:sp>
    </p:spTree>
    <p:extLst>
      <p:ext uri="{BB962C8B-B14F-4D97-AF65-F5344CB8AC3E}">
        <p14:creationId xmlns:p14="http://schemas.microsoft.com/office/powerpoint/2010/main" val="1739432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7850F7A7-DA63-4A74-9242-8131DBB6E085}" type="slidenum">
              <a:rPr lang="sv-SE" smtClean="0"/>
              <a:pPr/>
              <a:t>36</a:t>
            </a:fld>
            <a:endParaRPr lang="sv-SE"/>
          </a:p>
        </p:txBody>
      </p:sp>
    </p:spTree>
    <p:extLst>
      <p:ext uri="{BB962C8B-B14F-4D97-AF65-F5344CB8AC3E}">
        <p14:creationId xmlns:p14="http://schemas.microsoft.com/office/powerpoint/2010/main" val="1462852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37</a:t>
            </a:fld>
            <a:endParaRPr lang="en-GB" sz="800"/>
          </a:p>
        </p:txBody>
      </p:sp>
    </p:spTree>
    <p:extLst>
      <p:ext uri="{BB962C8B-B14F-4D97-AF65-F5344CB8AC3E}">
        <p14:creationId xmlns:p14="http://schemas.microsoft.com/office/powerpoint/2010/main" val="4200407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41</a:t>
            </a:fld>
            <a:endParaRPr lang="en-GB" sz="800"/>
          </a:p>
        </p:txBody>
      </p:sp>
    </p:spTree>
    <p:extLst>
      <p:ext uri="{BB962C8B-B14F-4D97-AF65-F5344CB8AC3E}">
        <p14:creationId xmlns:p14="http://schemas.microsoft.com/office/powerpoint/2010/main" val="1857519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850F7A7-DA63-4A74-9242-8131DBB6E085}" type="slidenum">
              <a:rPr lang="sv-SE" smtClean="0"/>
              <a:pPr/>
              <a:t>42</a:t>
            </a:fld>
            <a:endParaRPr lang="sv-SE"/>
          </a:p>
        </p:txBody>
      </p:sp>
    </p:spTree>
    <p:extLst>
      <p:ext uri="{BB962C8B-B14F-4D97-AF65-F5344CB8AC3E}">
        <p14:creationId xmlns:p14="http://schemas.microsoft.com/office/powerpoint/2010/main" val="3170189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44</a:t>
            </a:fld>
            <a:endParaRPr lang="en-GB" sz="800"/>
          </a:p>
        </p:txBody>
      </p:sp>
    </p:spTree>
    <p:extLst>
      <p:ext uri="{BB962C8B-B14F-4D97-AF65-F5344CB8AC3E}">
        <p14:creationId xmlns:p14="http://schemas.microsoft.com/office/powerpoint/2010/main" val="1857959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16CFAD1-D197-4A88-B173-A6412E995EE5}" type="slidenum">
              <a:rPr lang="en-GB" smtClean="0"/>
              <a:pPr/>
              <a:t>45</a:t>
            </a:fld>
            <a:endParaRPr lang="en-GB" sz="800"/>
          </a:p>
        </p:txBody>
      </p:sp>
    </p:spTree>
    <p:extLst>
      <p:ext uri="{BB962C8B-B14F-4D97-AF65-F5344CB8AC3E}">
        <p14:creationId xmlns:p14="http://schemas.microsoft.com/office/powerpoint/2010/main" val="298509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6</a:t>
            </a:fld>
            <a:endParaRPr lang="en-GB" sz="800"/>
          </a:p>
        </p:txBody>
      </p:sp>
    </p:spTree>
    <p:extLst>
      <p:ext uri="{BB962C8B-B14F-4D97-AF65-F5344CB8AC3E}">
        <p14:creationId xmlns:p14="http://schemas.microsoft.com/office/powerpoint/2010/main" val="5142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7850F7A7-DA63-4A74-9242-8131DBB6E085}" type="slidenum">
              <a:rPr lang="sv-SE" smtClean="0"/>
              <a:pPr/>
              <a:t>9</a:t>
            </a:fld>
            <a:endParaRPr lang="sv-SE"/>
          </a:p>
        </p:txBody>
      </p:sp>
    </p:spTree>
    <p:extLst>
      <p:ext uri="{BB962C8B-B14F-4D97-AF65-F5344CB8AC3E}">
        <p14:creationId xmlns:p14="http://schemas.microsoft.com/office/powerpoint/2010/main" val="72852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10</a:t>
            </a:fld>
            <a:endParaRPr lang="en-GB" sz="800"/>
          </a:p>
        </p:txBody>
      </p:sp>
    </p:spTree>
    <p:extLst>
      <p:ext uri="{BB962C8B-B14F-4D97-AF65-F5344CB8AC3E}">
        <p14:creationId xmlns:p14="http://schemas.microsoft.com/office/powerpoint/2010/main" val="1306222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11</a:t>
            </a:fld>
            <a:endParaRPr lang="en-GB" sz="800"/>
          </a:p>
        </p:txBody>
      </p:sp>
    </p:spTree>
    <p:extLst>
      <p:ext uri="{BB962C8B-B14F-4D97-AF65-F5344CB8AC3E}">
        <p14:creationId xmlns:p14="http://schemas.microsoft.com/office/powerpoint/2010/main" val="74466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16CFAD1-D197-4A88-B173-A6412E995EE5}" type="slidenum">
              <a:rPr lang="en-GB" smtClean="0"/>
              <a:pPr/>
              <a:t>12</a:t>
            </a:fld>
            <a:endParaRPr lang="en-GB" sz="800"/>
          </a:p>
        </p:txBody>
      </p:sp>
    </p:spTree>
    <p:extLst>
      <p:ext uri="{BB962C8B-B14F-4D97-AF65-F5344CB8AC3E}">
        <p14:creationId xmlns:p14="http://schemas.microsoft.com/office/powerpoint/2010/main" val="1557217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13</a:t>
            </a:fld>
            <a:endParaRPr lang="en-GB" sz="800"/>
          </a:p>
        </p:txBody>
      </p:sp>
    </p:spTree>
    <p:extLst>
      <p:ext uri="{BB962C8B-B14F-4D97-AF65-F5344CB8AC3E}">
        <p14:creationId xmlns:p14="http://schemas.microsoft.com/office/powerpoint/2010/main" val="4045013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60363" y="1479550"/>
            <a:ext cx="6137275" cy="3452813"/>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16CFAD1-D197-4A88-B173-A6412E995EE5}" type="slidenum">
              <a:rPr lang="en-GB" smtClean="0"/>
              <a:pPr/>
              <a:t>14</a:t>
            </a:fld>
            <a:endParaRPr lang="en-GB" sz="800"/>
          </a:p>
        </p:txBody>
      </p:sp>
    </p:spTree>
    <p:extLst>
      <p:ext uri="{BB962C8B-B14F-4D97-AF65-F5344CB8AC3E}">
        <p14:creationId xmlns:p14="http://schemas.microsoft.com/office/powerpoint/2010/main" val="1317016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AF14680-7A7E-4379-8764-BB8B2A4CB5B6}"/>
              </a:ext>
            </a:extLst>
          </p:cNvPr>
          <p:cNvSpPr>
            <a:spLocks noGrp="1"/>
          </p:cNvSpPr>
          <p:nvPr>
            <p:ph type="dt" sz="half" idx="10"/>
          </p:nvPr>
        </p:nvSpPr>
        <p:spPr/>
        <p:txBody>
          <a:bodyPr/>
          <a:lstStyle>
            <a:lvl1pPr>
              <a:defRPr>
                <a:solidFill>
                  <a:srgbClr val="000000">
                    <a:alpha val="0"/>
                  </a:srgbClr>
                </a:solidFill>
              </a:defRPr>
            </a:lvl1pPr>
          </a:lstStyle>
          <a:p>
            <a:fld id="{A0A0EBAF-46D3-4CA6-B547-206B616E96CD}" type="datetime1">
              <a:rPr lang="sv-SE" smtClean="0"/>
              <a:t>2023-11-01</a:t>
            </a:fld>
            <a:endParaRPr lang="en-GB"/>
          </a:p>
        </p:txBody>
      </p:sp>
      <p:sp>
        <p:nvSpPr>
          <p:cNvPr id="5" name="Footer Placeholder 4" hidden="1">
            <a:extLst>
              <a:ext uri="{FF2B5EF4-FFF2-40B4-BE49-F238E27FC236}">
                <a16:creationId xmlns:a16="http://schemas.microsoft.com/office/drawing/2014/main" id="{8E247043-C489-4096-BF75-05F3BA150516}"/>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91B48656-43F6-4751-AF76-D756D212937D}"/>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a:xfrm>
            <a:off x="2330450" y="1439999"/>
            <a:ext cx="7531200" cy="4697275"/>
          </a:xfrm>
        </p:spPr>
        <p:txBody>
          <a:bodyPr anchor="t" anchorCtr="0"/>
          <a:lstStyle>
            <a:lvl1pPr algn="l">
              <a:defRPr sz="8000"/>
            </a:lvl1pPr>
          </a:lstStyle>
          <a:p>
            <a:r>
              <a:rPr lang="en-GB"/>
              <a:t>Click to add title</a:t>
            </a:r>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B9E047D3-7512-430E-BCB6-41EB65B73DD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F8574BAD-E84D-421E-A240-F36DB0345E16}"/>
              </a:ext>
            </a:extLst>
          </p:cNvPr>
          <p:cNvSpPr/>
          <p:nvPr userDrawn="1"/>
        </p:nvSpPr>
        <p:spPr bwMode="black">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01732822-FFB2-4E61-8128-5F297FE68ADC}"/>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A">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B106C343-2E0B-46C8-A44B-4C904419D9CA}" type="datetime1">
              <a:rPr lang="sv-SE" smtClean="0"/>
              <a:t>2023-11-01</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ED766979-17F1-7FA5-68F4-F67EE7040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9713822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A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D4F2A244-F4E2-4A50-B089-51755F9BB8E7}" type="datetime1">
              <a:rPr lang="sv-SE" smtClean="0"/>
              <a:t>2023-11-01</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55CA0920-7083-7DB9-BEC4-C5B789F17B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96221302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20E315EF-27F6-4637-BF9F-81DBEDABF780}" type="datetime1">
              <a:rPr lang="sv-SE" smtClean="0"/>
              <a:t>2023-11-01</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6"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6264BCBD-3805-6FF8-BAFA-EDBB826866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44324572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B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2504916A-1F1F-4048-8261-2B84AFB178F5}" type="datetime1">
              <a:rPr lang="sv-SE" smtClean="0"/>
              <a:t>2023-11-01</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6"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8DC64DF6-A95A-CEF9-2717-0CC9824B1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25310119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4B5034DC-89EB-46C1-9F34-602FE12AECEF}" type="datetime1">
              <a:rPr lang="sv-SE" smtClean="0"/>
              <a:t>2023-11-01</a:t>
            </a:fld>
            <a:endParaRPr lang="en-GB"/>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a:xfrm>
            <a:off x="2330451" y="719138"/>
            <a:ext cx="9501188" cy="1080000"/>
          </a:xfrm>
        </p:spPr>
        <p:txBody>
          <a:bodyPr/>
          <a:lstStyle/>
          <a:p>
            <a:r>
              <a:rPr lang="en-GB" noProof="0"/>
              <a:t>Click to add title</a:t>
            </a:r>
          </a:p>
        </p:txBody>
      </p:sp>
      <p:sp>
        <p:nvSpPr>
          <p:cNvPr id="3" name="Content Placeholder 2"/>
          <p:cNvSpPr>
            <a:spLocks noGrp="1"/>
          </p:cNvSpPr>
          <p:nvPr>
            <p:ph idx="1" hasCustomPrompt="1"/>
          </p:nvPr>
        </p:nvSpPr>
        <p:spPr>
          <a:xfrm>
            <a:off x="2330447" y="2159000"/>
            <a:ext cx="9501189" cy="3979862"/>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449188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F94892D4-0C81-44C9-A17E-A83FA2438FB6}" type="datetime1">
              <a:rPr lang="sv-SE" smtClean="0"/>
              <a:t>2023-11-01</a:t>
            </a:fld>
            <a:endParaRPr lang="en-GB"/>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358775" y="2159000"/>
            <a:ext cx="5556250"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5387" y="2159000"/>
            <a:ext cx="5556249" cy="3978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370926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F148077D-6E36-46EF-9CD1-B9D4FAD09D52}" type="datetime1">
              <a:rPr lang="sv-SE" smtClean="0"/>
              <a:t>2023-11-01</a:t>
            </a:fld>
            <a:endParaRPr lang="en-GB"/>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358775" y="2159000"/>
            <a:ext cx="2598738"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8513761" cy="3978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823499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78951D6F-958D-4EC9-974F-26B71B31BF45}" type="datetime1">
              <a:rPr lang="sv-SE" smtClean="0"/>
              <a:t>2023-11-01</a:t>
            </a:fld>
            <a:endParaRPr lang="en-GB"/>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358774" y="2159000"/>
            <a:ext cx="8513763"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232900" y="2159000"/>
            <a:ext cx="2598736" cy="3978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164385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icture and caption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F2CED3E8-CCF1-41BD-9560-5E8DFB89EEDA}" type="datetime1">
              <a:rPr lang="sv-SE" smtClean="0"/>
              <a:t>2023-11-01</a:t>
            </a:fld>
            <a:endParaRPr lang="en-GB"/>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en-GB"/>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9232900" y="2159000"/>
            <a:ext cx="2598737" cy="3978276"/>
          </a:xfrm>
        </p:spPr>
        <p:txBody>
          <a:bodyPr tIns="0" anchor="t" anchorCtr="0"/>
          <a:lstStyle>
            <a:lvl1pPr marL="0" indent="0" algn="ctr">
              <a:buNone/>
              <a:defRPr sz="1600"/>
            </a:lvl1pPr>
          </a:lstStyle>
          <a:p>
            <a:r>
              <a:rPr lang="en-GB"/>
              <a:t>Click here and insert picture </a:t>
            </a:r>
            <a:br>
              <a:rPr lang="en-GB"/>
            </a:br>
            <a:r>
              <a:rPr lang="en-GB"/>
              <a:t>via Sweco PickIt</a:t>
            </a:r>
          </a:p>
        </p:txBody>
      </p:sp>
      <p:sp>
        <p:nvSpPr>
          <p:cNvPr id="2" name="Title 1"/>
          <p:cNvSpPr>
            <a:spLocks noGrp="1"/>
          </p:cNvSpPr>
          <p:nvPr>
            <p:ph type="title" hasCustomPrompt="1"/>
          </p:nvPr>
        </p:nvSpPr>
        <p:spPr>
          <a:xfrm>
            <a:off x="2330450" y="719138"/>
            <a:ext cx="9501188" cy="1080000"/>
          </a:xfrm>
        </p:spPr>
        <p:txBody>
          <a:bodyPr/>
          <a:lstStyle/>
          <a:p>
            <a:r>
              <a:rPr lang="en-GB" noProof="0"/>
              <a:t>Click to add title</a:t>
            </a:r>
          </a:p>
        </p:txBody>
      </p:sp>
      <p:sp>
        <p:nvSpPr>
          <p:cNvPr id="3" name="Content Placeholder 2"/>
          <p:cNvSpPr>
            <a:spLocks noGrp="1"/>
          </p:cNvSpPr>
          <p:nvPr>
            <p:ph idx="1" hasCustomPrompt="1"/>
          </p:nvPr>
        </p:nvSpPr>
        <p:spPr>
          <a:xfrm>
            <a:off x="2330450" y="2159000"/>
            <a:ext cx="4570414"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7261225" y="2159000"/>
            <a:ext cx="1611314" cy="3978276"/>
          </a:xfrm>
        </p:spPr>
        <p:txBody>
          <a:bodyPr vert="horz"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en-GB"/>
              <a:t>Click to add caption</a:t>
            </a:r>
          </a:p>
          <a:p>
            <a:pPr lvl="1"/>
            <a:r>
              <a:rPr lang="en-GB"/>
              <a:t>Second level</a:t>
            </a:r>
          </a:p>
          <a:p>
            <a:pPr lvl="2"/>
            <a:r>
              <a:rPr lang="en-GB"/>
              <a:t>Third level</a:t>
            </a:r>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397906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picture and caption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0B24BFA2-AD6C-41F1-A68B-A7B2E6484817}" type="datetime1">
              <a:rPr lang="sv-SE" smtClean="0"/>
              <a:t>2023-11-01</a:t>
            </a:fld>
            <a:endParaRPr lang="en-GB"/>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en-GB"/>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094800" y="358775"/>
            <a:ext cx="5734800" cy="6138863"/>
          </a:xfrm>
          <a:solidFill>
            <a:schemeClr val="bg1">
              <a:lumMod val="95000"/>
            </a:schemeClr>
          </a:solidFill>
        </p:spPr>
        <p:txBody>
          <a:bodyPr tIns="0" anchor="t" anchorCtr="0"/>
          <a:lstStyle>
            <a:lvl1pPr marL="0" indent="0" algn="ctr">
              <a:buNone/>
              <a:defRPr sz="1600"/>
            </a:lvl1pPr>
          </a:lstStyle>
          <a:p>
            <a:r>
              <a:rPr lang="en-GB"/>
              <a:t>Click here and insert picture via Sweco PickIt</a:t>
            </a:r>
          </a:p>
        </p:txBody>
      </p:sp>
      <p:sp>
        <p:nvSpPr>
          <p:cNvPr id="2" name="Title 1"/>
          <p:cNvSpPr>
            <a:spLocks noGrp="1"/>
          </p:cNvSpPr>
          <p:nvPr>
            <p:ph type="title" hasCustomPrompt="1"/>
          </p:nvPr>
        </p:nvSpPr>
        <p:spPr>
          <a:xfrm>
            <a:off x="358776" y="719138"/>
            <a:ext cx="5374800" cy="1080000"/>
          </a:xfrm>
        </p:spPr>
        <p:txBody>
          <a:bodyPr/>
          <a:lstStyle/>
          <a:p>
            <a:r>
              <a:rPr lang="en-GB" noProof="0"/>
              <a:t>Click to add title</a:t>
            </a:r>
          </a:p>
        </p:txBody>
      </p:sp>
      <p:sp>
        <p:nvSpPr>
          <p:cNvPr id="3" name="Content Placeholder 2"/>
          <p:cNvSpPr>
            <a:spLocks noGrp="1"/>
          </p:cNvSpPr>
          <p:nvPr>
            <p:ph idx="1" hasCustomPrompt="1"/>
          </p:nvPr>
        </p:nvSpPr>
        <p:spPr>
          <a:xfrm>
            <a:off x="358776" y="2159000"/>
            <a:ext cx="5374800"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9232900" y="719138"/>
            <a:ext cx="2235199" cy="5418138"/>
          </a:xfrm>
        </p:spPr>
        <p:txBody>
          <a:bodyPr vert="horz" anchor="b" anchorCtr="0"/>
          <a:lstStyle>
            <a:lvl1pPr marL="0" indent="0">
              <a:lnSpc>
                <a:spcPct val="120000"/>
              </a:lnSpc>
              <a:buFont typeface="Sweco Sans" panose="00000500000000000000" pitchFamily="2" charset="0"/>
              <a:buChar char="​"/>
              <a:defRPr sz="1000">
                <a:solidFill>
                  <a:schemeClr val="bg1"/>
                </a:solidFill>
              </a:defRPr>
            </a:lvl1pPr>
            <a:lvl2pPr marL="0" indent="0">
              <a:lnSpc>
                <a:spcPct val="120000"/>
              </a:lnSpc>
              <a:buFont typeface="Sweco Sans" panose="00000500000000000000" pitchFamily="2" charset="0"/>
              <a:buChar char="​"/>
              <a:defRPr sz="1000" b="1">
                <a:solidFill>
                  <a:schemeClr val="bg1"/>
                </a:solidFill>
              </a:defRPr>
            </a:lvl2pPr>
            <a:lvl3pPr marL="180000" indent="-180000">
              <a:lnSpc>
                <a:spcPct val="120000"/>
              </a:lnSpc>
              <a:buClrTx/>
              <a:buFont typeface="Sweco Sans" panose="00000500000000000000" pitchFamily="2" charset="0"/>
              <a:buChar char="•"/>
              <a:defRPr sz="1000">
                <a:solidFill>
                  <a:schemeClr val="bg1"/>
                </a:solidFill>
              </a:defRPr>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en-GB"/>
              <a:t>Click to add caption</a:t>
            </a:r>
          </a:p>
          <a:p>
            <a:pPr lvl="1"/>
            <a:r>
              <a:rPr lang="en-GB"/>
              <a:t>Second level</a:t>
            </a:r>
          </a:p>
          <a:p>
            <a:pPr lvl="2"/>
            <a:r>
              <a:rPr lang="en-GB"/>
              <a:t>Third level</a:t>
            </a:r>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B57B1331-54BF-4646-A2FB-E045B86D985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31655F18-894C-497C-BB4F-3E9A1F34877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Tree>
    <p:extLst>
      <p:ext uri="{BB962C8B-B14F-4D97-AF65-F5344CB8AC3E}">
        <p14:creationId xmlns:p14="http://schemas.microsoft.com/office/powerpoint/2010/main" val="2126282069"/>
      </p:ext>
    </p:extLst>
  </p:cSld>
  <p:clrMapOvr>
    <a:masterClrMapping/>
  </p:clrMapOvr>
  <p:extLst>
    <p:ext uri="{DCECCB84-F9BA-43D5-87BE-67443E8EF086}">
      <p15:sldGuideLst xmlns:p15="http://schemas.microsoft.com/office/powerpoint/2012/main">
        <p15:guide id="1" pos="3612" userDrawn="1">
          <p15:clr>
            <a:srgbClr val="F26B43"/>
          </p15:clr>
        </p15:guide>
        <p15:guide id="2" pos="383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8C3374E9-1FF5-4137-8E1A-40419AA40719}" type="datetime1">
              <a:rPr lang="sv-SE" smtClean="0"/>
              <a:t>2023-11-01</a:t>
            </a:fld>
            <a:endParaRPr lang="en-GB"/>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en-GB"/>
              <a:t>Click to add title</a:t>
            </a:r>
          </a:p>
        </p:txBody>
      </p:sp>
      <p:sp>
        <p:nvSpPr>
          <p:cNvPr id="3" name="Content Placeholder 2"/>
          <p:cNvSpPr>
            <a:spLocks noGrp="1"/>
          </p:cNvSpPr>
          <p:nvPr>
            <p:ph idx="1" hasCustomPrompt="1"/>
          </p:nvPr>
        </p:nvSpPr>
        <p:spPr>
          <a:xfrm>
            <a:off x="358775" y="2159000"/>
            <a:ext cx="11472862" cy="3979862"/>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731011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2B0324C-A039-4DA9-A64C-21861C576F87}"/>
              </a:ext>
            </a:extLst>
          </p:cNvPr>
          <p:cNvSpPr>
            <a:spLocks noGrp="1"/>
          </p:cNvSpPr>
          <p:nvPr>
            <p:ph type="dt" sz="half" idx="14"/>
          </p:nvPr>
        </p:nvSpPr>
        <p:spPr/>
        <p:txBody>
          <a:bodyPr/>
          <a:lstStyle>
            <a:lvl1pPr>
              <a:defRPr>
                <a:solidFill>
                  <a:srgbClr val="000000">
                    <a:alpha val="0"/>
                  </a:srgbClr>
                </a:solidFill>
              </a:defRPr>
            </a:lvl1pPr>
          </a:lstStyle>
          <a:p>
            <a:fld id="{67D5CDFC-9708-4088-BCF8-0E3DCEE6DAE8}" type="datetime1">
              <a:rPr lang="sv-SE" smtClean="0"/>
              <a:t>2023-11-01</a:t>
            </a:fld>
            <a:endParaRPr lang="en-GB"/>
          </a:p>
        </p:txBody>
      </p:sp>
      <p:sp>
        <p:nvSpPr>
          <p:cNvPr id="9" name="Footer Placeholder 8" hidden="1">
            <a:extLst>
              <a:ext uri="{FF2B5EF4-FFF2-40B4-BE49-F238E27FC236}">
                <a16:creationId xmlns:a16="http://schemas.microsoft.com/office/drawing/2014/main" id="{A91361D7-EFEF-4D5A-A85B-569EBF46AC80}"/>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4" name="Title 3">
            <a:extLst>
              <a:ext uri="{FF2B5EF4-FFF2-40B4-BE49-F238E27FC236}">
                <a16:creationId xmlns:a16="http://schemas.microsoft.com/office/drawing/2014/main" id="{9083CB77-7128-4C5C-89ED-0DD17904CB75}"/>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358775" y="2159001"/>
            <a:ext cx="5556250" cy="3978274"/>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3799" y="2159000"/>
            <a:ext cx="2598738" cy="3978274"/>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232900" y="2159001"/>
            <a:ext cx="2598738" cy="3978274"/>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13C5BE49-EFEB-4248-8EEA-4E4B153269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65531499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lvl1pPr>
              <a:defRPr>
                <a:solidFill>
                  <a:srgbClr val="000000">
                    <a:alpha val="0"/>
                  </a:srgbClr>
                </a:solidFill>
              </a:defRPr>
            </a:lvl1pPr>
          </a:lstStyle>
          <a:p>
            <a:fld id="{D3FE86C7-BA60-4B89-85EE-67591A02C272}" type="datetime1">
              <a:rPr lang="sv-SE" smtClean="0"/>
              <a:t>2023-11-01</a:t>
            </a:fld>
            <a:endParaRPr lang="en-GB"/>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2" y="2160000"/>
            <a:ext cx="5556253" cy="3978275"/>
          </a:xfrm>
          <a:solidFill>
            <a:schemeClr val="bg1">
              <a:lumMod val="95000"/>
            </a:schemeClr>
          </a:solidFill>
        </p:spPr>
        <p:txBody>
          <a:bodyPr tIns="36000"/>
          <a:lstStyle>
            <a:lvl1pPr marL="0" indent="0" algn="ctr">
              <a:buNone/>
              <a:defRPr sz="1400"/>
            </a:lvl1pPr>
          </a:lstStyle>
          <a:p>
            <a:r>
              <a:rPr lang="en-GB"/>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7261222" y="2160000"/>
            <a:ext cx="4570415" cy="1979180"/>
          </a:xfrm>
          <a:solidFill>
            <a:schemeClr val="bg1">
              <a:lumMod val="95000"/>
            </a:schemeClr>
          </a:solidFill>
        </p:spPr>
        <p:txBody>
          <a:bodyPr tIns="36000"/>
          <a:lstStyle>
            <a:lvl1pPr marL="0" indent="0" algn="ctr">
              <a:buNone/>
              <a:defRPr sz="1400"/>
            </a:lvl1pPr>
          </a:lstStyle>
          <a:p>
            <a:r>
              <a:rPr lang="en-GB"/>
              <a:t>Click here and insert picture 2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6275388"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a:t>Click to add text 1</a:t>
            </a:r>
          </a:p>
          <a:p>
            <a:pPr lvl="1"/>
            <a:r>
              <a:rPr lang="en-GB"/>
              <a:t>Second level</a:t>
            </a:r>
          </a:p>
          <a:p>
            <a:pPr lvl="2"/>
            <a:r>
              <a:rPr lang="en-GB"/>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10220324" y="4498181"/>
            <a:ext cx="1611313" cy="1640094"/>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2</a:t>
            </a:r>
          </a:p>
          <a:p>
            <a:pPr lvl="1"/>
            <a:r>
              <a:rPr lang="en-GB"/>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210937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86092DDC-4D15-411A-B7E1-4C702D7D931B}" type="datetime1">
              <a:rPr lang="sv-SE" smtClean="0"/>
              <a:t>2023-11-01</a:t>
            </a:fld>
            <a:endParaRPr lang="en-GB"/>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en-GB"/>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3580938" cy="3978275"/>
          </a:xfrm>
          <a:solidFill>
            <a:schemeClr val="bg1">
              <a:lumMod val="95000"/>
            </a:schemeClr>
          </a:solidFill>
        </p:spPr>
        <p:txBody>
          <a:bodyPr tIns="36000"/>
          <a:lstStyle>
            <a:lvl1pPr marL="0" indent="0" algn="ctr">
              <a:buNone/>
              <a:defRPr sz="1400"/>
            </a:lvl1pPr>
          </a:lstStyle>
          <a:p>
            <a:r>
              <a:rPr lang="en-GB"/>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4304174" y="2160000"/>
            <a:ext cx="3581401" cy="1979180"/>
          </a:xfrm>
          <a:solidFill>
            <a:schemeClr val="bg1">
              <a:lumMod val="95000"/>
            </a:schemeClr>
          </a:solidFill>
        </p:spPr>
        <p:txBody>
          <a:bodyPr tIns="36000"/>
          <a:lstStyle>
            <a:lvl1pPr marL="0" indent="0" algn="ctr">
              <a:buNone/>
              <a:defRPr sz="1400"/>
            </a:lvl1pPr>
          </a:lstStyle>
          <a:p>
            <a:r>
              <a:rPr lang="en-GB"/>
              <a:t>Click here and insert picture 2 via Sweco PickIt</a:t>
            </a:r>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9232438" y="4498181"/>
            <a:ext cx="2599200" cy="1639094"/>
          </a:xfrm>
          <a:solidFill>
            <a:schemeClr val="bg1">
              <a:lumMod val="95000"/>
            </a:schemeClr>
          </a:solidFill>
        </p:spPr>
        <p:txBody>
          <a:bodyPr tIns="36000"/>
          <a:lstStyle>
            <a:lvl1pPr marL="0" indent="0" algn="ctr">
              <a:buNone/>
              <a:defRPr sz="1400"/>
            </a:lvl1pPr>
          </a:lstStyle>
          <a:p>
            <a:r>
              <a:rPr lang="en-GB"/>
              <a:t>Click </a:t>
            </a:r>
            <a:r>
              <a:rPr lang="en-GB" err="1"/>
              <a:t>hereand</a:t>
            </a:r>
            <a:r>
              <a:rPr lang="en-GB"/>
              <a:t> insert picture 3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4303714"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a:t>Click to add text 1</a:t>
            </a:r>
          </a:p>
          <a:p>
            <a:pPr lvl="1"/>
            <a:r>
              <a:rPr lang="en-GB"/>
              <a:t>Second level</a:t>
            </a:r>
          </a:p>
          <a:p>
            <a:pPr lvl="2"/>
            <a:r>
              <a:rPr lang="en-GB"/>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8247063" y="2160000"/>
            <a:ext cx="1612900"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2</a:t>
            </a:r>
          </a:p>
          <a:p>
            <a:pPr lvl="1"/>
            <a:r>
              <a:rPr lang="en-GB"/>
              <a:t>Second level</a:t>
            </a:r>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10218738" y="2160000"/>
            <a:ext cx="1612899" cy="1979180"/>
          </a:xfrm>
        </p:spPr>
        <p:txBody>
          <a:bodyPr anchor="b" anchorCtr="0"/>
          <a:lstStyle>
            <a:lvl1pPr marL="0" indent="0" algn="r">
              <a:lnSpc>
                <a:spcPct val="120000"/>
              </a:lnSpc>
              <a:buFont typeface="Sweco Sans" panose="00000500000000000000" pitchFamily="2" charset="0"/>
              <a:buChar char="​"/>
              <a:defRPr sz="1000"/>
            </a:lvl1pPr>
            <a:lvl2pPr marL="0" indent="0" algn="r">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3</a:t>
            </a:r>
          </a:p>
          <a:p>
            <a:pPr lvl="1"/>
            <a:r>
              <a:rPr lang="en-GB"/>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996186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93CBDE53-50CD-4A64-A3D8-996B025D0716}" type="datetime1">
              <a:rPr lang="sv-SE" smtClean="0"/>
              <a:t>2023-11-01</a:t>
            </a:fld>
            <a:endParaRPr lang="en-GB"/>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en-GB"/>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2599200" cy="3978275"/>
          </a:xfrm>
          <a:solidFill>
            <a:schemeClr val="bg1">
              <a:lumMod val="95000"/>
            </a:schemeClr>
          </a:solidFill>
        </p:spPr>
        <p:txBody>
          <a:bodyPr tIns="36000"/>
          <a:lstStyle>
            <a:lvl1pPr marL="0" indent="0" algn="ctr">
              <a:buNone/>
              <a:defRPr sz="1400"/>
            </a:lvl1pPr>
          </a:lstStyle>
          <a:p>
            <a:r>
              <a:rPr lang="en-GB"/>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3317876" y="2160000"/>
            <a:ext cx="2599200" cy="1979180"/>
          </a:xfrm>
          <a:solidFill>
            <a:schemeClr val="bg1">
              <a:lumMod val="95000"/>
            </a:schemeClr>
          </a:solidFill>
        </p:spPr>
        <p:txBody>
          <a:bodyPr tIns="36000"/>
          <a:lstStyle>
            <a:lvl1pPr marL="0" indent="0" algn="ctr">
              <a:buNone/>
              <a:defRPr sz="1400"/>
            </a:lvl1pPr>
          </a:lstStyle>
          <a:p>
            <a:r>
              <a:rPr lang="en-GB"/>
              <a:t>Click here and insert picture 2 via Sweco PickIt</a:t>
            </a:r>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6275388" y="4498181"/>
            <a:ext cx="2599200" cy="1639094"/>
          </a:xfrm>
          <a:solidFill>
            <a:schemeClr val="bg1">
              <a:lumMod val="95000"/>
            </a:schemeClr>
          </a:solidFill>
        </p:spPr>
        <p:txBody>
          <a:bodyPr tIns="36000"/>
          <a:lstStyle>
            <a:lvl1pPr marL="0" indent="0" algn="ctr">
              <a:buNone/>
              <a:defRPr sz="1400"/>
            </a:lvl1pPr>
          </a:lstStyle>
          <a:p>
            <a:r>
              <a:rPr lang="en-GB"/>
              <a:t>Click here and insert picture 3 via Sweco PickIt</a:t>
            </a:r>
          </a:p>
        </p:txBody>
      </p:sp>
      <p:sp>
        <p:nvSpPr>
          <p:cNvPr id="26" name="Picture Placeholder 20">
            <a:extLst>
              <a:ext uri="{FF2B5EF4-FFF2-40B4-BE49-F238E27FC236}">
                <a16:creationId xmlns:a16="http://schemas.microsoft.com/office/drawing/2014/main" id="{A227C9BD-FF6B-4CCA-8596-4FE45CD09EE1}"/>
              </a:ext>
            </a:extLst>
          </p:cNvPr>
          <p:cNvSpPr>
            <a:spLocks noGrp="1"/>
          </p:cNvSpPr>
          <p:nvPr>
            <p:ph type="pic" sz="quarter" idx="20" hasCustomPrompt="1"/>
          </p:nvPr>
        </p:nvSpPr>
        <p:spPr>
          <a:xfrm>
            <a:off x="10218274" y="2160000"/>
            <a:ext cx="1613363" cy="1979180"/>
          </a:xfrm>
          <a:solidFill>
            <a:schemeClr val="bg1">
              <a:lumMod val="95000"/>
            </a:schemeClr>
          </a:solidFill>
        </p:spPr>
        <p:txBody>
          <a:bodyPr tIns="36000"/>
          <a:lstStyle>
            <a:lvl1pPr marL="0" indent="0" algn="ctr">
              <a:buNone/>
              <a:defRPr sz="1400"/>
            </a:lvl1pPr>
          </a:lstStyle>
          <a:p>
            <a:r>
              <a:rPr lang="en-GB"/>
              <a:t>Click here and insert picture 4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3317875" y="4498181"/>
            <a:ext cx="1611313"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a:t>Click to add text 1</a:t>
            </a:r>
          </a:p>
          <a:p>
            <a:pPr lvl="1"/>
            <a:r>
              <a:rPr lang="en-GB"/>
              <a:t>Second level</a:t>
            </a:r>
          </a:p>
          <a:p>
            <a:pPr lvl="2"/>
            <a:r>
              <a:rPr lang="en-GB"/>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6275388" y="2160000"/>
            <a:ext cx="1611312"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2</a:t>
            </a:r>
          </a:p>
          <a:p>
            <a:pPr lvl="1"/>
            <a:r>
              <a:rPr lang="en-GB"/>
              <a:t>Second level</a:t>
            </a:r>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7261224" y="2160000"/>
            <a:ext cx="1613363" cy="1979180"/>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3</a:t>
            </a:r>
          </a:p>
          <a:p>
            <a:pPr lvl="1"/>
            <a:r>
              <a:rPr lang="en-GB"/>
              <a:t>Second level</a:t>
            </a:r>
          </a:p>
        </p:txBody>
      </p:sp>
      <p:sp>
        <p:nvSpPr>
          <p:cNvPr id="23" name="Text Placeholder 22">
            <a:extLst>
              <a:ext uri="{FF2B5EF4-FFF2-40B4-BE49-F238E27FC236}">
                <a16:creationId xmlns:a16="http://schemas.microsoft.com/office/drawing/2014/main" id="{C6FC167E-A4E6-4FBE-B417-194E5E11F1B6}"/>
              </a:ext>
            </a:extLst>
          </p:cNvPr>
          <p:cNvSpPr>
            <a:spLocks noGrp="1"/>
          </p:cNvSpPr>
          <p:nvPr>
            <p:ph type="body" sz="quarter" idx="17" hasCustomPrompt="1"/>
          </p:nvPr>
        </p:nvSpPr>
        <p:spPr>
          <a:xfrm>
            <a:off x="10218274" y="4498181"/>
            <a:ext cx="1613364" cy="1639094"/>
          </a:xfrm>
        </p:spPr>
        <p:txBody>
          <a:bodyPr/>
          <a:lstStyle>
            <a:lvl1pPr marL="0" indent="0">
              <a:lnSpc>
                <a:spcPct val="120000"/>
              </a:lnSpc>
              <a:spcAft>
                <a:spcPts val="600"/>
              </a:spcAft>
              <a:buFont typeface="Sweco Sans" panose="00000500000000000000" pitchFamily="2" charset="0"/>
              <a:buChar char="​"/>
              <a:defRPr sz="1000"/>
            </a:lvl1pPr>
            <a:lvl2pPr marL="0" indent="0">
              <a:lnSpc>
                <a:spcPct val="120000"/>
              </a:lnSpc>
              <a:spcAft>
                <a:spcPts val="600"/>
              </a:spcAft>
              <a:buFont typeface="Sweco Sans" panose="00000500000000000000" pitchFamily="2" charset="0"/>
              <a:buChar char="​"/>
              <a:defRPr sz="1000" b="1"/>
            </a:lvl2pPr>
            <a:lvl3pPr marL="180000" indent="-180000">
              <a:lnSpc>
                <a:spcPct val="120000"/>
              </a:lnSpc>
              <a:spcAft>
                <a:spcPts val="600"/>
              </a:spcAft>
              <a:defRPr sz="1000"/>
            </a:lvl3pPr>
            <a:lvl4pPr>
              <a:lnSpc>
                <a:spcPct val="120000"/>
              </a:lnSpc>
              <a:spcAft>
                <a:spcPts val="600"/>
              </a:spcAft>
              <a:defRPr sz="1000"/>
            </a:lvl4pPr>
            <a:lvl5pPr>
              <a:lnSpc>
                <a:spcPct val="120000"/>
              </a:lnSpc>
              <a:spcAft>
                <a:spcPts val="600"/>
              </a:spcAft>
              <a:defRPr sz="1000"/>
            </a:lvl5pPr>
          </a:lstStyle>
          <a:p>
            <a:pPr lvl="0"/>
            <a:r>
              <a:rPr lang="en-GB"/>
              <a:t>Click to add text 4</a:t>
            </a:r>
          </a:p>
          <a:p>
            <a:pPr lvl="1"/>
            <a:r>
              <a:rPr lang="en-GB"/>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724884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EPORT Four content">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6D79923-6F9C-4EDE-9E95-10CB30510783}"/>
              </a:ext>
            </a:extLst>
          </p:cNvPr>
          <p:cNvSpPr>
            <a:spLocks noGrp="1"/>
          </p:cNvSpPr>
          <p:nvPr>
            <p:ph type="dt" sz="half" idx="15"/>
          </p:nvPr>
        </p:nvSpPr>
        <p:spPr/>
        <p:txBody>
          <a:bodyPr/>
          <a:lstStyle>
            <a:lvl1pPr>
              <a:defRPr>
                <a:solidFill>
                  <a:srgbClr val="000000">
                    <a:alpha val="0"/>
                  </a:srgbClr>
                </a:solidFill>
              </a:defRPr>
            </a:lvl1pPr>
          </a:lstStyle>
          <a:p>
            <a:fld id="{163B74AF-37CA-4FEE-87CA-7E0FDF244A2D}" type="datetime1">
              <a:rPr lang="sv-SE" smtClean="0"/>
              <a:t>2023-11-01</a:t>
            </a:fld>
            <a:endParaRPr lang="en-GB"/>
          </a:p>
        </p:txBody>
      </p:sp>
      <p:sp>
        <p:nvSpPr>
          <p:cNvPr id="6" name="Footer Placeholder 5" hidden="1">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rgbClr val="000000">
                    <a:alpha val="0"/>
                  </a:srgbClr>
                </a:solidFill>
              </a:defRPr>
            </a:lvl1pPr>
          </a:lstStyle>
          <a:p>
            <a:endParaRPr lang="en-GB"/>
          </a:p>
        </p:txBody>
      </p:sp>
      <p:sp>
        <p:nvSpPr>
          <p:cNvPr id="8" name="Rectangle 7">
            <a:extLst>
              <a:ext uri="{FF2B5EF4-FFF2-40B4-BE49-F238E27FC236}">
                <a16:creationId xmlns:a16="http://schemas.microsoft.com/office/drawing/2014/main" id="{4FF0DCE3-F1DA-4CC1-BB76-F356C957EE5C}"/>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358775" y="719138"/>
            <a:ext cx="11472863" cy="1087436"/>
          </a:xfrm>
        </p:spPr>
        <p:txBody>
          <a:bodyPr/>
          <a:lstStyle>
            <a:lvl1pPr>
              <a:defRPr sz="2800"/>
            </a:lvl1pPr>
          </a:lstStyle>
          <a:p>
            <a:r>
              <a:rPr lang="en-GB" noProof="0"/>
              <a:t>Click to add title, three lines optional </a:t>
            </a:r>
          </a:p>
        </p:txBody>
      </p:sp>
      <p:sp>
        <p:nvSpPr>
          <p:cNvPr id="3" name="Content Placeholder 2"/>
          <p:cNvSpPr>
            <a:spLocks noGrp="1"/>
          </p:cNvSpPr>
          <p:nvPr>
            <p:ph idx="1" hasCustomPrompt="1"/>
          </p:nvPr>
        </p:nvSpPr>
        <p:spPr>
          <a:xfrm>
            <a:off x="358776" y="2159000"/>
            <a:ext cx="2598738" cy="39782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1"/>
            <a:ext cx="2598738" cy="3978274"/>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275388" y="2159000"/>
            <a:ext cx="5556249" cy="18108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6275387" y="4321613"/>
            <a:ext cx="5556251" cy="18108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0A77AEB-1276-4DBD-BDCA-02E4075F3C3A}"/>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A32D35A0-121E-4E55-99B2-4FF85335801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2" name="Graphic 11">
            <a:extLst>
              <a:ext uri="{FF2B5EF4-FFF2-40B4-BE49-F238E27FC236}">
                <a16:creationId xmlns:a16="http://schemas.microsoft.com/office/drawing/2014/main" id="{62070372-376A-9E44-0F24-E9A0D296E3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16146162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PORT Six content">
    <p:spTree>
      <p:nvGrpSpPr>
        <p:cNvPr id="1" name=""/>
        <p:cNvGrpSpPr/>
        <p:nvPr/>
      </p:nvGrpSpPr>
      <p:grpSpPr>
        <a:xfrm>
          <a:off x="0" y="0"/>
          <a:ext cx="0" cy="0"/>
          <a:chOff x="0" y="0"/>
          <a:chExt cx="0" cy="0"/>
        </a:xfrm>
      </p:grpSpPr>
      <p:sp>
        <p:nvSpPr>
          <p:cNvPr id="9" name="Date Placeholder 8" hidden="1">
            <a:extLst>
              <a:ext uri="{FF2B5EF4-FFF2-40B4-BE49-F238E27FC236}">
                <a16:creationId xmlns:a16="http://schemas.microsoft.com/office/drawing/2014/main" id="{E98FB850-FB82-4BFB-9804-8994FC797D75}"/>
              </a:ext>
            </a:extLst>
          </p:cNvPr>
          <p:cNvSpPr>
            <a:spLocks noGrp="1"/>
          </p:cNvSpPr>
          <p:nvPr>
            <p:ph type="dt" sz="half" idx="18"/>
          </p:nvPr>
        </p:nvSpPr>
        <p:spPr/>
        <p:txBody>
          <a:bodyPr/>
          <a:lstStyle>
            <a:lvl1pPr>
              <a:defRPr>
                <a:solidFill>
                  <a:srgbClr val="000000">
                    <a:alpha val="0"/>
                  </a:srgbClr>
                </a:solidFill>
              </a:defRPr>
            </a:lvl1pPr>
          </a:lstStyle>
          <a:p>
            <a:fld id="{5C06DD05-2ED9-44E7-8357-A9A9FBFF3FEF}" type="datetime1">
              <a:rPr lang="sv-SE" smtClean="0"/>
              <a:t>2023-11-01</a:t>
            </a:fld>
            <a:endParaRPr lang="en-GB"/>
          </a:p>
        </p:txBody>
      </p:sp>
      <p:sp>
        <p:nvSpPr>
          <p:cNvPr id="10" name="Footer Placeholder 9" hidden="1">
            <a:extLst>
              <a:ext uri="{FF2B5EF4-FFF2-40B4-BE49-F238E27FC236}">
                <a16:creationId xmlns:a16="http://schemas.microsoft.com/office/drawing/2014/main" id="{978950A0-9C85-49B3-834A-4CC59F92032B}"/>
              </a:ext>
            </a:extLst>
          </p:cNvPr>
          <p:cNvSpPr>
            <a:spLocks noGrp="1"/>
          </p:cNvSpPr>
          <p:nvPr>
            <p:ph type="ftr" sz="quarter" idx="19"/>
          </p:nvPr>
        </p:nvSpPr>
        <p:spPr/>
        <p:txBody>
          <a:bodyPr/>
          <a:lstStyle>
            <a:lvl1pPr>
              <a:defRPr>
                <a:solidFill>
                  <a:srgbClr val="000000">
                    <a:alpha val="0"/>
                  </a:srgbClr>
                </a:solidFill>
              </a:defRPr>
            </a:lvl1pPr>
          </a:lstStyle>
          <a:p>
            <a:endParaRPr lang="en-GB"/>
          </a:p>
        </p:txBody>
      </p:sp>
      <p:sp>
        <p:nvSpPr>
          <p:cNvPr id="8" name="Rectangle 7">
            <a:extLst>
              <a:ext uri="{FF2B5EF4-FFF2-40B4-BE49-F238E27FC236}">
                <a16:creationId xmlns:a16="http://schemas.microsoft.com/office/drawing/2014/main" id="{1C561FD5-F043-4AD1-B1D4-5A402A36ED6E}"/>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9531696E-E78E-4BE5-80E0-DFA812C79A90}"/>
              </a:ext>
            </a:extLst>
          </p:cNvPr>
          <p:cNvSpPr>
            <a:spLocks noGrp="1"/>
          </p:cNvSpPr>
          <p:nvPr>
            <p:ph type="title" hasCustomPrompt="1"/>
          </p:nvPr>
        </p:nvSpPr>
        <p:spPr>
          <a:xfrm>
            <a:off x="358774" y="720000"/>
            <a:ext cx="5556251" cy="1081677"/>
          </a:xfrm>
        </p:spPr>
        <p:txBody>
          <a:bodyPr/>
          <a:lstStyle>
            <a:lvl1pPr>
              <a:defRPr sz="2800"/>
            </a:lvl1pPr>
          </a:lstStyle>
          <a:p>
            <a:r>
              <a:rPr lang="en-GB"/>
              <a:t>Click to add </a:t>
            </a:r>
            <a:r>
              <a:rPr lang="en-GB" sz="2800">
                <a:solidFill>
                  <a:schemeClr val="tx1"/>
                </a:solidFill>
              </a:rPr>
              <a:t>title, three lines optional </a:t>
            </a:r>
            <a:endParaRPr lang="en-GB"/>
          </a:p>
        </p:txBody>
      </p:sp>
      <p:sp>
        <p:nvSpPr>
          <p:cNvPr id="3" name="Content Placeholder 2"/>
          <p:cNvSpPr>
            <a:spLocks noGrp="1"/>
          </p:cNvSpPr>
          <p:nvPr>
            <p:ph idx="1" hasCustomPrompt="1"/>
          </p:nvPr>
        </p:nvSpPr>
        <p:spPr>
          <a:xfrm>
            <a:off x="358776" y="2159000"/>
            <a:ext cx="2599200" cy="39782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2598737" cy="39782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275388" y="719138"/>
            <a:ext cx="2599200" cy="27072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75388" y="3787200"/>
            <a:ext cx="2599200" cy="23500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9232900" y="719137"/>
            <a:ext cx="2598738" cy="27072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9232899" y="3787200"/>
            <a:ext cx="2600325" cy="23500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6" name="Slide Number Placeholder 15">
            <a:extLst>
              <a:ext uri="{FF2B5EF4-FFF2-40B4-BE49-F238E27FC236}">
                <a16:creationId xmlns:a16="http://schemas.microsoft.com/office/drawing/2014/main" id="{CFD8AA9C-93A9-4D69-B89F-3B6F47D1B6E6}"/>
              </a:ext>
            </a:extLst>
          </p:cNvPr>
          <p:cNvSpPr>
            <a:spLocks noGrp="1"/>
          </p:cNvSpPr>
          <p:nvPr>
            <p:ph type="sldNum" sz="quarter" idx="20"/>
          </p:nvPr>
        </p:nvSpPr>
        <p:spPr/>
        <p:txBody>
          <a:bodyPr/>
          <a:lstStyle/>
          <a:p>
            <a:fld id="{23AA811B-2EBD-4900-905E-5BE206449611}" type="slidenum">
              <a:rPr lang="en-GB" smtClean="0"/>
              <a:pPr/>
              <a:t>‹#›</a:t>
            </a:fld>
            <a:endParaRPr lang="en-GB"/>
          </a:p>
        </p:txBody>
      </p:sp>
      <p:sp>
        <p:nvSpPr>
          <p:cNvPr id="17"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01E9351-76A8-4E29-9CD2-F44CA2DC3A7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20" name="text" descr="{&quot;templafy&quot;:{&quot;binding&quot;:&quot;Form.TitlePresentation&quot;,&quot;type&quot;:&quot;text&quot;}}" title="Form.TitlePresentation">
            <a:extLst>
              <a:ext uri="{FF2B5EF4-FFF2-40B4-BE49-F238E27FC236}">
                <a16:creationId xmlns:a16="http://schemas.microsoft.com/office/drawing/2014/main" id="{4CAC926B-6737-4CB4-A3D8-3A1029D445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6" name="Graphic 5">
            <a:extLst>
              <a:ext uri="{FF2B5EF4-FFF2-40B4-BE49-F238E27FC236}">
                <a16:creationId xmlns:a16="http://schemas.microsoft.com/office/drawing/2014/main" id="{EB590BDA-2E95-7B3E-B94C-B0564EF618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414969061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ditorial. Three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0C76ECCD-FFCE-4952-BA0E-2071F4154113}" type="datetime1">
              <a:rPr lang="sv-SE" smtClean="0"/>
              <a:t>2023-11-01</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bwMode="ltGray">
          <a:xfrm>
            <a:off x="0" y="0"/>
            <a:ext cx="12192000" cy="6861600"/>
          </a:xfrm>
          <a:prstGeom prst="rect">
            <a:avLst/>
          </a:prstGeom>
          <a:solidFill>
            <a:schemeClr val="accent6"/>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8"/>
            <a:ext cx="8506800" cy="2700000"/>
          </a:xfrm>
        </p:spPr>
        <p:txBody>
          <a:bodyPr/>
          <a:lstStyle>
            <a:lvl1pPr>
              <a:defRPr sz="6000"/>
            </a:lvl1pPr>
          </a:lstStyle>
          <a:p>
            <a:r>
              <a:rPr lang="en-GB"/>
              <a:t>Click to add title, </a:t>
            </a:r>
            <a:r>
              <a:rPr lang="en-GB" sz="6000">
                <a:solidFill>
                  <a:schemeClr val="tx1"/>
                </a:solidFill>
              </a:rPr>
              <a:t>three lines optional </a:t>
            </a:r>
            <a:endParaRPr lang="en-GB"/>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358775"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3317875"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8" name="Content Placeholder 4">
            <a:extLst>
              <a:ext uri="{FF2B5EF4-FFF2-40B4-BE49-F238E27FC236}">
                <a16:creationId xmlns:a16="http://schemas.microsoft.com/office/drawing/2014/main" id="{E959CF49-883A-4558-829C-FC54C14FFD70}"/>
              </a:ext>
            </a:extLst>
          </p:cNvPr>
          <p:cNvSpPr>
            <a:spLocks noGrp="1"/>
          </p:cNvSpPr>
          <p:nvPr>
            <p:ph sz="quarter" idx="13" hasCustomPrompt="1"/>
          </p:nvPr>
        </p:nvSpPr>
        <p:spPr>
          <a:xfrm>
            <a:off x="9232900"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6851218-307E-419C-B851-D3A637CEA66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1" name="Graphic 10">
            <a:extLst>
              <a:ext uri="{FF2B5EF4-FFF2-40B4-BE49-F238E27FC236}">
                <a16:creationId xmlns:a16="http://schemas.microsoft.com/office/drawing/2014/main" id="{1C55B5F3-98AF-9492-6457-60B1DAF348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938242081"/>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ditorial. Two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14C5C14C-0232-4277-A382-87F198FB8A4A}" type="datetime1">
              <a:rPr lang="sv-SE" smtClean="0"/>
              <a:t>2023-11-01</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6000"/>
            </a:lvl1pPr>
          </a:lstStyle>
          <a:p>
            <a:r>
              <a:rPr lang="en-GB"/>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998"/>
            <a:ext cx="2598738" cy="2700000"/>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9232900" y="3779999"/>
            <a:ext cx="2598738" cy="2357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ED3F853-9A80-4574-91F5-F5AFC6C252A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9" name="Graphic 8">
            <a:extLst>
              <a:ext uri="{FF2B5EF4-FFF2-40B4-BE49-F238E27FC236}">
                <a16:creationId xmlns:a16="http://schemas.microsoft.com/office/drawing/2014/main" id="{EE2B6A6E-5362-FEC6-8EA7-9436D4D6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52882081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white tex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65C19F6E-012A-4ACC-B266-E1036DE4C5A8}" type="datetime1">
              <a:rPr lang="sv-SE" smtClean="0"/>
              <a:t>2023-11-01</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tx1">
              <a:lumMod val="95000"/>
            </a:schemeClr>
          </a:solidFill>
        </p:spPr>
        <p:txBody>
          <a:bodyPr/>
          <a:lstStyle>
            <a:lvl1pPr marL="0" indent="0" algn="ctr">
              <a:buNone/>
              <a:defRPr sz="1400"/>
            </a:lvl1pPr>
          </a:lstStyle>
          <a:p>
            <a:r>
              <a:rPr lang="en-GB"/>
              <a:t>Click here and insert background picture via Sweco PickIt. All text is white</a:t>
            </a: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en-GB"/>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3780000"/>
            <a:ext cx="2598738" cy="235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7301851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black tex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B042A2F0-C19F-4C33-896D-3667C54C84B9}" type="datetime1">
              <a:rPr lang="sv-SE" smtClean="0"/>
              <a:t>2023-11-01</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400"/>
            </a:lvl1pPr>
          </a:lstStyle>
          <a:p>
            <a:r>
              <a:rPr lang="en-GB"/>
              <a:t>Click here and insert background picture via Sweco PickIt. All text is black</a:t>
            </a: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en-GB"/>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137"/>
            <a:ext cx="2598738"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968566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B">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71AD846A-842E-4D52-9814-44F0B1C70A78}" type="datetime1">
              <a:rPr lang="sv-SE" smtClean="0"/>
              <a:t>2023-11-01</a:t>
            </a:fld>
            <a:endParaRPr lang="en-GB"/>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en-GB"/>
              <a:t>Click to add title</a:t>
            </a:r>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20418067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ditorial. Title and text">
    <p:bg>
      <p:bgRef idx="1001">
        <a:schemeClr val="bg1"/>
      </p:bgRef>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5EB77DB-1113-43CC-9494-E63E9FE978CF}"/>
              </a:ext>
            </a:extLst>
          </p:cNvPr>
          <p:cNvSpPr>
            <a:spLocks noGrp="1"/>
          </p:cNvSpPr>
          <p:nvPr>
            <p:ph type="dt" sz="half" idx="10"/>
          </p:nvPr>
        </p:nvSpPr>
        <p:spPr/>
        <p:txBody>
          <a:bodyPr/>
          <a:lstStyle>
            <a:lvl1pPr>
              <a:defRPr>
                <a:solidFill>
                  <a:srgbClr val="000000">
                    <a:alpha val="0"/>
                  </a:srgbClr>
                </a:solidFill>
              </a:defRPr>
            </a:lvl1pPr>
          </a:lstStyle>
          <a:p>
            <a:fld id="{D605082C-55B5-4586-8841-32D704EEE17D}" type="datetime1">
              <a:rPr lang="sv-SE" smtClean="0"/>
              <a:t>2023-11-01</a:t>
            </a:fld>
            <a:endParaRPr lang="en-GB"/>
          </a:p>
        </p:txBody>
      </p:sp>
      <p:sp>
        <p:nvSpPr>
          <p:cNvPr id="6" name="Footer Placeholder 5" hidden="1">
            <a:extLst>
              <a:ext uri="{FF2B5EF4-FFF2-40B4-BE49-F238E27FC236}">
                <a16:creationId xmlns:a16="http://schemas.microsoft.com/office/drawing/2014/main" id="{0D4E9E40-D75F-4816-8D37-FA4F873E358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8" name="Rectangle 7">
            <a:extLst>
              <a:ext uri="{FF2B5EF4-FFF2-40B4-BE49-F238E27FC236}">
                <a16:creationId xmlns:a16="http://schemas.microsoft.com/office/drawing/2014/main" id="{4021532D-3B11-4547-83F3-18849C202CD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 name="Rectangle 3">
            <a:extLst>
              <a:ext uri="{FF2B5EF4-FFF2-40B4-BE49-F238E27FC236}">
                <a16:creationId xmlns:a16="http://schemas.microsoft.com/office/drawing/2014/main" id="{C811CEEF-AACC-44B6-BACB-BB91686526B7}"/>
              </a:ext>
            </a:extLst>
          </p:cNvPr>
          <p:cNvSpPr/>
          <p:nvPr userDrawn="1"/>
        </p:nvSpPr>
        <p:spPr bwMode="ltGray">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358775" y="719138"/>
            <a:ext cx="5375275" cy="5419724"/>
          </a:xfrm>
        </p:spPr>
        <p:txBody>
          <a:bodyPr/>
          <a:lstStyle>
            <a:lvl1pPr>
              <a:defRPr sz="9600">
                <a:solidFill>
                  <a:schemeClr val="bg1"/>
                </a:solidFill>
              </a:defRPr>
            </a:lvl1pPr>
          </a:lstStyle>
          <a:p>
            <a:r>
              <a:rPr lang="en-GB" noProof="0"/>
              <a:t>Click to add title</a:t>
            </a:r>
          </a:p>
        </p:txBody>
      </p:sp>
      <p:sp>
        <p:nvSpPr>
          <p:cNvPr id="14" name="Text Placeholder 2">
            <a:extLst>
              <a:ext uri="{FF2B5EF4-FFF2-40B4-BE49-F238E27FC236}">
                <a16:creationId xmlns:a16="http://schemas.microsoft.com/office/drawing/2014/main" id="{1CB84B84-CC9A-4DB6-81CA-225F34A66574}"/>
              </a:ext>
            </a:extLst>
          </p:cNvPr>
          <p:cNvSpPr>
            <a:spLocks noGrp="1"/>
          </p:cNvSpPr>
          <p:nvPr>
            <p:ph type="body" sz="quarter" idx="13"/>
          </p:nvPr>
        </p:nvSpPr>
        <p:spPr>
          <a:xfrm>
            <a:off x="6454775" y="719138"/>
            <a:ext cx="2417763" cy="5419724"/>
          </a:xfrm>
        </p:spPr>
        <p:txBody>
          <a:bodyPr/>
          <a:lstStyle>
            <a:lvl1pPr>
              <a:lnSpc>
                <a:spcPct val="120000"/>
              </a:lnSpc>
              <a:buClrTx/>
              <a:defRPr/>
            </a:lvl1pPr>
            <a:lvl2pPr>
              <a:lnSpc>
                <a:spcPct val="120000"/>
              </a:lnSpc>
              <a:buClrTx/>
              <a:defRPr/>
            </a:lvl2pPr>
            <a:lvl3pPr>
              <a:lnSpc>
                <a:spcPct val="120000"/>
              </a:lnSpc>
              <a:buClrTx/>
              <a:defRPr/>
            </a:lvl3pPr>
            <a:lvl4pPr>
              <a:lnSpc>
                <a:spcPct val="120000"/>
              </a:lnSpc>
              <a:spcAft>
                <a:spcPts val="600"/>
              </a:spcAft>
              <a:defRPr/>
            </a:lvl4pPr>
            <a:lvl5pPr>
              <a:lnSpc>
                <a:spcPct val="120000"/>
              </a:lnSpc>
              <a:spcAft>
                <a:spcPts val="600"/>
              </a:spcAft>
              <a:defRPr/>
            </a:lvl5pPr>
            <a:lvl6pPr>
              <a:buClrTx/>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Number Placeholder 10">
            <a:extLst>
              <a:ext uri="{FF2B5EF4-FFF2-40B4-BE49-F238E27FC236}">
                <a16:creationId xmlns:a16="http://schemas.microsoft.com/office/drawing/2014/main" id="{961248A5-AC23-44C1-8CCF-3D4E6CA4970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7729915B-EBC1-4B9C-A7AB-A0FE27AABADD}"/>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bg1"/>
              </a:solidFill>
            </a:endParaRPr>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313EAC08-E95A-439A-8D8F-237126EA0A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bg1"/>
              </a:solidFill>
            </a:endParaRPr>
          </a:p>
        </p:txBody>
      </p:sp>
      <p:pic>
        <p:nvPicPr>
          <p:cNvPr id="7" name="Graphic 6">
            <a:extLst>
              <a:ext uri="{FF2B5EF4-FFF2-40B4-BE49-F238E27FC236}">
                <a16:creationId xmlns:a16="http://schemas.microsoft.com/office/drawing/2014/main" id="{6F0B32E5-E10C-74F9-21A7-DF47B94802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7084342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6" userDrawn="1">
          <p15:clr>
            <a:srgbClr val="F26B43"/>
          </p15:clr>
        </p15:guide>
        <p15:guide id="2" pos="3612" userDrawn="1">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en-GB"/>
              <a:t>Click to add quote </a:t>
            </a:r>
          </a:p>
          <a:p>
            <a:pPr lvl="1"/>
            <a:r>
              <a:rPr lang="en-GB"/>
              <a:t>Second level</a:t>
            </a:r>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en-GB"/>
              <a:t>Click to add name, source etc…</a:t>
            </a:r>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35022F20-2C89-4583-9670-7BE5184C5F99}" type="datetime1">
              <a:rPr lang="sv-SE" smtClean="0"/>
              <a:t>2023-11-01</a:t>
            </a:fld>
            <a:endParaRPr lang="en-GB"/>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en-GB" smtClean="0"/>
              <a:pPr/>
              <a:t>‹#›</a:t>
            </a:fld>
            <a:endParaRPr lang="en-GB"/>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881413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bright green">
    <p:bg>
      <p:bgRef idx="1001">
        <a:schemeClr val="bg1"/>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en-GB"/>
              <a:t>Click to add quote </a:t>
            </a:r>
          </a:p>
          <a:p>
            <a:pPr lvl="1"/>
            <a:r>
              <a:rPr lang="en-GB"/>
              <a:t>Second level</a:t>
            </a:r>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en-GB"/>
              <a:t>Click to add name, source etc…</a:t>
            </a:r>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1E9AA029-221C-411D-A774-ED89D6B89993}" type="datetime1">
              <a:rPr lang="sv-SE" smtClean="0"/>
              <a:t>2023-11-01</a:t>
            </a:fld>
            <a:endParaRPr lang="en-GB"/>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en-GB" smtClean="0"/>
              <a:pPr/>
              <a:t>‹#›</a:t>
            </a:fld>
            <a:endParaRPr lang="en-GB"/>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98228032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3" name="Date Placeholder 2">
            <a:extLst>
              <a:ext uri="{FF2B5EF4-FFF2-40B4-BE49-F238E27FC236}">
                <a16:creationId xmlns:a16="http://schemas.microsoft.com/office/drawing/2014/main" id="{2BA5755D-1BE9-42A9-929E-A63DEEC5B2EE}"/>
              </a:ext>
            </a:extLst>
          </p:cNvPr>
          <p:cNvSpPr>
            <a:spLocks noGrp="1"/>
          </p:cNvSpPr>
          <p:nvPr>
            <p:ph type="dt" sz="half" idx="10"/>
          </p:nvPr>
        </p:nvSpPr>
        <p:spPr/>
        <p:txBody>
          <a:bodyPr/>
          <a:lstStyle>
            <a:lvl1pPr>
              <a:defRPr>
                <a:solidFill>
                  <a:srgbClr val="000000">
                    <a:alpha val="0"/>
                  </a:srgbClr>
                </a:solidFill>
              </a:defRPr>
            </a:lvl1pPr>
          </a:lstStyle>
          <a:p>
            <a:fld id="{D8622C18-3595-412F-8EE1-9B4616BBE78B}" type="datetime1">
              <a:rPr lang="sv-SE" smtClean="0"/>
              <a:t>2023-11-01</a:t>
            </a:fld>
            <a:endParaRPr lang="en-GB"/>
          </a:p>
        </p:txBody>
      </p:sp>
      <p:sp>
        <p:nvSpPr>
          <p:cNvPr id="4" name="Footer Placeholder 3">
            <a:extLst>
              <a:ext uri="{FF2B5EF4-FFF2-40B4-BE49-F238E27FC236}">
                <a16:creationId xmlns:a16="http://schemas.microsoft.com/office/drawing/2014/main" id="{1102A880-3CF6-4E67-B5D8-E059AC34836D}"/>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5" name="Slide Number Placeholder 4">
            <a:extLst>
              <a:ext uri="{FF2B5EF4-FFF2-40B4-BE49-F238E27FC236}">
                <a16:creationId xmlns:a16="http://schemas.microsoft.com/office/drawing/2014/main" id="{0321F475-DC90-4C02-9CBD-60E13987B549}"/>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450888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lvl1pPr>
              <a:defRPr>
                <a:solidFill>
                  <a:srgbClr val="000000">
                    <a:alpha val="0"/>
                  </a:srgbClr>
                </a:solidFill>
              </a:defRPr>
            </a:lvl1pPr>
          </a:lstStyle>
          <a:p>
            <a:fld id="{C82FABF5-906D-4601-846E-E15134913062}" type="datetime1">
              <a:rPr lang="sv-SE" smtClean="0"/>
              <a:t>2023-11-01</a:t>
            </a:fld>
            <a:endParaRPr lang="en-GB"/>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843948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6A7241CC-1CB8-444D-9E2E-C5BF35B46960}" type="datetime1">
              <a:rPr lang="sv-SE" smtClean="0"/>
              <a:t>2023-11-01</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0"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39" name="sweco web" descr="{&quot;templafy&quot;:{&quot;binding&quot;:&quot;UserProfile.FooterSelection.WebAddressNoWww&quot;,&quot;type&quot;:&quot;text&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937777235"/>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642998F8-058D-41E1-B4F6-50CEB5B8322B}" type="datetime1">
              <a:rPr lang="sv-SE" smtClean="0"/>
              <a:t>2023-11-01</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0"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39" name="sweco web" descr="{&quot;templafy&quot;:{&quot;binding&quot;:&quot;UserProfile.FooterSelection.WebAddressNoWww&quot;,&quot;type&quot;:&quot;text&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5172709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7D3FE37B-F4F4-40B8-8A9D-FC75A0AEE57A}" type="datetime1">
              <a:rPr lang="sv-SE" smtClean="0"/>
              <a:t>2023-11-01</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9"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40" name="sweco web" descr="{&quot;templafy&quot;:{&quot;binding&quot;:&quot;UserProfile.FooterSelection.WebAddressNoWww&quot;,&quot;type&quot;:&quot;text&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346402869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bright green">
    <p:bg>
      <p:bgPr>
        <a:solidFill>
          <a:schemeClr val="accent3"/>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3"/>
          </a:solidFill>
          <a:ln>
            <a:noFill/>
          </a:ln>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A0DC419-A06B-4163-AFCF-5BCB8CA42D7C}" type="datetime1">
              <a:rPr lang="sv-SE" smtClean="0"/>
              <a:t>2023-11-01</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9"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40" name="sweco web" descr="{&quot;templafy&quot;:{&quot;binding&quot;:&quot;UserProfile.FooterSelection.WebAddressNoWww&quot;,&quot;type&quot;:&quot;text&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3979160566"/>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nal page">
    <p:bg>
      <p:bgPr>
        <a:solidFill>
          <a:schemeClr val="accent1"/>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58645DB-E5D6-4409-9D66-E52223F38A12}"/>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1600" y="2848658"/>
            <a:ext cx="3988800" cy="1160685"/>
          </a:xfrm>
          <a:prstGeom prst="rect">
            <a:avLst/>
          </a:prstGeom>
        </p:spPr>
      </p:pic>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4" name="Date Placeholder 3">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71BDC673-789F-43BE-B241-096B3AA763A6}" type="datetime1">
              <a:rPr lang="sv-SE" smtClean="0"/>
              <a:t>2023-11-01</a:t>
            </a:fld>
            <a:endParaRPr lang="en-GB"/>
          </a:p>
        </p:txBody>
      </p:sp>
      <p:sp>
        <p:nvSpPr>
          <p:cNvPr id="5" name="Footer Placeholder 4">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37198654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B bright green">
    <p:bg>
      <p:bgPr>
        <a:solidFill>
          <a:schemeClr val="accent3"/>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FD0E14F9-FD04-450B-95E3-83DC44C5C0DB}" type="datetime1">
              <a:rPr lang="sv-SE" smtClean="0"/>
              <a:t>2023-11-01</a:t>
            </a:fld>
            <a:endParaRPr lang="en-GB"/>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en-GB"/>
              <a:t>Click to add title</a:t>
            </a:r>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610964775"/>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08988" y="2489304"/>
            <a:ext cx="2700000"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mn-lt"/>
                <a:cs typeface="Sweco Sans" panose="00000500000000000000" pitchFamily="2" charset="0"/>
              </a:rPr>
              <a:t>PICTURES</a:t>
            </a:r>
            <a:br>
              <a:rPr lang="en-GB" sz="900">
                <a:latin typeface="+mn-lt"/>
                <a:cs typeface="Sweco Sans" panose="00000500000000000000" pitchFamily="2" charset="0"/>
              </a:rPr>
            </a:br>
            <a:r>
              <a:rPr lang="en-GB" sz="900" b="1" noProof="1">
                <a:solidFill>
                  <a:schemeClr val="tx1"/>
                </a:solidFill>
                <a:latin typeface="+mn-lt"/>
                <a:cs typeface="Sweco Sans" panose="00000500000000000000" pitchFamily="2" charset="0"/>
              </a:rPr>
              <a:t>Insert corporate picture from Templafy</a:t>
            </a:r>
            <a:endParaRPr lang="en-GB" altLang="da-DK" sz="900" b="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Sweco Sans" panose="00000500000000000000" pitchFamily="2" charset="0"/>
              </a:rPr>
              <a:t>1.</a:t>
            </a:r>
            <a:r>
              <a:rPr lang="en-GB" altLang="da-DK" sz="900" b="0" noProof="1">
                <a:solidFill>
                  <a:schemeClr val="tx1"/>
                </a:solidFill>
                <a:latin typeface="+mn-lt"/>
                <a:cs typeface="Sweco Sans" panose="00000500000000000000" pitchFamily="2" charset="0"/>
              </a:rPr>
              <a:t> Click the blue </a:t>
            </a:r>
            <a:r>
              <a:rPr lang="en-GB" altLang="da-DK" sz="900" b="1" baseline="0" noProof="1">
                <a:solidFill>
                  <a:schemeClr val="tx1"/>
                </a:solidFill>
                <a:latin typeface="+mn-lt"/>
                <a:cs typeface="Sweco Sans" panose="00000500000000000000" pitchFamily="2" charset="0"/>
              </a:rPr>
              <a:t>Templafy </a:t>
            </a:r>
            <a:r>
              <a:rPr lang="en-GB" altLang="da-DK" sz="900" b="0" baseline="0" noProof="1">
                <a:solidFill>
                  <a:schemeClr val="tx1"/>
                </a:solidFill>
                <a:latin typeface="+mn-lt"/>
                <a:cs typeface="Sweco Sans" panose="00000500000000000000" pitchFamily="2"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Sweco Sans" panose="00000500000000000000" pitchFamily="2" charset="0"/>
              </a:rPr>
              <a:t>2. </a:t>
            </a:r>
            <a:r>
              <a:rPr lang="en-GB" altLang="da-DK" sz="900" b="0" baseline="0" noProof="1">
                <a:solidFill>
                  <a:schemeClr val="tx1"/>
                </a:solidFill>
                <a:latin typeface="+mn-lt"/>
                <a:cs typeface="Sweco Sans" panose="00000500000000000000" pitchFamily="2" charset="0"/>
              </a:rPr>
              <a:t>Click the </a:t>
            </a:r>
            <a:r>
              <a:rPr lang="en-GB" altLang="da-DK" sz="900" b="1" baseline="0" noProof="1">
                <a:solidFill>
                  <a:schemeClr val="tx1"/>
                </a:solidFill>
                <a:latin typeface="+mn-lt"/>
                <a:cs typeface="Sweco Sans" panose="00000500000000000000" pitchFamily="2" charset="0"/>
              </a:rPr>
              <a:t>Sweco PickIt </a:t>
            </a:r>
            <a:r>
              <a:rPr lang="en-GB" altLang="da-DK" sz="900" b="0" i="0" baseline="0" noProof="1">
                <a:solidFill>
                  <a:schemeClr val="tx1"/>
                </a:solidFill>
                <a:latin typeface="+mn-lt"/>
                <a:cs typeface="Sweco Sans" panose="00000500000000000000" pitchFamily="2" charset="0"/>
              </a:rPr>
              <a:t>button</a:t>
            </a:r>
            <a:r>
              <a:rPr lang="en-GB" altLang="da-DK" sz="900" b="0" baseline="0" noProof="1">
                <a:solidFill>
                  <a:schemeClr val="tx1"/>
                </a:solidFill>
                <a:latin typeface="+mn-lt"/>
                <a:cs typeface="Sweco Sans" panose="00000500000000000000" pitchFamily="2" charset="0"/>
              </a:rPr>
              <a:t> in the </a:t>
            </a:r>
            <a:br>
              <a:rPr lang="en-GB" altLang="da-DK" sz="900" b="0" baseline="0" noProof="1">
                <a:solidFill>
                  <a:schemeClr val="tx1"/>
                </a:solidFill>
                <a:latin typeface="+mn-lt"/>
                <a:cs typeface="Sweco Sans" panose="00000500000000000000" pitchFamily="2" charset="0"/>
              </a:rPr>
            </a:br>
            <a:r>
              <a:rPr lang="en-GB" altLang="da-DK" sz="900" b="0" baseline="0" noProof="1">
                <a:solidFill>
                  <a:schemeClr val="tx1"/>
                </a:solidFill>
                <a:latin typeface="+mn-lt"/>
                <a:cs typeface="Sweco Sans" panose="00000500000000000000" pitchFamily="2" charset="0"/>
              </a:rPr>
              <a:t>Templafy pane on the right side of the screen</a:t>
            </a:r>
            <a:endParaRPr lang="en-GB" altLang="da-DK" sz="90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a-DK" sz="900" b="0" baseline="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Sweco Sans" panose="00000500000000000000" pitchFamily="2" charset="0"/>
              </a:rPr>
              <a:t>Insert picture</a:t>
            </a:r>
          </a:p>
          <a:p>
            <a:pPr eaLnBrk="1" hangingPunct="1">
              <a:spcAft>
                <a:spcPts val="600"/>
              </a:spcAft>
              <a:defRPr/>
            </a:pPr>
            <a:r>
              <a:rPr lang="en-GB" altLang="da-DK" sz="900" b="0" noProof="1">
                <a:solidFill>
                  <a:schemeClr val="tx1"/>
                </a:solidFill>
                <a:latin typeface="+mn-lt"/>
                <a:cs typeface="Sweco Sans" panose="00000500000000000000" pitchFamily="2" charset="0"/>
              </a:rPr>
              <a:t>On slides with pictureplaceholder, click on the icon and choose </a:t>
            </a:r>
            <a:r>
              <a:rPr lang="en-GB" altLang="da-DK" sz="900" b="1" noProof="1">
                <a:solidFill>
                  <a:schemeClr val="tx1"/>
                </a:solidFill>
                <a:latin typeface="+mn-lt"/>
                <a:cs typeface="Sweco Sans" panose="00000500000000000000" pitchFamily="2" charset="0"/>
              </a:rPr>
              <a:t>Insert </a:t>
            </a:r>
            <a:r>
              <a:rPr lang="en-GB" altLang="da-DK" sz="900" b="0" noProof="1">
                <a:solidFill>
                  <a:schemeClr val="tx1"/>
                </a:solidFill>
                <a:latin typeface="+mn-lt"/>
                <a:cs typeface="Sweco Sans" panose="00000500000000000000" pitchFamily="2" charset="0"/>
              </a:rPr>
              <a:t>to browse for a picture or </a:t>
            </a:r>
            <a:r>
              <a:rPr lang="en-GB" altLang="da-DK" sz="900" b="1" noProof="1">
                <a:solidFill>
                  <a:schemeClr val="tx1"/>
                </a:solidFill>
                <a:latin typeface="+mn-lt"/>
                <a:cs typeface="Sweco Sans" panose="00000500000000000000" pitchFamily="2" charset="0"/>
              </a:rPr>
              <a:t>click on the frame</a:t>
            </a:r>
            <a:r>
              <a:rPr lang="en-GB" altLang="da-DK" sz="900" b="0" noProof="1">
                <a:solidFill>
                  <a:schemeClr val="tx1"/>
                </a:solidFill>
                <a:latin typeface="+mn-lt"/>
                <a:cs typeface="Sweco Sans" panose="00000500000000000000" pitchFamily="2" charset="0"/>
              </a:rPr>
              <a:t> and insert from </a:t>
            </a:r>
            <a:r>
              <a:rPr lang="en-GB" altLang="da-DK" sz="900" b="1" noProof="1">
                <a:solidFill>
                  <a:schemeClr val="tx1"/>
                </a:solidFill>
                <a:latin typeface="+mn-lt"/>
                <a:cs typeface="Sweco Sans" panose="00000500000000000000" pitchFamily="2" charset="0"/>
              </a:rPr>
              <a:t>Sweco PickIt</a:t>
            </a:r>
          </a:p>
          <a:p>
            <a:pPr eaLnBrk="1" hangingPunct="1">
              <a:spcBef>
                <a:spcPts val="1200"/>
              </a:spcBef>
              <a:spcAft>
                <a:spcPts val="600"/>
              </a:spcAft>
              <a:defRPr/>
            </a:pPr>
            <a:r>
              <a:rPr lang="en-GB" sz="900" b="1" noProof="1">
                <a:solidFill>
                  <a:schemeClr val="tx1"/>
                </a:solidFill>
                <a:latin typeface="+mn-lt"/>
                <a:cs typeface="Sweco Sans" panose="00000500000000000000" pitchFamily="2" charset="0"/>
              </a:rPr>
              <a:t>Crop picture</a:t>
            </a:r>
          </a:p>
          <a:p>
            <a:pPr eaLnBrk="1" hangingPunct="1">
              <a:spcAft>
                <a:spcPts val="600"/>
              </a:spcAft>
              <a:defRPr/>
            </a:pPr>
            <a:r>
              <a:rPr lang="en-GB" altLang="da-DK" sz="900" b="1" noProof="1">
                <a:solidFill>
                  <a:schemeClr val="tx1"/>
                </a:solidFill>
                <a:latin typeface="+mn-lt"/>
                <a:cs typeface="Sweco Sans" panose="00000500000000000000" pitchFamily="2" charset="0"/>
              </a:rPr>
              <a:t>1. </a:t>
            </a:r>
            <a:r>
              <a:rPr lang="en-GB" altLang="da-DK" sz="900" b="0" noProof="1">
                <a:solidFill>
                  <a:schemeClr val="tx1"/>
                </a:solidFill>
                <a:latin typeface="+mn-lt"/>
                <a:cs typeface="Sweco Sans" panose="00000500000000000000" pitchFamily="2" charset="0"/>
              </a:rPr>
              <a:t>Click </a:t>
            </a:r>
            <a:r>
              <a:rPr lang="en-GB" altLang="da-DK" sz="900" b="1" noProof="1">
                <a:solidFill>
                  <a:schemeClr val="tx1"/>
                </a:solidFill>
                <a:latin typeface="+mn-lt"/>
                <a:cs typeface="Sweco Sans" panose="00000500000000000000" pitchFamily="2" charset="0"/>
              </a:rPr>
              <a:t>Crop</a:t>
            </a:r>
            <a:r>
              <a:rPr lang="en-GB" altLang="da-DK" sz="900" b="0" noProof="1">
                <a:solidFill>
                  <a:schemeClr val="tx1"/>
                </a:solidFill>
                <a:latin typeface="+mn-lt"/>
                <a:cs typeface="Sweco Sans" panose="00000500000000000000" pitchFamily="2" charset="0"/>
              </a:rPr>
              <a:t> to change size or focus of the picture</a:t>
            </a:r>
          </a:p>
          <a:p>
            <a:pPr eaLnBrk="1" hangingPunct="1">
              <a:spcAft>
                <a:spcPts val="0"/>
              </a:spcAft>
              <a:defRPr/>
            </a:pPr>
            <a:r>
              <a:rPr lang="en-GB" altLang="da-DK" sz="900" b="1" noProof="1">
                <a:solidFill>
                  <a:schemeClr val="tx1"/>
                </a:solidFill>
                <a:latin typeface="+mn-lt"/>
                <a:cs typeface="Sweco Sans" panose="00000500000000000000" pitchFamily="2" charset="0"/>
              </a:rPr>
              <a:t>2. </a:t>
            </a:r>
            <a:r>
              <a:rPr lang="en-GB" altLang="da-DK" sz="900" b="0" noProof="1">
                <a:solidFill>
                  <a:schemeClr val="tx1"/>
                </a:solidFill>
                <a:latin typeface="+mn-lt"/>
                <a:cs typeface="Sweco Sans" panose="00000500000000000000" pitchFamily="2" charset="0"/>
              </a:rPr>
              <a:t>If you want to scale the picture, hold </a:t>
            </a:r>
            <a:r>
              <a:rPr lang="en-GB" altLang="da-DK" sz="900" b="1" noProof="1">
                <a:solidFill>
                  <a:schemeClr val="tx1"/>
                </a:solidFill>
                <a:latin typeface="+mn-lt"/>
                <a:cs typeface="Sweco Sans" panose="00000500000000000000" pitchFamily="2" charset="0"/>
              </a:rPr>
              <a:t>SHIFT</a:t>
            </a:r>
            <a:r>
              <a:rPr lang="en-GB" altLang="da-DK" sz="900" b="0" noProof="1">
                <a:solidFill>
                  <a:schemeClr val="tx1"/>
                </a:solidFill>
                <a:latin typeface="+mn-lt"/>
                <a:cs typeface="Sweco Sans" panose="00000500000000000000" pitchFamily="2" charset="0"/>
              </a:rPr>
              <a:t>-key down while dragging the corners of the picture</a:t>
            </a:r>
            <a:br>
              <a:rPr lang="en-GB" altLang="da-DK" sz="900" b="0" noProof="1">
                <a:solidFill>
                  <a:schemeClr val="tx1"/>
                </a:solidFill>
                <a:latin typeface="+mn-lt"/>
                <a:cs typeface="Sweco Sans" panose="00000500000000000000" pitchFamily="2" charset="0"/>
              </a:rPr>
            </a:br>
            <a:endParaRPr lang="en-GB" altLang="da-DK" sz="900" b="0"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HINT: </a:t>
            </a:r>
            <a:r>
              <a:rPr lang="en-GB" altLang="da-DK" sz="900" b="0" noProof="1">
                <a:solidFill>
                  <a:schemeClr val="tx1"/>
                </a:solidFill>
                <a:latin typeface="+mn-lt"/>
                <a:cs typeface="Sweco Sans" panose="00000500000000000000" pitchFamily="2" charset="0"/>
              </a:rPr>
              <a:t>If you delete the picture and insert a new one, the picture may lie in front of the text or graphic. If this happens, select the picture, right-click and choose </a:t>
            </a:r>
            <a:r>
              <a:rPr lang="en-GB" altLang="da-DK" sz="900" b="1" noProof="1">
                <a:solidFill>
                  <a:schemeClr val="tx1"/>
                </a:solidFill>
                <a:latin typeface="+mn-lt"/>
                <a:cs typeface="Sweco Sans" panose="00000500000000000000" pitchFamily="2" charset="0"/>
              </a:rPr>
              <a:t>Send to Back</a:t>
            </a:r>
          </a:p>
        </p:txBody>
      </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2"/>
          <a:stretch>
            <a:fillRect/>
          </a:stretch>
        </p:blipFill>
        <p:spPr>
          <a:xfrm>
            <a:off x="7073779" y="4709997"/>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00" y="1090645"/>
            <a:ext cx="2700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Sweco Sans" panose="00000500000000000000" pitchFamily="2"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Sweco Sans" panose="00000500000000000000" pitchFamily="2" charset="0"/>
              </a:rPr>
              <a:t>Insert predefined slides and elements from the Templafy button. Choose </a:t>
            </a:r>
            <a:r>
              <a:rPr lang="en-GB" altLang="da-DK" sz="900" b="1" noProof="1">
                <a:solidFill>
                  <a:schemeClr val="tx1"/>
                </a:solidFill>
                <a:latin typeface="+mn-lt"/>
                <a:cs typeface="Sweco Sans" panose="00000500000000000000" pitchFamily="2" charset="0"/>
              </a:rPr>
              <a:t>Slides</a:t>
            </a:r>
            <a:r>
              <a:rPr lang="en-GB" altLang="da-DK" sz="900" b="0" noProof="1">
                <a:solidFill>
                  <a:schemeClr val="tx1"/>
                </a:solidFill>
                <a:latin typeface="+mn-lt"/>
                <a:cs typeface="Sweco Sans" panose="00000500000000000000" pitchFamily="2" charset="0"/>
              </a:rPr>
              <a:t> and </a:t>
            </a:r>
            <a:r>
              <a:rPr lang="en-GB" altLang="da-DK" sz="900" b="1" noProof="1">
                <a:solidFill>
                  <a:schemeClr val="tx1"/>
                </a:solidFill>
                <a:latin typeface="+mn-lt"/>
                <a:cs typeface="Sweco Sans" panose="00000500000000000000" pitchFamily="2" charset="0"/>
              </a:rPr>
              <a:t>Slide elements </a:t>
            </a:r>
            <a:r>
              <a:rPr lang="en-GB" altLang="da-DK" sz="900" b="0" noProof="1">
                <a:solidFill>
                  <a:schemeClr val="tx1"/>
                </a:solidFill>
                <a:latin typeface="+mn-lt"/>
                <a:cs typeface="Sweco Sans" panose="00000500000000000000" pitchFamily="2" charset="0"/>
              </a:rPr>
              <a:t>from the dropdown menu or from the buttons in the Templafy pane on the right side of the screen</a:t>
            </a:r>
          </a:p>
          <a:p>
            <a:pPr eaLnBrk="1" hangingPunct="1">
              <a:spcBef>
                <a:spcPts val="1200"/>
              </a:spcBef>
              <a:spcAft>
                <a:spcPts val="600"/>
              </a:spcAft>
              <a:defRPr/>
            </a:pPr>
            <a:r>
              <a:rPr lang="en-GB" altLang="da-DK" sz="1600" b="0" noProof="1">
                <a:solidFill>
                  <a:schemeClr val="tx1"/>
                </a:solidFill>
                <a:latin typeface="+mn-lt"/>
                <a:cs typeface="Sweco Sans" panose="00000500000000000000" pitchFamily="2" charset="0"/>
              </a:rPr>
              <a:t>COPY/PASTE CONTENT</a:t>
            </a:r>
          </a:p>
          <a:p>
            <a:pPr eaLnBrk="1" hangingPunct="1">
              <a:spcAft>
                <a:spcPts val="600"/>
              </a:spcAft>
              <a:defRPr/>
            </a:pPr>
            <a:r>
              <a:rPr lang="en-GB" altLang="da-DK" sz="900" b="0" noProof="1">
                <a:solidFill>
                  <a:schemeClr val="tx1"/>
                </a:solidFill>
                <a:latin typeface="+mn-lt"/>
                <a:cs typeface="Sweco Sans" panose="00000500000000000000" pitchFamily="2"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Sweco Sans" panose="00000500000000000000" pitchFamily="2" charset="0"/>
              </a:rPr>
              <a:t>1. Best practice: </a:t>
            </a:r>
            <a:r>
              <a:rPr lang="en-GB" altLang="da-DK" sz="900" b="0" noProof="1">
                <a:solidFill>
                  <a:schemeClr val="tx1"/>
                </a:solidFill>
                <a:latin typeface="+mn-lt"/>
                <a:cs typeface="Sweco Sans" panose="00000500000000000000" pitchFamily="2" charset="0"/>
              </a:rPr>
              <a:t>Create a slide in your new presentation and copy </a:t>
            </a:r>
            <a:r>
              <a:rPr lang="en-GB" altLang="da-DK" sz="900" b="0" i="0" u="sng" noProof="1">
                <a:solidFill>
                  <a:schemeClr val="tx1"/>
                </a:solidFill>
                <a:latin typeface="+mn-lt"/>
                <a:cs typeface="Sweco Sans" panose="00000500000000000000" pitchFamily="2" charset="0"/>
              </a:rPr>
              <a:t>one</a:t>
            </a:r>
            <a:r>
              <a:rPr lang="en-GB" altLang="da-DK" sz="900" b="0" i="0" u="none" noProof="1">
                <a:solidFill>
                  <a:schemeClr val="tx1"/>
                </a:solidFill>
                <a:latin typeface="+mn-lt"/>
                <a:cs typeface="Sweco Sans" panose="00000500000000000000" pitchFamily="2" charset="0"/>
              </a:rPr>
              <a:t> piece of content at a time (e.g. copy all text from </a:t>
            </a:r>
            <a:r>
              <a:rPr lang="en-GB" altLang="da-DK" sz="900" b="0" i="0" u="sng" noProof="1">
                <a:solidFill>
                  <a:schemeClr val="tx1"/>
                </a:solidFill>
                <a:latin typeface="+mn-lt"/>
                <a:cs typeface="Sweco Sans" panose="00000500000000000000" pitchFamily="2" charset="0"/>
              </a:rPr>
              <a:t>one</a:t>
            </a:r>
            <a:r>
              <a:rPr lang="en-GB" altLang="da-DK" sz="900" b="0" i="0" u="none" noProof="1">
                <a:solidFill>
                  <a:schemeClr val="tx1"/>
                </a:solidFill>
                <a:latin typeface="+mn-lt"/>
                <a:cs typeface="Sweco Sans" panose="00000500000000000000" pitchFamily="2" charset="0"/>
              </a:rPr>
              <a:t> textbox)</a:t>
            </a:r>
            <a:endParaRPr lang="en-GB" altLang="da-DK" sz="900" b="1" i="0" u="sng"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2. </a:t>
            </a:r>
            <a:r>
              <a:rPr lang="en-GB" altLang="da-DK" sz="900" b="0" noProof="1">
                <a:solidFill>
                  <a:schemeClr val="tx1"/>
                </a:solidFill>
                <a:latin typeface="+mn-lt"/>
                <a:cs typeface="Sweco Sans" panose="00000500000000000000" pitchFamily="2" charset="0"/>
              </a:rPr>
              <a:t>Or copy an entire slide into your new presentation and then choose a fitting layout. Remember to delete the old, wrong layouts (go to View &gt; Slidemaster and delete them)</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mn-lt"/>
                <a:cs typeface="Sweco Sans" panose="00000500000000000000" pitchFamily="2" charset="0"/>
              </a:rPr>
              <a:t>GUIDES</a:t>
            </a:r>
            <a:endParaRPr lang="en-GB" sz="1600" b="1" noProof="1">
              <a:solidFill>
                <a:schemeClr val="tx1"/>
              </a:solidFill>
              <a:latin typeface="+mn-lt"/>
              <a:cs typeface="Sweco Sans" panose="00000500000000000000" pitchFamily="2" charset="0"/>
            </a:endParaRPr>
          </a:p>
          <a:p>
            <a:pPr eaLnBrk="1" hangingPunct="1">
              <a:spcAft>
                <a:spcPts val="600"/>
              </a:spcAft>
              <a:defRPr/>
            </a:pPr>
            <a:r>
              <a:rPr lang="en-GB" altLang="da-DK" sz="900" b="0" noProof="1">
                <a:solidFill>
                  <a:schemeClr val="tx1"/>
                </a:solidFill>
                <a:latin typeface="+mn-lt"/>
                <a:cs typeface="Sweco Sans" panose="00000500000000000000" pitchFamily="2" charset="0"/>
              </a:rPr>
              <a:t>Click the </a:t>
            </a:r>
            <a:r>
              <a:rPr lang="en-GB" altLang="da-DK" sz="900" b="1" noProof="1">
                <a:solidFill>
                  <a:schemeClr val="tx1"/>
                </a:solidFill>
                <a:latin typeface="+mn-lt"/>
                <a:cs typeface="Sweco Sans" panose="00000500000000000000" pitchFamily="2" charset="0"/>
              </a:rPr>
              <a:t>View</a:t>
            </a:r>
            <a:r>
              <a:rPr lang="en-GB" altLang="da-DK" sz="900" b="0" noProof="1">
                <a:solidFill>
                  <a:schemeClr val="tx1"/>
                </a:solidFill>
                <a:latin typeface="+mn-lt"/>
                <a:cs typeface="Sweco Sans" panose="00000500000000000000" pitchFamily="2" charset="0"/>
              </a:rPr>
              <a:t> tab and set tick mark next to </a:t>
            </a:r>
            <a:r>
              <a:rPr lang="en-GB" altLang="da-DK" sz="900" b="1" noProof="1">
                <a:solidFill>
                  <a:schemeClr val="tx1"/>
                </a:solidFill>
                <a:latin typeface="+mn-lt"/>
                <a:cs typeface="Sweco Sans" panose="00000500000000000000" pitchFamily="2" charset="0"/>
              </a:rPr>
              <a:t>Guides</a:t>
            </a:r>
            <a:endParaRPr lang="en-GB" altLang="da-DK" sz="900" b="0"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HINT: Alt + F9 </a:t>
            </a:r>
            <a:r>
              <a:rPr lang="en-GB" altLang="da-DK" sz="900" b="0" noProof="1">
                <a:solidFill>
                  <a:schemeClr val="tx1"/>
                </a:solidFill>
                <a:latin typeface="+mn-lt"/>
                <a:cs typeface="Sweco Sans" panose="00000500000000000000" pitchFamily="2" charset="0"/>
              </a:rPr>
              <a:t>for quick view of guides</a:t>
            </a:r>
            <a:br>
              <a:rPr lang="en-GB" altLang="da-DK" sz="900" b="0" noProof="1">
                <a:solidFill>
                  <a:schemeClr val="tx1"/>
                </a:solidFill>
                <a:latin typeface="+mn-lt"/>
                <a:cs typeface="Sweco Sans" panose="00000500000000000000" pitchFamily="2" charset="0"/>
              </a:rPr>
            </a:br>
            <a:r>
              <a:rPr lang="en-GB" altLang="da-DK" sz="900" b="1" noProof="1">
                <a:solidFill>
                  <a:schemeClr val="tx1"/>
                </a:solidFill>
                <a:latin typeface="+mn-lt"/>
                <a:cs typeface="Sweco Sans" panose="00000500000000000000" pitchFamily="2" charset="0"/>
              </a:rPr>
              <a:t>Mac: </a:t>
            </a:r>
            <a:r>
              <a:rPr lang="en-GB" sz="900" b="0" i="0">
                <a:solidFill>
                  <a:srgbClr val="333333"/>
                </a:solidFill>
                <a:effectLst/>
                <a:latin typeface="Sweco Sans"/>
              </a:rPr>
              <a:t>⌘ </a:t>
            </a:r>
            <a:r>
              <a:rPr lang="en-GB" altLang="da-DK" sz="900" b="0" noProof="1">
                <a:solidFill>
                  <a:schemeClr val="tx1"/>
                </a:solidFill>
                <a:latin typeface="+mn-lt"/>
                <a:cs typeface="Sweco Sans" panose="00000500000000000000" pitchFamily="2" charset="0"/>
              </a:rPr>
              <a:t>+ option + ctrl + G</a:t>
            </a:r>
            <a:endParaRPr lang="en-GB" altLang="da-DK" sz="900" b="1"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1" noProof="1">
              <a:solidFill>
                <a:schemeClr val="tx1"/>
              </a:solidFill>
              <a:latin typeface="+mn-lt"/>
              <a:cs typeface="Sweco Sans" panose="00000500000000000000" pitchFamily="2"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19139" y="370464"/>
            <a:ext cx="10748962" cy="663534"/>
          </a:xfrm>
          <a:prstGeom prst="rect">
            <a:avLst/>
          </a:prstGeom>
          <a:noFill/>
        </p:spPr>
        <p:txBody>
          <a:bodyPr wrap="square" lIns="0" tIns="0" rIns="0" bIns="0" rtlCol="0" anchor="t" anchorCtr="0">
            <a:noAutofit/>
          </a:bodyPr>
          <a:lstStyle/>
          <a:p>
            <a:pPr>
              <a:lnSpc>
                <a:spcPct val="83000"/>
              </a:lnSpc>
            </a:pPr>
            <a:r>
              <a:rPr lang="en-GB" sz="3200" b="0" noProof="1">
                <a:solidFill>
                  <a:schemeClr val="tx1"/>
                </a:solidFill>
                <a:latin typeface="+mj-lt"/>
                <a:cs typeface="Sweco Sans" panose="00000500000000000000" pitchFamily="2" charset="0"/>
              </a:rPr>
              <a:t>TIPS &amp; TRICKS - YOUR USER GUIDE</a:t>
            </a:r>
          </a:p>
        </p:txBody>
      </p:sp>
      <p:sp>
        <p:nvSpPr>
          <p:cNvPr id="20" name="Date Placeholder 6">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DD5F4C07-1477-4176-8F02-9F14EA2A677D}" type="datetime1">
              <a:rPr lang="sv-SE" smtClean="0"/>
              <a:t>2023-11-01</a:t>
            </a:fld>
            <a:endParaRPr lang="en-GB"/>
          </a:p>
        </p:txBody>
      </p:sp>
      <p:sp>
        <p:nvSpPr>
          <p:cNvPr id="21" name="Footer Placeholder 8">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en-GB"/>
          </a:p>
        </p:txBody>
      </p:sp>
      <p:sp>
        <p:nvSpPr>
          <p:cNvPr id="22" name="Slide Number Placeholder 10">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en-GB" smtClean="0"/>
              <a:pPr/>
              <a:t>‹#›</a:t>
            </a:fld>
            <a:endParaRPr lang="en-GB"/>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3"/>
          <a:srcRect l="3901" t="45142" r="62601" b="9046"/>
          <a:stretch/>
        </p:blipFill>
        <p:spPr>
          <a:xfrm>
            <a:off x="7032278" y="3864098"/>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92821" y="1379439"/>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303712" y="1090645"/>
            <a:ext cx="25005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Sweco Sans" panose="00000500000000000000" pitchFamily="2"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Sweco Sans" panose="00000500000000000000" pitchFamily="2" charset="0"/>
              </a:rPr>
              <a:t>Click on the menu </a:t>
            </a:r>
            <a:r>
              <a:rPr lang="en-GB" altLang="da-DK" sz="900" b="1" noProof="1">
                <a:solidFill>
                  <a:schemeClr val="tx1"/>
                </a:solidFill>
                <a:latin typeface="+mn-lt"/>
                <a:cs typeface="Sweco Sans" panose="00000500000000000000" pitchFamily="2" charset="0"/>
              </a:rPr>
              <a:t>New Slide </a:t>
            </a:r>
            <a:r>
              <a:rPr lang="en-GB" altLang="da-DK" sz="900" b="0" noProof="1">
                <a:solidFill>
                  <a:schemeClr val="tx1"/>
                </a:solidFill>
                <a:latin typeface="+mn-lt"/>
                <a:cs typeface="Sweco Sans" panose="00000500000000000000" pitchFamily="2" charset="0"/>
              </a:rPr>
              <a:t>in the </a:t>
            </a:r>
            <a:r>
              <a:rPr lang="en-GB" altLang="da-DK" sz="900" b="1" noProof="1">
                <a:solidFill>
                  <a:schemeClr val="tx1"/>
                </a:solidFill>
                <a:latin typeface="+mn-lt"/>
                <a:cs typeface="Sweco Sans" panose="00000500000000000000" pitchFamily="2" charset="0"/>
              </a:rPr>
              <a:t>Home</a:t>
            </a:r>
            <a:r>
              <a:rPr lang="en-GB" altLang="da-DK" sz="900" b="0" noProof="1">
                <a:solidFill>
                  <a:schemeClr val="tx1"/>
                </a:solidFill>
                <a:latin typeface="+mn-lt"/>
                <a:cs typeface="Sweco Sans" panose="00000500000000000000" pitchFamily="2" charset="0"/>
              </a:rPr>
              <a:t> tab to insert a new slide</a:t>
            </a:r>
            <a:br>
              <a:rPr lang="en-GB" altLang="da-DK" sz="900" b="0" noProof="1">
                <a:solidFill>
                  <a:schemeClr val="tx1"/>
                </a:solidFill>
                <a:latin typeface="+mn-lt"/>
                <a:cs typeface="Sweco Sans" panose="00000500000000000000" pitchFamily="2" charset="0"/>
              </a:rPr>
            </a:br>
            <a:br>
              <a:rPr lang="en-GB" altLang="da-DK" sz="900" b="0" noProof="1">
                <a:solidFill>
                  <a:schemeClr val="tx1"/>
                </a:solidFill>
                <a:latin typeface="+mn-lt"/>
                <a:cs typeface="Sweco Sans" panose="00000500000000000000" pitchFamily="2" charset="0"/>
              </a:rPr>
            </a:br>
            <a:r>
              <a:rPr lang="en-GB" altLang="da-DK" sz="900" b="1" noProof="1">
                <a:solidFill>
                  <a:schemeClr val="tx1"/>
                </a:solidFill>
                <a:latin typeface="+mn-lt"/>
                <a:cs typeface="Sweco Sans" panose="00000500000000000000" pitchFamily="2" charset="0"/>
              </a:rPr>
              <a:t>Change layout</a:t>
            </a:r>
            <a:endParaRPr lang="en-GB" altLang="da-DK" sz="900" b="0" noProof="1">
              <a:solidFill>
                <a:schemeClr val="tx1"/>
              </a:solidFill>
              <a:latin typeface="+mn-lt"/>
              <a:cs typeface="Sweco Sans" panose="00000500000000000000" pitchFamily="2" charset="0"/>
            </a:endParaRPr>
          </a:p>
          <a:p>
            <a:pPr marL="0" indent="0">
              <a:spcAft>
                <a:spcPts val="600"/>
              </a:spcAft>
              <a:buFont typeface="+mj-lt"/>
              <a:buNone/>
            </a:pPr>
            <a:r>
              <a:rPr lang="en-GB" sz="900">
                <a:solidFill>
                  <a:srgbClr val="000000"/>
                </a:solidFill>
                <a:latin typeface="+mn-lt"/>
                <a:ea typeface="Sweco Sans" panose="00000500000000000000" pitchFamily="2" charset="0"/>
              </a:rPr>
              <a:t>Click on the arrow next to </a:t>
            </a:r>
            <a:r>
              <a:rPr lang="en-GB" sz="900" b="1">
                <a:solidFill>
                  <a:srgbClr val="000000"/>
                </a:solidFill>
                <a:latin typeface="+mn-lt"/>
                <a:ea typeface="Sweco Sans" panose="00000500000000000000" pitchFamily="2" charset="0"/>
              </a:rPr>
              <a:t>Layout </a:t>
            </a:r>
            <a:r>
              <a:rPr lang="en-GB" sz="900">
                <a:solidFill>
                  <a:srgbClr val="000000"/>
                </a:solidFill>
                <a:latin typeface="+mn-lt"/>
                <a:ea typeface="Sweco Sans" panose="00000500000000000000" pitchFamily="2" charset="0"/>
              </a:rPr>
              <a:t>to view a dropdown menu of possible slide layouts</a:t>
            </a:r>
            <a:endParaRPr lang="en-GB" sz="900">
              <a:latin typeface="+mn-lt"/>
              <a:ea typeface="Sweco Sans" panose="00000500000000000000" pitchFamily="2"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5"/>
          <a:stretch>
            <a:fillRect/>
          </a:stretch>
        </p:blipFill>
        <p:spPr>
          <a:xfrm>
            <a:off x="7008922" y="201854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6"/>
          <a:stretch>
            <a:fillRect/>
          </a:stretch>
        </p:blipFill>
        <p:spPr>
          <a:xfrm>
            <a:off x="7008922" y="1201551"/>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7"/>
          <a:stretch>
            <a:fillRect/>
          </a:stretch>
        </p:blipFill>
        <p:spPr>
          <a:xfrm>
            <a:off x="3118304" y="5271023"/>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8"/>
          <a:stretch>
            <a:fillRect/>
          </a:stretch>
        </p:blipFill>
        <p:spPr>
          <a:xfrm>
            <a:off x="3115606" y="1954734"/>
            <a:ext cx="457143" cy="257143"/>
          </a:xfrm>
          <a:prstGeom prst="rect">
            <a:avLst/>
          </a:prstGeom>
        </p:spPr>
      </p:pic>
      <p:sp>
        <p:nvSpPr>
          <p:cNvPr id="33" name="Text Box 2">
            <a:extLst>
              <a:ext uri="{FF2B5EF4-FFF2-40B4-BE49-F238E27FC236}">
                <a16:creationId xmlns:a16="http://schemas.microsoft.com/office/drawing/2014/main" id="{339602C1-3D95-4C7F-A52B-E86E789B723A}"/>
              </a:ext>
            </a:extLst>
          </p:cNvPr>
          <p:cNvSpPr txBox="1">
            <a:spLocks noChangeArrowheads="1"/>
          </p:cNvSpPr>
          <p:nvPr userDrawn="1"/>
        </p:nvSpPr>
        <p:spPr bwMode="auto">
          <a:xfrm>
            <a:off x="722631" y="1090645"/>
            <a:ext cx="2569926"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Sweco Sans" panose="00000500000000000000" pitchFamily="2" charset="0"/>
              </a:rPr>
              <a:t>TEXT STYLES / </a:t>
            </a:r>
            <a:r>
              <a:rPr lang="en-GB" sz="1600" cap="all" baseline="0">
                <a:latin typeface="+mn-lt"/>
                <a:cs typeface="Sweco Sans" panose="00000500000000000000" pitchFamily="2" charset="0"/>
              </a:rPr>
              <a:t>levels</a:t>
            </a:r>
            <a:endParaRPr lang="en-GB" altLang="da-DK" sz="1600" b="0" cap="all" baseline="0" noProof="1">
              <a:solidFill>
                <a:schemeClr val="tx1"/>
              </a:solidFill>
              <a:latin typeface="+mn-lt"/>
              <a:cs typeface="Sweco Sans" panose="00000500000000000000" pitchFamily="2" charset="0"/>
            </a:endParaRPr>
          </a:p>
          <a:p>
            <a:pPr eaLnBrk="1" hangingPunct="1">
              <a:spcAft>
                <a:spcPts val="600"/>
              </a:spcAft>
              <a:defRPr/>
            </a:pPr>
            <a:r>
              <a:rPr lang="en-GB" altLang="da-DK" sz="900" b="0" noProof="1">
                <a:solidFill>
                  <a:schemeClr val="tx1"/>
                </a:solidFill>
                <a:latin typeface="+mn-lt"/>
                <a:cs typeface="Sweco Sans" panose="00000500000000000000" pitchFamily="2" charset="0"/>
              </a:rPr>
              <a:t>Use the </a:t>
            </a:r>
            <a:r>
              <a:rPr lang="en-GB" altLang="da-DK" sz="900" b="1" noProof="1">
                <a:solidFill>
                  <a:schemeClr val="tx1"/>
                </a:solidFill>
                <a:latin typeface="+mn-lt"/>
                <a:cs typeface="Sweco Sans" panose="00000500000000000000" pitchFamily="2" charset="0"/>
              </a:rPr>
              <a:t>TAB</a:t>
            </a:r>
            <a:r>
              <a:rPr lang="en-GB" altLang="da-DK" sz="900" b="0" noProof="1">
                <a:solidFill>
                  <a:schemeClr val="tx1"/>
                </a:solidFill>
                <a:latin typeface="+mn-lt"/>
                <a:cs typeface="Sweco Sans" panose="00000500000000000000" pitchFamily="2" charset="0"/>
              </a:rPr>
              <a:t>-key</a:t>
            </a:r>
            <a:r>
              <a:rPr lang="en-GB" altLang="da-DK" sz="900" b="0" baseline="0" noProof="1">
                <a:solidFill>
                  <a:schemeClr val="tx1"/>
                </a:solidFill>
                <a:latin typeface="+mn-lt"/>
                <a:cs typeface="Sweco Sans" panose="00000500000000000000" pitchFamily="2" charset="0"/>
              </a:rPr>
              <a:t> to jump through levels. Click </a:t>
            </a:r>
            <a:r>
              <a:rPr lang="en-GB" altLang="da-DK" sz="900" b="1" baseline="0" noProof="1">
                <a:solidFill>
                  <a:schemeClr val="tx1"/>
                </a:solidFill>
                <a:latin typeface="+mn-lt"/>
                <a:cs typeface="Sweco Sans" panose="00000500000000000000" pitchFamily="2" charset="0"/>
              </a:rPr>
              <a:t>ENTER</a:t>
            </a:r>
            <a:r>
              <a:rPr lang="en-GB" altLang="da-DK" sz="900" b="0" baseline="0" noProof="1">
                <a:solidFill>
                  <a:schemeClr val="tx1"/>
                </a:solidFill>
                <a:latin typeface="+mn-lt"/>
                <a:cs typeface="Sweco Sans" panose="00000500000000000000" pitchFamily="2" charset="0"/>
              </a:rPr>
              <a:t>, then </a:t>
            </a:r>
            <a:r>
              <a:rPr lang="en-GB" altLang="da-DK" sz="900" b="1" baseline="0" noProof="1">
                <a:solidFill>
                  <a:schemeClr val="tx1"/>
                </a:solidFill>
                <a:latin typeface="+mn-lt"/>
                <a:cs typeface="Sweco Sans" panose="00000500000000000000" pitchFamily="2" charset="0"/>
              </a:rPr>
              <a:t>TAB</a:t>
            </a:r>
            <a:r>
              <a:rPr lang="en-GB" altLang="da-DK" sz="900" b="0" baseline="0" noProof="1">
                <a:solidFill>
                  <a:schemeClr val="tx1"/>
                </a:solidFill>
                <a:latin typeface="+mn-lt"/>
                <a:cs typeface="Sweco Sans" panose="00000500000000000000" pitchFamily="2" charset="0"/>
              </a:rPr>
              <a:t> to switch from one level to the next level</a:t>
            </a:r>
          </a:p>
          <a:p>
            <a:pPr eaLnBrk="1" hangingPunct="1">
              <a:spcAft>
                <a:spcPts val="600"/>
              </a:spcAft>
              <a:defRPr/>
            </a:pPr>
            <a:r>
              <a:rPr lang="en-GB" altLang="da-DK" sz="900" b="0" baseline="0" noProof="1">
                <a:solidFill>
                  <a:schemeClr val="tx1"/>
                </a:solidFill>
                <a:latin typeface="+mn-lt"/>
                <a:cs typeface="Sweco Sans" panose="00000500000000000000" pitchFamily="2" charset="0"/>
              </a:rPr>
              <a:t>To go back in levels use </a:t>
            </a:r>
            <a:r>
              <a:rPr lang="en-GB" altLang="da-DK" sz="900" b="1" baseline="0" noProof="1">
                <a:solidFill>
                  <a:schemeClr val="tx1"/>
                </a:solidFill>
                <a:latin typeface="+mn-lt"/>
                <a:cs typeface="Sweco Sans" panose="00000500000000000000" pitchFamily="2" charset="0"/>
              </a:rPr>
              <a:t>SHIFT-TAB</a:t>
            </a:r>
            <a:endParaRPr lang="en-GB" sz="900" b="1" noProof="1">
              <a:solidFill>
                <a:schemeClr val="tx1"/>
              </a:solidFill>
              <a:latin typeface="+mn-lt"/>
              <a:cs typeface="Sweco Sans" panose="00000500000000000000" pitchFamily="2" charset="0"/>
            </a:endParaRPr>
          </a:p>
          <a:p>
            <a:pPr eaLnBrk="1" hangingPunct="1">
              <a:spcAft>
                <a:spcPts val="600"/>
              </a:spcAft>
              <a:defRPr/>
            </a:pPr>
            <a:r>
              <a:rPr lang="en-GB" sz="900" noProof="1">
                <a:solidFill>
                  <a:schemeClr val="tx1"/>
                </a:solidFill>
                <a:latin typeface="+mn-lt"/>
                <a:cs typeface="Sweco Sans" panose="00000500000000000000" pitchFamily="2" charset="0"/>
              </a:rPr>
              <a:t>Alternatively, </a:t>
            </a:r>
            <a:r>
              <a:rPr lang="en-GB" sz="900" b="1" noProof="1">
                <a:solidFill>
                  <a:schemeClr val="tx1"/>
                </a:solidFill>
                <a:latin typeface="+mn-lt"/>
                <a:cs typeface="Sweco Sans" panose="00000500000000000000" pitchFamily="2" charset="0"/>
              </a:rPr>
              <a:t>Increase</a:t>
            </a:r>
            <a:r>
              <a:rPr lang="en-GB" sz="900" baseline="0" noProof="1">
                <a:solidFill>
                  <a:schemeClr val="tx1"/>
                </a:solidFill>
                <a:latin typeface="+mn-lt"/>
                <a:cs typeface="Sweco Sans" panose="00000500000000000000" pitchFamily="2" charset="0"/>
              </a:rPr>
              <a:t> and </a:t>
            </a:r>
            <a:r>
              <a:rPr lang="en-GB" sz="900" b="1" baseline="0" noProof="1">
                <a:solidFill>
                  <a:schemeClr val="tx1"/>
                </a:solidFill>
                <a:latin typeface="+mn-lt"/>
                <a:cs typeface="Sweco Sans" panose="00000500000000000000" pitchFamily="2" charset="0"/>
              </a:rPr>
              <a:t>Decrease list level </a:t>
            </a:r>
            <a:br>
              <a:rPr lang="en-GB" sz="900" b="1" baseline="0" noProof="1">
                <a:solidFill>
                  <a:schemeClr val="tx1"/>
                </a:solidFill>
                <a:latin typeface="+mn-lt"/>
                <a:cs typeface="Sweco Sans" panose="00000500000000000000" pitchFamily="2" charset="0"/>
              </a:rPr>
            </a:br>
            <a:r>
              <a:rPr lang="en-GB" sz="900" baseline="0" noProof="1">
                <a:solidFill>
                  <a:schemeClr val="tx1"/>
                </a:solidFill>
                <a:latin typeface="+mn-lt"/>
                <a:cs typeface="Sweco Sans" panose="00000500000000000000" pitchFamily="2" charset="0"/>
              </a:rPr>
              <a:t>can be used to jump through text level</a:t>
            </a:r>
          </a:p>
          <a:p>
            <a:pPr eaLnBrk="1" hangingPunct="1">
              <a:spcAft>
                <a:spcPts val="600"/>
              </a:spcAft>
              <a:defRPr/>
            </a:pPr>
            <a:r>
              <a:rPr lang="en-GB" sz="900" baseline="0" noProof="1">
                <a:solidFill>
                  <a:schemeClr val="tx1"/>
                </a:solidFill>
                <a:latin typeface="+mn-lt"/>
                <a:cs typeface="Sweco Sans" panose="00000500000000000000" pitchFamily="2" charset="0"/>
              </a:rPr>
              <a:t>These are the levels / text styles in placeholders</a:t>
            </a:r>
          </a:p>
          <a:p>
            <a:pPr eaLnBrk="1" hangingPunct="1">
              <a:spcAft>
                <a:spcPts val="600"/>
              </a:spcAft>
              <a:defRPr/>
            </a:pPr>
            <a:endParaRPr lang="en-GB" sz="90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br>
              <a:rPr lang="en-GB" altLang="da-DK" sz="900" b="0" noProof="1">
                <a:solidFill>
                  <a:schemeClr val="tx1"/>
                </a:solidFill>
                <a:latin typeface="+mn-lt"/>
                <a:cs typeface="Sweco Sans" panose="00000500000000000000" pitchFamily="2" charset="0"/>
              </a:rPr>
            </a:br>
            <a:r>
              <a:rPr lang="en-GB" sz="900" b="1" noProof="1">
                <a:solidFill>
                  <a:schemeClr val="tx1"/>
                </a:solidFill>
                <a:latin typeface="+mn-lt"/>
                <a:cs typeface="Sweco Sans" panose="00000500000000000000" pitchFamily="2"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Sweco Sans" panose="00000500000000000000" pitchFamily="2" charset="0"/>
              </a:rPr>
              <a:t>Click the </a:t>
            </a:r>
            <a:r>
              <a:rPr lang="en-GB" altLang="da-DK" sz="900" b="1" baseline="0" noProof="1">
                <a:solidFill>
                  <a:schemeClr val="tx1"/>
                </a:solidFill>
                <a:latin typeface="+mn-lt"/>
                <a:cs typeface="Sweco Sans" panose="00000500000000000000" pitchFamily="2" charset="0"/>
              </a:rPr>
              <a:t>Reset </a:t>
            </a:r>
            <a:r>
              <a:rPr lang="en-GB" altLang="da-DK" sz="900" noProof="1">
                <a:solidFill>
                  <a:schemeClr val="tx1"/>
                </a:solidFill>
                <a:latin typeface="+mn-lt"/>
                <a:cs typeface="Sweco Sans" panose="00000500000000000000" pitchFamily="2" charset="0"/>
              </a:rPr>
              <a:t>menu to reset position, size</a:t>
            </a:r>
            <a:br>
              <a:rPr lang="en-GB" altLang="da-DK" sz="900" baseline="0" noProof="1">
                <a:solidFill>
                  <a:schemeClr val="tx1"/>
                </a:solidFill>
                <a:latin typeface="+mn-lt"/>
                <a:cs typeface="Sweco Sans" panose="00000500000000000000" pitchFamily="2" charset="0"/>
              </a:rPr>
            </a:br>
            <a:r>
              <a:rPr lang="en-GB" altLang="da-DK" sz="900" baseline="0" noProof="1">
                <a:solidFill>
                  <a:schemeClr val="tx1"/>
                </a:solidFill>
                <a:latin typeface="+mn-lt"/>
                <a:cs typeface="Sweco Sans" panose="00000500000000000000" pitchFamily="2" charset="0"/>
              </a:rPr>
              <a:t>and formatting of the slide placeholders to </a:t>
            </a:r>
            <a:br>
              <a:rPr lang="en-GB" altLang="da-DK" sz="900" baseline="0" noProof="1">
                <a:solidFill>
                  <a:schemeClr val="tx1"/>
                </a:solidFill>
                <a:latin typeface="+mn-lt"/>
                <a:cs typeface="Sweco Sans" panose="00000500000000000000" pitchFamily="2" charset="0"/>
              </a:rPr>
            </a:br>
            <a:r>
              <a:rPr lang="en-GB" altLang="da-DK" sz="900" baseline="0" noProof="1">
                <a:solidFill>
                  <a:schemeClr val="tx1"/>
                </a:solidFill>
                <a:latin typeface="+mn-lt"/>
                <a:cs typeface="Sweco Sans" panose="00000500000000000000" pitchFamily="2" charset="0"/>
              </a:rPr>
              <a:t>their default settings</a:t>
            </a:r>
          </a:p>
        </p:txBody>
      </p:sp>
      <p:pic>
        <p:nvPicPr>
          <p:cNvPr id="4" name="Picture 3">
            <a:extLst>
              <a:ext uri="{FF2B5EF4-FFF2-40B4-BE49-F238E27FC236}">
                <a16:creationId xmlns:a16="http://schemas.microsoft.com/office/drawing/2014/main" id="{11675911-EB36-4EC7-B3F6-4DF5EF4D202B}"/>
              </a:ext>
            </a:extLst>
          </p:cNvPr>
          <p:cNvPicPr>
            <a:picLocks noChangeAspect="1"/>
          </p:cNvPicPr>
          <p:nvPr userDrawn="1"/>
        </p:nvPicPr>
        <p:blipFill>
          <a:blip r:embed="rId9"/>
          <a:stretch>
            <a:fillRect/>
          </a:stretch>
        </p:blipFill>
        <p:spPr>
          <a:xfrm>
            <a:off x="719140" y="2513770"/>
            <a:ext cx="2078382" cy="2363825"/>
          </a:xfrm>
          <a:prstGeom prst="rect">
            <a:avLst/>
          </a:prstGeom>
          <a:ln>
            <a:solidFill>
              <a:schemeClr val="bg2"/>
            </a:solidFill>
          </a:ln>
        </p:spPr>
      </p:pic>
      <p:pic>
        <p:nvPicPr>
          <p:cNvPr id="3" name="Picture 2">
            <a:extLst>
              <a:ext uri="{FF2B5EF4-FFF2-40B4-BE49-F238E27FC236}">
                <a16:creationId xmlns:a16="http://schemas.microsoft.com/office/drawing/2014/main" id="{765735D0-5634-413C-85F8-B1AA64D4CE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97721" y="2719500"/>
            <a:ext cx="1749342" cy="620406"/>
          </a:xfrm>
          <a:prstGeom prst="rect">
            <a:avLst/>
          </a:prstGeom>
        </p:spPr>
      </p:pic>
    </p:spTree>
    <p:extLst>
      <p:ext uri="{BB962C8B-B14F-4D97-AF65-F5344CB8AC3E}">
        <p14:creationId xmlns:p14="http://schemas.microsoft.com/office/powerpoint/2010/main" val="2158252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358775" y="656823"/>
            <a:ext cx="11472863"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61633" y="2234044"/>
            <a:ext cx="10152346" cy="2862322"/>
          </a:xfrm>
          <a:prstGeom prst="rect">
            <a:avLst/>
          </a:prstGeom>
        </p:spPr>
        <p:txBody>
          <a:bodyPr wrap="square">
            <a:spAutoFit/>
          </a:bodyPr>
          <a:lstStyle/>
          <a:p>
            <a:pPr algn="ctr"/>
            <a:r>
              <a:rPr lang="en-GB" sz="18000" b="0" i="1" noProof="0">
                <a:solidFill>
                  <a:schemeClr val="bg1"/>
                </a:solidFill>
              </a:rPr>
              <a:t>Do not use </a:t>
            </a:r>
            <a:endParaRPr lang="en-GB" sz="18000" b="0"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466813"/>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13" name="Date Placeholder 6">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81706C66-A589-4CBE-B9AD-3E84FCE1002F}" type="datetime1">
              <a:rPr lang="sv-SE" smtClean="0"/>
              <a:t>2023-11-01</a:t>
            </a:fld>
            <a:endParaRPr lang="en-GB"/>
          </a:p>
        </p:txBody>
      </p:sp>
      <p:sp>
        <p:nvSpPr>
          <p:cNvPr id="14" name="Footer Placeholder 8">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en-GB"/>
          </a:p>
        </p:txBody>
      </p:sp>
      <p:sp>
        <p:nvSpPr>
          <p:cNvPr id="15" name="Slide Number Placeholder 10">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653146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2"/>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9C1B143B-E9ED-4A96-97FE-BBE214623DE4}"/>
              </a:ext>
            </a:extLst>
          </p:cNvPr>
          <p:cNvSpPr>
            <a:spLocks noGrp="1"/>
          </p:cNvSpPr>
          <p:nvPr>
            <p:ph type="dt" sz="half" idx="11"/>
          </p:nvPr>
        </p:nvSpPr>
        <p:spPr/>
        <p:txBody>
          <a:bodyPr/>
          <a:lstStyle/>
          <a:p>
            <a:fld id="{83CEF70C-FB0F-41B6-9713-22E4A626C684}" type="datetime1">
              <a:rPr lang="sv-SE" smtClean="0"/>
              <a:t>2023-11-01</a:t>
            </a:fld>
            <a:endParaRPr lang="en-GB"/>
          </a:p>
        </p:txBody>
      </p:sp>
      <p:sp>
        <p:nvSpPr>
          <p:cNvPr id="6" name="Footer Placeholder 5" hidden="1">
            <a:extLst>
              <a:ext uri="{FF2B5EF4-FFF2-40B4-BE49-F238E27FC236}">
                <a16:creationId xmlns:a16="http://schemas.microsoft.com/office/drawing/2014/main" id="{342A9791-2129-4A8C-9EA9-889951FA6556}"/>
              </a:ext>
            </a:extLst>
          </p:cNvPr>
          <p:cNvSpPr>
            <a:spLocks noGrp="1"/>
          </p:cNvSpPr>
          <p:nvPr>
            <p:ph type="ftr" sz="quarter" idx="12"/>
          </p:nvPr>
        </p:nvSpPr>
        <p:spPr/>
        <p:txBody>
          <a:bodyPr/>
          <a:lstStyle/>
          <a:p>
            <a:endParaRPr lang="en-GB"/>
          </a:p>
        </p:txBody>
      </p:sp>
      <p:grpSp>
        <p:nvGrpSpPr>
          <p:cNvPr id="3" name="SP Agenda Section" hidden="1"/>
          <p:cNvGrpSpPr/>
          <p:nvPr userDrawn="1"/>
        </p:nvGrpSpPr>
        <p:grpSpPr>
          <a:xfrm>
            <a:off x="2294966" y="2085631"/>
            <a:ext cx="9539410" cy="369332"/>
            <a:chOff x="1797664" y="2085631"/>
            <a:chExt cx="9539409" cy="369332"/>
          </a:xfrm>
          <a:noFill/>
        </p:grpSpPr>
        <p:sp>
          <p:nvSpPr>
            <p:cNvPr id="20" name="Section Title"/>
            <p:cNvSpPr txBox="1">
              <a:spLocks/>
            </p:cNvSpPr>
            <p:nvPr userDrawn="1"/>
          </p:nvSpPr>
          <p:spPr>
            <a:xfrm>
              <a:off x="2267220" y="2085631"/>
              <a:ext cx="3843347" cy="369332"/>
            </a:xfrm>
            <a:prstGeom prst="rect">
              <a:avLst/>
            </a:prstGeom>
            <a:grpFill/>
          </p:spPr>
          <p:txBody>
            <a:bodyPr wrap="square" lIns="0" tIns="0" rIns="0" bIns="0" rtlCol="0" anchor="ctr">
              <a:noAutofit/>
            </a:bodyPr>
            <a:lstStyle/>
            <a:p>
              <a:pPr defTabSz="9334267">
                <a:tabLst>
                  <a:tab pos="9512062" algn="l"/>
                </a:tabLst>
              </a:pPr>
              <a:r>
                <a:rPr lang="en-GB" sz="1600"/>
                <a:t>&lt;TEXT&gt;</a:t>
              </a:r>
            </a:p>
          </p:txBody>
        </p:sp>
        <p:sp>
          <p:nvSpPr>
            <p:cNvPr id="21" name="Section Number"/>
            <p:cNvSpPr txBox="1">
              <a:spLocks/>
            </p:cNvSpPr>
            <p:nvPr userDrawn="1"/>
          </p:nvSpPr>
          <p:spPr>
            <a:xfrm>
              <a:off x="1797664" y="2085631"/>
              <a:ext cx="379556" cy="369332"/>
            </a:xfrm>
            <a:prstGeom prst="rect">
              <a:avLst/>
            </a:prstGeom>
            <a:grpFill/>
          </p:spPr>
          <p:txBody>
            <a:bodyPr wrap="none" lIns="0" tIns="0" rIns="0" bIns="0" rtlCol="0" anchor="ctr">
              <a:noAutofit/>
            </a:bodyPr>
            <a:lstStyle/>
            <a:p>
              <a:pPr algn="ctr"/>
              <a:r>
                <a:rPr lang="en-GB" sz="1600"/>
                <a:t>&lt;N&gt;</a:t>
              </a:r>
            </a:p>
          </p:txBody>
        </p:sp>
        <p:sp>
          <p:nvSpPr>
            <p:cNvPr id="22" name="Slide Number"/>
            <p:cNvSpPr txBox="1">
              <a:spLocks/>
            </p:cNvSpPr>
            <p:nvPr userDrawn="1"/>
          </p:nvSpPr>
          <p:spPr>
            <a:xfrm>
              <a:off x="10700079" y="2085631"/>
              <a:ext cx="636994" cy="369332"/>
            </a:xfrm>
            <a:prstGeom prst="rect">
              <a:avLst/>
            </a:prstGeom>
            <a:grpFill/>
          </p:spPr>
          <p:txBody>
            <a:bodyPr wrap="none" lIns="0" tIns="0" rIns="0" bIns="0" rtlCol="0" anchor="ctr">
              <a:noAutofit/>
            </a:bodyPr>
            <a:lstStyle/>
            <a:p>
              <a:pPr algn="r"/>
              <a:r>
                <a:rPr lang="en-GB" sz="1600"/>
                <a:t>&lt;P&gt;</a:t>
              </a:r>
            </a:p>
          </p:txBody>
        </p:sp>
        <p:sp>
          <p:nvSpPr>
            <p:cNvPr id="24" name="Timeslot"/>
            <p:cNvSpPr txBox="1">
              <a:spLocks/>
            </p:cNvSpPr>
            <p:nvPr userDrawn="1"/>
          </p:nvSpPr>
          <p:spPr>
            <a:xfrm>
              <a:off x="8578295" y="2085631"/>
              <a:ext cx="1257061" cy="369332"/>
            </a:xfrm>
            <a:prstGeom prst="rect">
              <a:avLst/>
            </a:prstGeom>
            <a:grpFill/>
          </p:spPr>
          <p:txBody>
            <a:bodyPr wrap="none" lIns="0" tIns="0" rIns="0" bIns="0" rtlCol="0" anchor="ctr">
              <a:noAutofit/>
            </a:bodyPr>
            <a:lstStyle/>
            <a:p>
              <a:pPr algn="l"/>
              <a:r>
                <a:rPr lang="en-GB" sz="1600"/>
                <a:t>&lt;TIMESLOT&gt;</a:t>
              </a:r>
            </a:p>
          </p:txBody>
        </p:sp>
        <p:sp>
          <p:nvSpPr>
            <p:cNvPr id="28" name="Responsible"/>
            <p:cNvSpPr txBox="1">
              <a:spLocks/>
            </p:cNvSpPr>
            <p:nvPr userDrawn="1"/>
          </p:nvSpPr>
          <p:spPr>
            <a:xfrm>
              <a:off x="7091465" y="2085631"/>
              <a:ext cx="1388067" cy="369332"/>
            </a:xfrm>
            <a:prstGeom prst="rect">
              <a:avLst/>
            </a:prstGeom>
            <a:grpFill/>
          </p:spPr>
          <p:txBody>
            <a:bodyPr wrap="none" lIns="0" tIns="0" rIns="0" bIns="0" rtlCol="0" anchor="ctr">
              <a:noAutofit/>
            </a:bodyPr>
            <a:lstStyle/>
            <a:p>
              <a:pPr algn="l"/>
              <a:r>
                <a:rPr lang="en-GB" sz="1600"/>
                <a:t>&lt;RESPONSIBLE&gt;</a:t>
              </a:r>
            </a:p>
          </p:txBody>
        </p:sp>
        <p:sp>
          <p:nvSpPr>
            <p:cNvPr id="29" name="Duration"/>
            <p:cNvSpPr txBox="1">
              <a:spLocks/>
            </p:cNvSpPr>
            <p:nvPr userDrawn="1"/>
          </p:nvSpPr>
          <p:spPr>
            <a:xfrm>
              <a:off x="9925356" y="2085631"/>
              <a:ext cx="684723" cy="369332"/>
            </a:xfrm>
            <a:prstGeom prst="rect">
              <a:avLst/>
            </a:prstGeom>
            <a:grpFill/>
          </p:spPr>
          <p:txBody>
            <a:bodyPr wrap="none" lIns="0" tIns="0" rIns="0" bIns="0" rtlCol="0" anchor="ctr">
              <a:noAutofit/>
            </a:bodyPr>
            <a:lstStyle/>
            <a:p>
              <a:pPr algn="l"/>
              <a:r>
                <a:rPr lang="en-GB" sz="1600"/>
                <a:t>&lt;DURATION&gt;</a:t>
              </a:r>
            </a:p>
          </p:txBody>
        </p:sp>
      </p:grpSp>
      <p:grpSp>
        <p:nvGrpSpPr>
          <p:cNvPr id="4" name="SP Agenda Section Highlight" hidden="1"/>
          <p:cNvGrpSpPr>
            <a:grpSpLocks/>
          </p:cNvGrpSpPr>
          <p:nvPr userDrawn="1"/>
        </p:nvGrpSpPr>
        <p:grpSpPr>
          <a:xfrm>
            <a:off x="2294966" y="2616963"/>
            <a:ext cx="9539406" cy="369332"/>
            <a:chOff x="1797664" y="2616963"/>
            <a:chExt cx="9539406" cy="369332"/>
          </a:xfrm>
          <a:noFill/>
        </p:grpSpPr>
        <p:sp>
          <p:nvSpPr>
            <p:cNvPr id="32" name="Section Title"/>
            <p:cNvSpPr txBox="1">
              <a:spLocks/>
            </p:cNvSpPr>
            <p:nvPr userDrawn="1"/>
          </p:nvSpPr>
          <p:spPr>
            <a:xfrm>
              <a:off x="2267220" y="2616963"/>
              <a:ext cx="3843347" cy="369332"/>
            </a:xfrm>
            <a:prstGeom prst="rect">
              <a:avLst/>
            </a:prstGeom>
            <a:grpFill/>
          </p:spPr>
          <p:txBody>
            <a:bodyPr wrap="square" lIns="0" tIns="0" rIns="0" bIns="0" rtlCol="0" anchor="ctr">
              <a:noAutofit/>
            </a:bodyPr>
            <a:lstStyle/>
            <a:p>
              <a:pPr defTabSz="9334267">
                <a:tabLst>
                  <a:tab pos="9512062" algn="l"/>
                </a:tabLst>
              </a:pPr>
              <a:r>
                <a:rPr lang="en-GB" sz="1600" b="1"/>
                <a:t>&lt;TEXT&gt;</a:t>
              </a:r>
            </a:p>
          </p:txBody>
        </p:sp>
        <p:sp>
          <p:nvSpPr>
            <p:cNvPr id="33" name="Section Number"/>
            <p:cNvSpPr txBox="1">
              <a:spLocks/>
            </p:cNvSpPr>
            <p:nvPr userDrawn="1"/>
          </p:nvSpPr>
          <p:spPr>
            <a:xfrm>
              <a:off x="1797664" y="2616963"/>
              <a:ext cx="379556" cy="369332"/>
            </a:xfrm>
            <a:prstGeom prst="rect">
              <a:avLst/>
            </a:prstGeom>
            <a:grpFill/>
          </p:spPr>
          <p:txBody>
            <a:bodyPr wrap="none" lIns="0" tIns="0" rIns="0" bIns="0" rtlCol="0" anchor="ctr">
              <a:noAutofit/>
            </a:bodyPr>
            <a:lstStyle/>
            <a:p>
              <a:pPr algn="ctr"/>
              <a:r>
                <a:rPr lang="en-GB" sz="1600" b="1"/>
                <a:t>&lt;N&gt;</a:t>
              </a:r>
            </a:p>
          </p:txBody>
        </p:sp>
        <p:sp>
          <p:nvSpPr>
            <p:cNvPr id="34" name="Slide Number"/>
            <p:cNvSpPr txBox="1">
              <a:spLocks/>
            </p:cNvSpPr>
            <p:nvPr userDrawn="1"/>
          </p:nvSpPr>
          <p:spPr>
            <a:xfrm>
              <a:off x="10700076" y="2616963"/>
              <a:ext cx="636994" cy="369332"/>
            </a:xfrm>
            <a:prstGeom prst="rect">
              <a:avLst/>
            </a:prstGeom>
            <a:grpFill/>
          </p:spPr>
          <p:txBody>
            <a:bodyPr wrap="none" lIns="0" tIns="0" rIns="0" bIns="0" rtlCol="0" anchor="ctr">
              <a:noAutofit/>
            </a:bodyPr>
            <a:lstStyle/>
            <a:p>
              <a:pPr algn="r"/>
              <a:r>
                <a:rPr lang="en-GB" sz="1600" b="1"/>
                <a:t>&lt;P&gt;</a:t>
              </a:r>
            </a:p>
          </p:txBody>
        </p:sp>
        <p:sp>
          <p:nvSpPr>
            <p:cNvPr id="35" name="Timeslot"/>
            <p:cNvSpPr txBox="1">
              <a:spLocks/>
            </p:cNvSpPr>
            <p:nvPr userDrawn="1"/>
          </p:nvSpPr>
          <p:spPr>
            <a:xfrm>
              <a:off x="8578292" y="2616963"/>
              <a:ext cx="1257061" cy="369332"/>
            </a:xfrm>
            <a:prstGeom prst="rect">
              <a:avLst/>
            </a:prstGeom>
            <a:grpFill/>
          </p:spPr>
          <p:txBody>
            <a:bodyPr wrap="none" lIns="0" tIns="0" rIns="0" bIns="0" rtlCol="0" anchor="ctr">
              <a:noAutofit/>
            </a:bodyPr>
            <a:lstStyle/>
            <a:p>
              <a:pPr algn="l"/>
              <a:r>
                <a:rPr lang="en-GB" sz="1600" b="1"/>
                <a:t>&lt;TIMESLOT&gt;</a:t>
              </a:r>
            </a:p>
          </p:txBody>
        </p:sp>
        <p:sp>
          <p:nvSpPr>
            <p:cNvPr id="36" name="Responsible"/>
            <p:cNvSpPr txBox="1">
              <a:spLocks/>
            </p:cNvSpPr>
            <p:nvPr userDrawn="1"/>
          </p:nvSpPr>
          <p:spPr>
            <a:xfrm>
              <a:off x="7091462" y="2616963"/>
              <a:ext cx="1388067" cy="369332"/>
            </a:xfrm>
            <a:prstGeom prst="rect">
              <a:avLst/>
            </a:prstGeom>
            <a:grpFill/>
          </p:spPr>
          <p:txBody>
            <a:bodyPr wrap="none" lIns="0" tIns="0" rIns="0" bIns="0" rtlCol="0" anchor="ctr">
              <a:noAutofit/>
            </a:bodyPr>
            <a:lstStyle/>
            <a:p>
              <a:pPr algn="l"/>
              <a:r>
                <a:rPr lang="en-GB" sz="1600" b="1"/>
                <a:t>&lt;RESPONSIBLE&gt;</a:t>
              </a:r>
            </a:p>
          </p:txBody>
        </p:sp>
        <p:sp>
          <p:nvSpPr>
            <p:cNvPr id="37" name="Duration"/>
            <p:cNvSpPr txBox="1">
              <a:spLocks/>
            </p:cNvSpPr>
            <p:nvPr userDrawn="1"/>
          </p:nvSpPr>
          <p:spPr>
            <a:xfrm>
              <a:off x="9925353" y="2616963"/>
              <a:ext cx="684723" cy="369332"/>
            </a:xfrm>
            <a:prstGeom prst="rect">
              <a:avLst/>
            </a:prstGeom>
            <a:grpFill/>
          </p:spPr>
          <p:txBody>
            <a:bodyPr wrap="none" lIns="0" tIns="0" rIns="0" bIns="0" rtlCol="0" anchor="ctr">
              <a:noAutofit/>
            </a:bodyPr>
            <a:lstStyle/>
            <a:p>
              <a:pPr algn="l"/>
              <a:r>
                <a:rPr lang="en-GB" sz="1600" b="1"/>
                <a:t>&lt;DURATION&gt;</a:t>
              </a:r>
            </a:p>
          </p:txBody>
        </p:sp>
      </p:grpSp>
      <p:grpSp>
        <p:nvGrpSpPr>
          <p:cNvPr id="8" name="SP Agenda Subsection" hidden="1"/>
          <p:cNvGrpSpPr>
            <a:grpSpLocks/>
          </p:cNvGrpSpPr>
          <p:nvPr userDrawn="1"/>
        </p:nvGrpSpPr>
        <p:grpSpPr>
          <a:xfrm>
            <a:off x="2763107" y="3148295"/>
            <a:ext cx="9071268" cy="369332"/>
            <a:chOff x="2265804" y="3155687"/>
            <a:chExt cx="9071267" cy="369332"/>
          </a:xfrm>
          <a:noFill/>
        </p:grpSpPr>
        <p:sp>
          <p:nvSpPr>
            <p:cNvPr id="39" name="Section Title"/>
            <p:cNvSpPr txBox="1">
              <a:spLocks/>
            </p:cNvSpPr>
            <p:nvPr userDrawn="1"/>
          </p:nvSpPr>
          <p:spPr>
            <a:xfrm>
              <a:off x="2744123" y="3155687"/>
              <a:ext cx="3366444" cy="369332"/>
            </a:xfrm>
            <a:prstGeom prst="rect">
              <a:avLst/>
            </a:prstGeom>
            <a:grpFill/>
          </p:spPr>
          <p:txBody>
            <a:bodyPr wrap="square" lIns="0" tIns="0" rIns="0" bIns="0" rtlCol="0" anchor="ctr">
              <a:noAutofit/>
            </a:bodyPr>
            <a:lstStyle/>
            <a:p>
              <a:pPr defTabSz="9334267">
                <a:tabLst>
                  <a:tab pos="9512062" algn="l"/>
                </a:tabLst>
              </a:pPr>
              <a:r>
                <a:rPr lang="en-GB" sz="1600"/>
                <a:t>&lt;TEXT&gt;</a:t>
              </a:r>
            </a:p>
          </p:txBody>
        </p:sp>
        <p:sp>
          <p:nvSpPr>
            <p:cNvPr id="40" name="Section Number"/>
            <p:cNvSpPr txBox="1">
              <a:spLocks/>
            </p:cNvSpPr>
            <p:nvPr userDrawn="1"/>
          </p:nvSpPr>
          <p:spPr>
            <a:xfrm>
              <a:off x="2265804" y="3155687"/>
              <a:ext cx="379556" cy="369332"/>
            </a:xfrm>
            <a:prstGeom prst="rect">
              <a:avLst/>
            </a:prstGeom>
            <a:grpFill/>
          </p:spPr>
          <p:txBody>
            <a:bodyPr wrap="none" lIns="0" tIns="0" rIns="0" bIns="0" rtlCol="0" anchor="ctr">
              <a:noAutofit/>
            </a:bodyPr>
            <a:lstStyle/>
            <a:p>
              <a:pPr algn="ctr"/>
              <a:r>
                <a:rPr lang="en-GB" sz="1600"/>
                <a:t>&lt;N&gt;</a:t>
              </a:r>
            </a:p>
          </p:txBody>
        </p:sp>
        <p:sp>
          <p:nvSpPr>
            <p:cNvPr id="41" name="Slide Number"/>
            <p:cNvSpPr txBox="1">
              <a:spLocks/>
            </p:cNvSpPr>
            <p:nvPr userDrawn="1"/>
          </p:nvSpPr>
          <p:spPr>
            <a:xfrm>
              <a:off x="10700077" y="3155687"/>
              <a:ext cx="636994" cy="369332"/>
            </a:xfrm>
            <a:prstGeom prst="rect">
              <a:avLst/>
            </a:prstGeom>
            <a:grpFill/>
          </p:spPr>
          <p:txBody>
            <a:bodyPr wrap="none" lIns="0" tIns="0" rIns="0" bIns="0" rtlCol="0" anchor="ctr">
              <a:noAutofit/>
            </a:bodyPr>
            <a:lstStyle/>
            <a:p>
              <a:pPr algn="r"/>
              <a:r>
                <a:rPr lang="en-GB" sz="1600"/>
                <a:t>&lt;P&gt;</a:t>
              </a:r>
            </a:p>
          </p:txBody>
        </p:sp>
        <p:sp>
          <p:nvSpPr>
            <p:cNvPr id="42" name="Timeslot"/>
            <p:cNvSpPr txBox="1">
              <a:spLocks/>
            </p:cNvSpPr>
            <p:nvPr userDrawn="1"/>
          </p:nvSpPr>
          <p:spPr>
            <a:xfrm>
              <a:off x="8578293" y="3155687"/>
              <a:ext cx="1257061" cy="369332"/>
            </a:xfrm>
            <a:prstGeom prst="rect">
              <a:avLst/>
            </a:prstGeom>
            <a:grpFill/>
          </p:spPr>
          <p:txBody>
            <a:bodyPr wrap="none" lIns="0" tIns="0" rIns="0" bIns="0" rtlCol="0" anchor="ctr">
              <a:noAutofit/>
            </a:bodyPr>
            <a:lstStyle/>
            <a:p>
              <a:pPr algn="l"/>
              <a:r>
                <a:rPr lang="en-GB" sz="1600"/>
                <a:t>&lt;TIMESLOT&gt;</a:t>
              </a:r>
            </a:p>
          </p:txBody>
        </p:sp>
        <p:sp>
          <p:nvSpPr>
            <p:cNvPr id="43" name="Responsible"/>
            <p:cNvSpPr txBox="1">
              <a:spLocks/>
            </p:cNvSpPr>
            <p:nvPr userDrawn="1"/>
          </p:nvSpPr>
          <p:spPr>
            <a:xfrm>
              <a:off x="7091462" y="3155687"/>
              <a:ext cx="1388067" cy="369332"/>
            </a:xfrm>
            <a:prstGeom prst="rect">
              <a:avLst/>
            </a:prstGeom>
            <a:grpFill/>
          </p:spPr>
          <p:txBody>
            <a:bodyPr wrap="none" lIns="0" tIns="0" rIns="0" bIns="0" rtlCol="0" anchor="ctr">
              <a:noAutofit/>
            </a:bodyPr>
            <a:lstStyle/>
            <a:p>
              <a:pPr algn="l"/>
              <a:r>
                <a:rPr lang="en-GB" sz="1600"/>
                <a:t>&lt;RESPONSIBLE&gt;</a:t>
              </a:r>
            </a:p>
          </p:txBody>
        </p:sp>
        <p:sp>
          <p:nvSpPr>
            <p:cNvPr id="44" name="Duration"/>
            <p:cNvSpPr txBox="1">
              <a:spLocks/>
            </p:cNvSpPr>
            <p:nvPr userDrawn="1"/>
          </p:nvSpPr>
          <p:spPr>
            <a:xfrm>
              <a:off x="9925354" y="3155687"/>
              <a:ext cx="684723" cy="369332"/>
            </a:xfrm>
            <a:prstGeom prst="rect">
              <a:avLst/>
            </a:prstGeom>
            <a:grpFill/>
          </p:spPr>
          <p:txBody>
            <a:bodyPr wrap="none" lIns="0" tIns="0" rIns="0" bIns="0" rtlCol="0" anchor="ctr">
              <a:noAutofit/>
            </a:bodyPr>
            <a:lstStyle/>
            <a:p>
              <a:pPr algn="l"/>
              <a:r>
                <a:rPr lang="en-GB" sz="1600"/>
                <a:t>&lt;DURATION&gt;</a:t>
              </a:r>
            </a:p>
          </p:txBody>
        </p:sp>
      </p:grpSp>
      <p:grpSp>
        <p:nvGrpSpPr>
          <p:cNvPr id="9" name="SP Agenda Subsection Highlight" hidden="1"/>
          <p:cNvGrpSpPr>
            <a:grpSpLocks/>
          </p:cNvGrpSpPr>
          <p:nvPr userDrawn="1"/>
        </p:nvGrpSpPr>
        <p:grpSpPr>
          <a:xfrm>
            <a:off x="2763106" y="3679627"/>
            <a:ext cx="9071265" cy="369332"/>
            <a:chOff x="2265804" y="3694411"/>
            <a:chExt cx="9071265" cy="369332"/>
          </a:xfrm>
          <a:noFill/>
        </p:grpSpPr>
        <p:sp>
          <p:nvSpPr>
            <p:cNvPr id="46" name="Section Title"/>
            <p:cNvSpPr txBox="1">
              <a:spLocks/>
            </p:cNvSpPr>
            <p:nvPr userDrawn="1"/>
          </p:nvSpPr>
          <p:spPr>
            <a:xfrm>
              <a:off x="2744123" y="3694411"/>
              <a:ext cx="3366444" cy="369332"/>
            </a:xfrm>
            <a:prstGeom prst="rect">
              <a:avLst/>
            </a:prstGeom>
            <a:grpFill/>
          </p:spPr>
          <p:txBody>
            <a:bodyPr wrap="square" lIns="0" tIns="0" rIns="0" bIns="0" rtlCol="0" anchor="ctr">
              <a:noAutofit/>
            </a:bodyPr>
            <a:lstStyle/>
            <a:p>
              <a:pPr defTabSz="9334267">
                <a:tabLst>
                  <a:tab pos="9512062" algn="l"/>
                </a:tabLst>
              </a:pPr>
              <a:r>
                <a:rPr lang="en-GB" sz="1600" b="1"/>
                <a:t>&lt;TEXT&gt;</a:t>
              </a:r>
            </a:p>
          </p:txBody>
        </p:sp>
        <p:sp>
          <p:nvSpPr>
            <p:cNvPr id="47" name="Section Number"/>
            <p:cNvSpPr txBox="1">
              <a:spLocks/>
            </p:cNvSpPr>
            <p:nvPr userDrawn="1"/>
          </p:nvSpPr>
          <p:spPr>
            <a:xfrm>
              <a:off x="2265804" y="3694411"/>
              <a:ext cx="379556" cy="369332"/>
            </a:xfrm>
            <a:prstGeom prst="rect">
              <a:avLst/>
            </a:prstGeom>
            <a:grpFill/>
          </p:spPr>
          <p:txBody>
            <a:bodyPr wrap="none" lIns="0" tIns="0" rIns="0" bIns="0" rtlCol="0" anchor="ctr">
              <a:noAutofit/>
            </a:bodyPr>
            <a:lstStyle/>
            <a:p>
              <a:pPr algn="ctr"/>
              <a:r>
                <a:rPr lang="en-GB" sz="1600" b="1"/>
                <a:t>&lt;N&gt;</a:t>
              </a:r>
            </a:p>
          </p:txBody>
        </p:sp>
        <p:sp>
          <p:nvSpPr>
            <p:cNvPr id="48" name="Slide Number"/>
            <p:cNvSpPr txBox="1">
              <a:spLocks/>
            </p:cNvSpPr>
            <p:nvPr userDrawn="1"/>
          </p:nvSpPr>
          <p:spPr>
            <a:xfrm>
              <a:off x="10700075" y="3694411"/>
              <a:ext cx="636994" cy="369332"/>
            </a:xfrm>
            <a:prstGeom prst="rect">
              <a:avLst/>
            </a:prstGeom>
            <a:grpFill/>
          </p:spPr>
          <p:txBody>
            <a:bodyPr wrap="none" lIns="0" tIns="0" rIns="0" bIns="0" rtlCol="0" anchor="ctr">
              <a:noAutofit/>
            </a:bodyPr>
            <a:lstStyle/>
            <a:p>
              <a:pPr algn="r"/>
              <a:r>
                <a:rPr lang="en-GB" sz="1600" b="1"/>
                <a:t>&lt;P&gt;</a:t>
              </a:r>
            </a:p>
          </p:txBody>
        </p:sp>
        <p:sp>
          <p:nvSpPr>
            <p:cNvPr id="49" name="Timeslot"/>
            <p:cNvSpPr txBox="1">
              <a:spLocks/>
            </p:cNvSpPr>
            <p:nvPr userDrawn="1"/>
          </p:nvSpPr>
          <p:spPr>
            <a:xfrm>
              <a:off x="8578291" y="3694411"/>
              <a:ext cx="1257061" cy="369332"/>
            </a:xfrm>
            <a:prstGeom prst="rect">
              <a:avLst/>
            </a:prstGeom>
            <a:grpFill/>
          </p:spPr>
          <p:txBody>
            <a:bodyPr wrap="none" lIns="0" tIns="0" rIns="0" bIns="0" rtlCol="0" anchor="ctr">
              <a:noAutofit/>
            </a:bodyPr>
            <a:lstStyle/>
            <a:p>
              <a:pPr algn="l"/>
              <a:r>
                <a:rPr lang="en-GB" sz="1600" b="1"/>
                <a:t>&lt;TIMESLOT&gt;</a:t>
              </a:r>
            </a:p>
          </p:txBody>
        </p:sp>
        <p:sp>
          <p:nvSpPr>
            <p:cNvPr id="50" name="Responsible"/>
            <p:cNvSpPr txBox="1">
              <a:spLocks/>
            </p:cNvSpPr>
            <p:nvPr userDrawn="1"/>
          </p:nvSpPr>
          <p:spPr>
            <a:xfrm>
              <a:off x="7091461" y="3694411"/>
              <a:ext cx="1388067" cy="369332"/>
            </a:xfrm>
            <a:prstGeom prst="rect">
              <a:avLst/>
            </a:prstGeom>
            <a:grpFill/>
          </p:spPr>
          <p:txBody>
            <a:bodyPr wrap="none" lIns="0" tIns="0" rIns="0" bIns="0" rtlCol="0" anchor="ctr">
              <a:noAutofit/>
            </a:bodyPr>
            <a:lstStyle/>
            <a:p>
              <a:pPr algn="l"/>
              <a:r>
                <a:rPr lang="en-GB" sz="1600" b="1"/>
                <a:t>&lt;RESPONSIBLE&gt;</a:t>
              </a:r>
            </a:p>
          </p:txBody>
        </p:sp>
        <p:sp>
          <p:nvSpPr>
            <p:cNvPr id="51" name="Duration"/>
            <p:cNvSpPr txBox="1">
              <a:spLocks/>
            </p:cNvSpPr>
            <p:nvPr userDrawn="1"/>
          </p:nvSpPr>
          <p:spPr>
            <a:xfrm>
              <a:off x="9925352" y="3694411"/>
              <a:ext cx="684723" cy="369332"/>
            </a:xfrm>
            <a:prstGeom prst="rect">
              <a:avLst/>
            </a:prstGeom>
            <a:grpFill/>
          </p:spPr>
          <p:txBody>
            <a:bodyPr wrap="none" lIns="0" tIns="0" rIns="0" bIns="0" rtlCol="0" anchor="ctr">
              <a:noAutofit/>
            </a:bodyPr>
            <a:lstStyle/>
            <a:p>
              <a:pPr algn="l"/>
              <a:r>
                <a:rPr lang="en-GB" sz="1600" b="1"/>
                <a:t>&lt;DURATION&gt;</a:t>
              </a:r>
            </a:p>
          </p:txBody>
        </p:sp>
      </p:grpSp>
      <p:sp>
        <p:nvSpPr>
          <p:cNvPr id="2" name="Title 1">
            <a:extLst>
              <a:ext uri="{FF2B5EF4-FFF2-40B4-BE49-F238E27FC236}">
                <a16:creationId xmlns:a16="http://schemas.microsoft.com/office/drawing/2014/main" id="{43543002-6DB0-464A-A397-AE98E8505112}"/>
              </a:ext>
            </a:extLst>
          </p:cNvPr>
          <p:cNvSpPr>
            <a:spLocks noGrp="1"/>
          </p:cNvSpPr>
          <p:nvPr>
            <p:ph type="title" idx="10" hasCustomPrompt="1"/>
          </p:nvPr>
        </p:nvSpPr>
        <p:spPr>
          <a:xfrm>
            <a:off x="2329200" y="1440000"/>
            <a:ext cx="9500400" cy="720000"/>
          </a:xfrm>
        </p:spPr>
        <p:txBody>
          <a:bodyPr/>
          <a:lstStyle/>
          <a:p>
            <a:r>
              <a:rPr lang="en-GB"/>
              <a:t>Agenda</a:t>
            </a:r>
          </a:p>
        </p:txBody>
      </p:sp>
      <p:sp>
        <p:nvSpPr>
          <p:cNvPr id="7" name="Slide Number Placeholder 6">
            <a:extLst>
              <a:ext uri="{FF2B5EF4-FFF2-40B4-BE49-F238E27FC236}">
                <a16:creationId xmlns:a16="http://schemas.microsoft.com/office/drawing/2014/main" id="{BE212245-AA04-4C2A-82AD-95B8B22D93AC}"/>
              </a:ext>
            </a:extLst>
          </p:cNvPr>
          <p:cNvSpPr>
            <a:spLocks noGrp="1"/>
          </p:cNvSpPr>
          <p:nvPr>
            <p:ph type="sldNum" sz="quarter" idx="13"/>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661949297"/>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2"/>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F4A129EA-5958-4519-BBC1-7CB132E51B98}"/>
              </a:ext>
            </a:extLst>
          </p:cNvPr>
          <p:cNvSpPr>
            <a:spLocks noGrp="1"/>
          </p:cNvSpPr>
          <p:nvPr>
            <p:ph type="dt" sz="half" idx="10"/>
          </p:nvPr>
        </p:nvSpPr>
        <p:spPr/>
        <p:txBody>
          <a:bodyPr/>
          <a:lstStyle/>
          <a:p>
            <a:fld id="{46F03B81-2309-4E48-9BB4-C3A36F121C2A}" type="datetime1">
              <a:rPr lang="sv-SE" smtClean="0"/>
              <a:t>2023-11-01</a:t>
            </a:fld>
            <a:endParaRPr lang="en-GB"/>
          </a:p>
        </p:txBody>
      </p:sp>
      <p:sp>
        <p:nvSpPr>
          <p:cNvPr id="3" name="Footer Placeholder 2" hidden="1">
            <a:extLst>
              <a:ext uri="{FF2B5EF4-FFF2-40B4-BE49-F238E27FC236}">
                <a16:creationId xmlns:a16="http://schemas.microsoft.com/office/drawing/2014/main" id="{076BBFAC-5C79-4771-8875-6E35A3B03C75}"/>
              </a:ext>
            </a:extLst>
          </p:cNvPr>
          <p:cNvSpPr>
            <a:spLocks noGrp="1"/>
          </p:cNvSpPr>
          <p:nvPr>
            <p:ph type="ftr" sz="quarter" idx="11"/>
          </p:nvPr>
        </p:nvSpPr>
        <p:spPr/>
        <p:txBody>
          <a:bodyPr/>
          <a:lstStyle/>
          <a:p>
            <a:endParaRPr lang="en-GB"/>
          </a:p>
        </p:txBody>
      </p:sp>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432000" y="1440000"/>
            <a:ext cx="11401201" cy="4683600"/>
            <a:chOff x="1295081" y="-570461"/>
            <a:chExt cx="6719407" cy="4683600"/>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413214" y="-570461"/>
              <a:ext cx="5601274"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en-GB" sz="8000" b="0">
                  <a:solidFill>
                    <a:schemeClr val="tx1"/>
                  </a:solidFill>
                  <a:latin typeface="+mj-lt"/>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295081" y="-570461"/>
              <a:ext cx="1012048" cy="928800"/>
            </a:xfrm>
            <a:prstGeom prst="rect">
              <a:avLst/>
            </a:prstGeom>
            <a:noFill/>
          </p:spPr>
          <p:txBody>
            <a:bodyPr wrap="none" lIns="0" tIns="0" rIns="0" bIns="0" rtlCol="0" anchor="t" anchorCtr="0">
              <a:noAutofit/>
            </a:bodyPr>
            <a:lstStyle/>
            <a:p>
              <a:pPr algn="r">
                <a:lnSpc>
                  <a:spcPct val="83000"/>
                </a:lnSpc>
              </a:pPr>
              <a:r>
                <a:rPr lang="en-GB" sz="8000" b="0">
                  <a:solidFill>
                    <a:schemeClr val="tx1"/>
                  </a:solidFill>
                  <a:latin typeface="+mj-lt"/>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GB"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432000" y="1440000"/>
            <a:ext cx="11399644" cy="4683600"/>
            <a:chOff x="679534" y="2085631"/>
            <a:chExt cx="6718483" cy="4683600"/>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1797664" y="2085631"/>
              <a:ext cx="5600353"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en-GB" sz="8000" b="0">
                  <a:solidFill>
                    <a:schemeClr val="tx1"/>
                  </a:solidFill>
                  <a:latin typeface="+mj-lt"/>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679534" y="2085631"/>
              <a:ext cx="1011534" cy="929667"/>
            </a:xfrm>
            <a:prstGeom prst="rect">
              <a:avLst/>
            </a:prstGeom>
            <a:noFill/>
          </p:spPr>
          <p:txBody>
            <a:bodyPr wrap="none" lIns="0" tIns="0" rIns="0" bIns="0" rtlCol="0" anchor="t" anchorCtr="0">
              <a:noAutofit/>
            </a:bodyPr>
            <a:lstStyle/>
            <a:p>
              <a:pPr algn="r">
                <a:lnSpc>
                  <a:spcPct val="83000"/>
                </a:lnSpc>
              </a:pPr>
              <a:r>
                <a:rPr lang="en-GB" sz="8000" b="0">
                  <a:solidFill>
                    <a:schemeClr val="tx1"/>
                  </a:solidFill>
                  <a:latin typeface="+mj-lt"/>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GB"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a:solidFill>
                    <a:srgbClr val="000000">
                      <a:alpha val="0"/>
                    </a:srgbClr>
                  </a:solidFill>
                </a:rPr>
                <a:t>&lt;DURATION&gt;</a:t>
              </a:r>
            </a:p>
          </p:txBody>
        </p:sp>
      </p:grpSp>
      <p:sp>
        <p:nvSpPr>
          <p:cNvPr id="4" name="Slide Number Placeholder 3">
            <a:extLst>
              <a:ext uri="{FF2B5EF4-FFF2-40B4-BE49-F238E27FC236}">
                <a16:creationId xmlns:a16="http://schemas.microsoft.com/office/drawing/2014/main" id="{FB45A444-0CD2-4E7A-9436-E5ECB352FB4E}"/>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606294155"/>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page with image (1)">
    <p:bg>
      <p:bgPr>
        <a:solidFill>
          <a:schemeClr val="accent4"/>
        </a:solidFill>
        <a:effectLst/>
      </p:bgPr>
    </p:bg>
    <p:spTree>
      <p:nvGrpSpPr>
        <p:cNvPr id="1" name=""/>
        <p:cNvGrpSpPr/>
        <p:nvPr/>
      </p:nvGrpSpPr>
      <p:grpSpPr>
        <a:xfrm>
          <a:off x="0" y="0"/>
          <a:ext cx="0" cy="0"/>
          <a:chOff x="0" y="0"/>
          <a:chExt cx="0" cy="0"/>
        </a:xfrm>
      </p:grpSpPr>
      <p:sp>
        <p:nvSpPr>
          <p:cNvPr id="8" name="Platshållare för bild 17">
            <a:extLst>
              <a:ext uri="{FF2B5EF4-FFF2-40B4-BE49-F238E27FC236}">
                <a16:creationId xmlns:a16="http://schemas.microsoft.com/office/drawing/2014/main" id="{1DCA6531-CE77-4A05-9227-4F09916B15D9}"/>
              </a:ext>
            </a:extLst>
          </p:cNvPr>
          <p:cNvSpPr>
            <a:spLocks noGrp="1"/>
          </p:cNvSpPr>
          <p:nvPr>
            <p:ph type="pic" sz="quarter" idx="14"/>
          </p:nvPr>
        </p:nvSpPr>
        <p:spPr>
          <a:xfrm>
            <a:off x="0" y="0"/>
            <a:ext cx="12192000" cy="6858000"/>
          </a:xfrm>
          <a:blipFill>
            <a:blip r:embed="rId2"/>
            <a:stretch>
              <a:fillRect/>
            </a:stretch>
          </a:blipFill>
        </p:spPr>
        <p:txBody>
          <a:bodyPr anchor="ctr">
            <a:normAutofit/>
          </a:bodyPr>
          <a:lstStyle>
            <a:lvl1pPr marL="12600" indent="0" algn="ctr">
              <a:buNone/>
              <a:defRPr sz="1000"/>
            </a:lvl1pPr>
          </a:lstStyle>
          <a:p>
            <a:r>
              <a:rPr lang="sv-SE"/>
              <a:t>Klicka på ikonen för att lägga till en bild</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18C3B9D-8238-4602-A465-B7319B5950AA}" type="datetime1">
              <a:rPr lang="sv-SE" smtClean="0"/>
              <a:t>2023-11-01</a:t>
            </a:fld>
            <a:endParaRPr lang="en-GB"/>
          </a:p>
        </p:txBody>
      </p:sp>
      <p:sp>
        <p:nvSpPr>
          <p:cNvPr id="5" name="Platshållare för sidfot 4"/>
          <p:cNvSpPr>
            <a:spLocks noGrp="1"/>
          </p:cNvSpPr>
          <p:nvPr>
            <p:ph type="ftr" sz="quarter" idx="11"/>
          </p:nvPr>
        </p:nvSpPr>
        <p:spPr>
          <a:xfrm>
            <a:off x="803275" y="260568"/>
            <a:ext cx="1203325" cy="365125"/>
          </a:xfrm>
        </p:spPr>
        <p:txBody>
          <a:bodyPr/>
          <a:lstStyle>
            <a:lvl1pPr>
              <a:defRPr>
                <a:solidFill>
                  <a:schemeClr val="tx1"/>
                </a:solidFill>
              </a:defRPr>
            </a:lvl1pPr>
          </a:lstStyle>
          <a:p>
            <a:endParaRPr lang="en-GB"/>
          </a:p>
        </p:txBody>
      </p:sp>
      <p:sp>
        <p:nvSpPr>
          <p:cNvPr id="6" name="Platshållare för bildnummer 5"/>
          <p:cNvSpPr>
            <a:spLocks noGrp="1"/>
          </p:cNvSpPr>
          <p:nvPr>
            <p:ph type="sldNum" sz="quarter" idx="12"/>
          </p:nvPr>
        </p:nvSpPr>
        <p:spPr>
          <a:xfrm>
            <a:off x="11748876" y="6593259"/>
            <a:ext cx="360000" cy="180000"/>
          </a:xfrm>
        </p:spPr>
        <p:txBody>
          <a:bodyPr/>
          <a:lstStyle>
            <a:lvl1pPr>
              <a:defRPr>
                <a:solidFill>
                  <a:schemeClr val="tx1"/>
                </a:solidFill>
              </a:defRPr>
            </a:lvl1pPr>
          </a:lstStyle>
          <a:p>
            <a:fld id="{A3EAEDCA-98D4-4724-9772-C653855CA076}" type="slidenum">
              <a:rPr lang="en-GB" smtClean="0"/>
              <a:pPr/>
              <a:t>‹#›</a:t>
            </a:fld>
            <a:endParaRPr lang="en-GB"/>
          </a:p>
        </p:txBody>
      </p:sp>
      <p:sp>
        <p:nvSpPr>
          <p:cNvPr id="9" name="Platshållare för text 6">
            <a:extLst>
              <a:ext uri="{FF2B5EF4-FFF2-40B4-BE49-F238E27FC236}">
                <a16:creationId xmlns:a16="http://schemas.microsoft.com/office/drawing/2014/main" id="{AE572B6A-97D8-4ABD-B352-A955DFBDA9EE}"/>
              </a:ext>
            </a:extLst>
          </p:cNvPr>
          <p:cNvSpPr>
            <a:spLocks noGrp="1"/>
          </p:cNvSpPr>
          <p:nvPr>
            <p:ph type="body" sz="quarter" idx="13" hasCustomPrompt="1"/>
          </p:nvPr>
        </p:nvSpPr>
        <p:spPr>
          <a:xfrm>
            <a:off x="10699330" y="264741"/>
            <a:ext cx="1229546" cy="372895"/>
          </a:xfrm>
          <a:blipFill>
            <a:blip r:embed="rId3">
              <a:extLst>
                <a:ext uri="{28A0092B-C50C-407E-A947-70E740481C1C}">
                  <a14:useLocalDpi xmlns:a14="http://schemas.microsoft.com/office/drawing/2010/main" val="0"/>
                </a:ext>
              </a:extLst>
            </a:blip>
            <a:stretch>
              <a:fillRect/>
            </a:stretch>
          </a:blipFill>
        </p:spPr>
        <p:txBody>
          <a:bodyPr>
            <a:normAutofit/>
          </a:bodyPr>
          <a:lstStyle>
            <a:lvl1pPr marL="12600" indent="0">
              <a:buNone/>
              <a:defRPr sz="100"/>
            </a:lvl1pPr>
          </a:lstStyle>
          <a:p>
            <a:pPr lvl="0"/>
            <a:r>
              <a:rPr lang="en-GB"/>
              <a:t> </a:t>
            </a:r>
          </a:p>
        </p:txBody>
      </p:sp>
      <p:sp>
        <p:nvSpPr>
          <p:cNvPr id="3" name="Title 2">
            <a:extLst>
              <a:ext uri="{FF2B5EF4-FFF2-40B4-BE49-F238E27FC236}">
                <a16:creationId xmlns:a16="http://schemas.microsoft.com/office/drawing/2014/main" id="{900A54AE-F288-4296-8AA6-88DDA39DE977}"/>
              </a:ext>
            </a:extLst>
          </p:cNvPr>
          <p:cNvSpPr>
            <a:spLocks noGrp="1"/>
          </p:cNvSpPr>
          <p:nvPr>
            <p:ph type="title"/>
          </p:nvPr>
        </p:nvSpPr>
        <p:spPr>
          <a:xfrm>
            <a:off x="1250830" y="1826147"/>
            <a:ext cx="8639999" cy="1080000"/>
          </a:xfrm>
        </p:spPr>
        <p:txBody>
          <a:bodyPr anchor="t" anchorCtr="0">
            <a:noAutofit/>
          </a:bodyPr>
          <a:lstStyle>
            <a:lvl1pPr>
              <a:defRPr sz="7600"/>
            </a:lvl1pPr>
          </a:lstStyle>
          <a:p>
            <a:r>
              <a:rPr lang="sv-SE"/>
              <a:t>Klicka här för att ändra mall för rubrikformat</a:t>
            </a:r>
          </a:p>
        </p:txBody>
      </p:sp>
    </p:spTree>
    <p:extLst>
      <p:ext uri="{BB962C8B-B14F-4D97-AF65-F5344CB8AC3E}">
        <p14:creationId xmlns:p14="http://schemas.microsoft.com/office/powerpoint/2010/main" val="1604423154"/>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7448-A640-496F-B14F-B69930CF164D}"/>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1D2887B7-04D5-4440-9A74-F97737AA3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B711CA4-BE3D-4178-B313-7514B5468E2E}"/>
              </a:ext>
            </a:extLst>
          </p:cNvPr>
          <p:cNvSpPr>
            <a:spLocks noGrp="1"/>
          </p:cNvSpPr>
          <p:nvPr>
            <p:ph type="dt" sz="half" idx="10"/>
          </p:nvPr>
        </p:nvSpPr>
        <p:spPr/>
        <p:txBody>
          <a:bodyPr/>
          <a:lstStyle/>
          <a:p>
            <a:fld id="{64BC3BA1-B03E-43BF-BB32-16805F1E49B4}" type="datetime1">
              <a:rPr lang="sv-SE" smtClean="0"/>
              <a:t>2023-11-01</a:t>
            </a:fld>
            <a:endParaRPr lang="fi-FI"/>
          </a:p>
        </p:txBody>
      </p:sp>
      <p:sp>
        <p:nvSpPr>
          <p:cNvPr id="5" name="Footer Placeholder 4">
            <a:extLst>
              <a:ext uri="{FF2B5EF4-FFF2-40B4-BE49-F238E27FC236}">
                <a16:creationId xmlns:a16="http://schemas.microsoft.com/office/drawing/2014/main" id="{A8857764-6E5F-4F02-97F9-1FB155E56A1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6C63A34-0680-4210-9C4C-4932C1C61CF8}"/>
              </a:ext>
            </a:extLst>
          </p:cNvPr>
          <p:cNvSpPr>
            <a:spLocks noGrp="1"/>
          </p:cNvSpPr>
          <p:nvPr>
            <p:ph type="sldNum" sz="quarter" idx="12"/>
          </p:nvPr>
        </p:nvSpPr>
        <p:spPr>
          <a:xfrm>
            <a:off x="11651637" y="6499827"/>
            <a:ext cx="360000" cy="180000"/>
          </a:xfrm>
        </p:spPr>
        <p:txBody>
          <a:bodyPr/>
          <a:lstStyle/>
          <a:p>
            <a:fld id="{39CE1503-BED9-462F-ADA2-F5678F1B9859}" type="slidenum">
              <a:rPr lang="fi-FI" smtClean="0"/>
              <a:t>‹#›</a:t>
            </a:fld>
            <a:endParaRPr lang="fi-FI"/>
          </a:p>
        </p:txBody>
      </p:sp>
    </p:spTree>
    <p:extLst>
      <p:ext uri="{BB962C8B-B14F-4D97-AF65-F5344CB8AC3E}">
        <p14:creationId xmlns:p14="http://schemas.microsoft.com/office/powerpoint/2010/main" val="4005681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bg1">
            <a:lumMod val="95000"/>
          </a:schemeClr>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31D3FB4-0F92-4657-B18D-50345A56BE52}"/>
              </a:ext>
            </a:extLst>
          </p:cNvPr>
          <p:cNvSpPr>
            <a:spLocks noGrp="1"/>
          </p:cNvSpPr>
          <p:nvPr>
            <p:ph type="dt" sz="half" idx="14"/>
          </p:nvPr>
        </p:nvSpPr>
        <p:spPr/>
        <p:txBody>
          <a:bodyPr/>
          <a:lstStyle>
            <a:lvl1pPr>
              <a:defRPr>
                <a:solidFill>
                  <a:srgbClr val="000000">
                    <a:alpha val="0"/>
                  </a:srgbClr>
                </a:solidFill>
              </a:defRPr>
            </a:lvl1pPr>
          </a:lstStyle>
          <a:p>
            <a:fld id="{7C2DD8D2-3AF0-4A16-A0C7-90B2DB7BBEDE}" type="datetime1">
              <a:rPr lang="sv-SE" smtClean="0"/>
              <a:t>2023-11-01</a:t>
            </a:fld>
            <a:endParaRPr lang="en-GB"/>
          </a:p>
        </p:txBody>
      </p:sp>
      <p:sp>
        <p:nvSpPr>
          <p:cNvPr id="5" name="Footer Placeholder 4" hidden="1">
            <a:extLst>
              <a:ext uri="{FF2B5EF4-FFF2-40B4-BE49-F238E27FC236}">
                <a16:creationId xmlns:a16="http://schemas.microsoft.com/office/drawing/2014/main" id="{E7D3FC19-6D98-4E66-BD7D-27AC12747266}"/>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9C07AF99-45C6-424A-934A-469EB1BFC145}"/>
              </a:ext>
            </a:extLst>
          </p:cNvPr>
          <p:cNvSpPr>
            <a:spLocks noGrp="1"/>
          </p:cNvSpPr>
          <p:nvPr>
            <p:ph type="sldNum" sz="quarter" idx="16"/>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16" name="Picture Placeholder 7">
            <a:extLst>
              <a:ext uri="{FF2B5EF4-FFF2-40B4-BE49-F238E27FC236}">
                <a16:creationId xmlns:a16="http://schemas.microsoft.com/office/drawing/2014/main" id="{D5F86745-A26F-4FF5-B01C-A98DE921B399}"/>
              </a:ext>
            </a:extLst>
          </p:cNvPr>
          <p:cNvSpPr>
            <a:spLocks noGrp="1"/>
          </p:cNvSpPr>
          <p:nvPr>
            <p:ph type="pic" sz="quarter" idx="13" hasCustomPrompt="1"/>
          </p:nvPr>
        </p:nvSpPr>
        <p:spPr>
          <a:xfrm>
            <a:off x="0" y="-1"/>
            <a:ext cx="12193200" cy="6861600"/>
          </a:xfrm>
        </p:spPr>
        <p:txBody>
          <a:bodyPr lIns="144000" tIns="108000"/>
          <a:lstStyle>
            <a:lvl1pPr marL="0" indent="0" algn="ctr">
              <a:buNone/>
              <a:defRPr sz="1600"/>
            </a:lvl1pPr>
          </a:lstStyle>
          <a:p>
            <a:r>
              <a:rPr lang="en-GB"/>
              <a:t>Click here and insert picture via Sweco PickIt</a:t>
            </a:r>
          </a:p>
        </p:txBody>
      </p:sp>
      <p:sp>
        <p:nvSpPr>
          <p:cNvPr id="2" name="Title 1"/>
          <p:cNvSpPr>
            <a:spLocks noGrp="1"/>
          </p:cNvSpPr>
          <p:nvPr>
            <p:ph type="ctrTitle" hasCustomPrompt="1"/>
          </p:nvPr>
        </p:nvSpPr>
        <p:spPr>
          <a:xfrm>
            <a:off x="2330450" y="1439999"/>
            <a:ext cx="7531200" cy="4697275"/>
          </a:xfrm>
        </p:spPr>
        <p:txBody>
          <a:bodyPr anchor="t" anchorCtr="0"/>
          <a:lstStyle>
            <a:lvl1pPr algn="l">
              <a:defRPr sz="8000">
                <a:solidFill>
                  <a:schemeClr val="bg1"/>
                </a:solidFill>
              </a:defRPr>
            </a:lvl1pPr>
          </a:lstStyle>
          <a:p>
            <a:r>
              <a:rPr lang="en-GB"/>
              <a:t>Click to add title</a:t>
            </a:r>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bg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7C544180-6680-4A38-BC6B-C798692B7D1B}"/>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bg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bg1"/>
              </a:solidFill>
            </a:endParaRPr>
          </a:p>
        </p:txBody>
      </p:sp>
      <p:sp>
        <p:nvSpPr>
          <p:cNvPr id="11" name="text" descr="{&quot;templafy&quot;:{&quot;binding&quot;:&quot;UserProfile.FooterSelection.WebAddressNoWww&quot;,&quot;type&quot;:&quot;text&quot;}}">
            <a:extLst>
              <a:ext uri="{FF2B5EF4-FFF2-40B4-BE49-F238E27FC236}">
                <a16:creationId xmlns:a16="http://schemas.microsoft.com/office/drawing/2014/main" id="{CB56E1EE-65AC-4CB4-BB65-5F631D15AA12}"/>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bg1"/>
              </a:solidFill>
            </a:endParaRPr>
          </a:p>
        </p:txBody>
      </p:sp>
      <p:sp>
        <p:nvSpPr>
          <p:cNvPr id="24" name="Logo on top">
            <a:extLst>
              <a:ext uri="{FF2B5EF4-FFF2-40B4-BE49-F238E27FC236}">
                <a16:creationId xmlns:a16="http://schemas.microsoft.com/office/drawing/2014/main" id="{F44F6126-0CBE-414C-8423-AD1264CA45AF}"/>
              </a:ext>
            </a:extLst>
          </p:cNvPr>
          <p:cNvSpPr>
            <a:spLocks noGrp="1" noChangeAspect="1"/>
          </p:cNvSpPr>
          <p:nvPr>
            <p:ph type="body" sz="quarter" idx="21" hasCustomPrompt="1"/>
          </p:nvPr>
        </p:nvSpPr>
        <p:spPr>
          <a:xfrm>
            <a:off x="10023560" y="360000"/>
            <a:ext cx="1806482" cy="525661"/>
          </a:xfrm>
          <a:custGeom>
            <a:avLst/>
            <a:gdLst>
              <a:gd name="connsiteX0" fmla="*/ 7513220 w 12146905"/>
              <a:gd name="connsiteY0" fmla="*/ 2291559 h 3532848"/>
              <a:gd name="connsiteX1" fmla="*/ 7170136 w 12146905"/>
              <a:gd name="connsiteY1" fmla="*/ 2765246 h 3532848"/>
              <a:gd name="connsiteX2" fmla="*/ 7513220 w 12146905"/>
              <a:gd name="connsiteY2" fmla="*/ 3238566 h 3532848"/>
              <a:gd name="connsiteX3" fmla="*/ 7513220 w 12146905"/>
              <a:gd name="connsiteY3" fmla="*/ 3238860 h 3532848"/>
              <a:gd name="connsiteX4" fmla="*/ 7839840 w 12146905"/>
              <a:gd name="connsiteY4" fmla="*/ 2765540 h 3532848"/>
              <a:gd name="connsiteX5" fmla="*/ 7513220 w 12146905"/>
              <a:gd name="connsiteY5" fmla="*/ 2291559 h 3532848"/>
              <a:gd name="connsiteX6" fmla="*/ 3804649 w 12146905"/>
              <a:gd name="connsiteY6" fmla="*/ 2013583 h 3532848"/>
              <a:gd name="connsiteX7" fmla="*/ 4849922 w 12146905"/>
              <a:gd name="connsiteY7" fmla="*/ 2013583 h 3532848"/>
              <a:gd name="connsiteX8" fmla="*/ 4849922 w 12146905"/>
              <a:gd name="connsiteY8" fmla="*/ 2291401 h 3532848"/>
              <a:gd name="connsiteX9" fmla="*/ 4180439 w 12146905"/>
              <a:gd name="connsiteY9" fmla="*/ 2291401 h 3532848"/>
              <a:gd name="connsiteX10" fmla="*/ 4180439 w 12146905"/>
              <a:gd name="connsiteY10" fmla="*/ 2602146 h 3532848"/>
              <a:gd name="connsiteX11" fmla="*/ 4800899 w 12146905"/>
              <a:gd name="connsiteY11" fmla="*/ 2602146 h 3532848"/>
              <a:gd name="connsiteX12" fmla="*/ 4800899 w 12146905"/>
              <a:gd name="connsiteY12" fmla="*/ 2896207 h 3532848"/>
              <a:gd name="connsiteX13" fmla="*/ 4180439 w 12146905"/>
              <a:gd name="connsiteY13" fmla="*/ 2896207 h 3532848"/>
              <a:gd name="connsiteX14" fmla="*/ 4180439 w 12146905"/>
              <a:gd name="connsiteY14" fmla="*/ 3222607 h 3532848"/>
              <a:gd name="connsiteX15" fmla="*/ 4866312 w 12146905"/>
              <a:gd name="connsiteY15" fmla="*/ 3222607 h 3532848"/>
              <a:gd name="connsiteX16" fmla="*/ 4866312 w 12146905"/>
              <a:gd name="connsiteY16" fmla="*/ 3516153 h 3532848"/>
              <a:gd name="connsiteX17" fmla="*/ 3804649 w 12146905"/>
              <a:gd name="connsiteY17" fmla="*/ 3516153 h 3532848"/>
              <a:gd name="connsiteX18" fmla="*/ 1387556 w 12146905"/>
              <a:gd name="connsiteY18" fmla="*/ 2013583 h 3532848"/>
              <a:gd name="connsiteX19" fmla="*/ 1795758 w 12146905"/>
              <a:gd name="connsiteY19" fmla="*/ 2013583 h 3532848"/>
              <a:gd name="connsiteX20" fmla="*/ 1975090 w 12146905"/>
              <a:gd name="connsiteY20" fmla="*/ 3157341 h 3532848"/>
              <a:gd name="connsiteX21" fmla="*/ 1991774 w 12146905"/>
              <a:gd name="connsiteY21" fmla="*/ 3157341 h 3532848"/>
              <a:gd name="connsiteX22" fmla="*/ 2187864 w 12146905"/>
              <a:gd name="connsiteY22" fmla="*/ 2013583 h 3532848"/>
              <a:gd name="connsiteX23" fmla="*/ 2694111 w 12146905"/>
              <a:gd name="connsiteY23" fmla="*/ 2013583 h 3532848"/>
              <a:gd name="connsiteX24" fmla="*/ 2906296 w 12146905"/>
              <a:gd name="connsiteY24" fmla="*/ 3157341 h 3532848"/>
              <a:gd name="connsiteX25" fmla="*/ 3102312 w 12146905"/>
              <a:gd name="connsiteY25" fmla="*/ 2013583 h 3532848"/>
              <a:gd name="connsiteX26" fmla="*/ 3494345 w 12146905"/>
              <a:gd name="connsiteY26" fmla="*/ 2013583 h 3532848"/>
              <a:gd name="connsiteX27" fmla="*/ 3151261 w 12146905"/>
              <a:gd name="connsiteY27" fmla="*/ 3516153 h 3532848"/>
              <a:gd name="connsiteX28" fmla="*/ 2645088 w 12146905"/>
              <a:gd name="connsiteY28" fmla="*/ 3516153 h 3532848"/>
              <a:gd name="connsiteX29" fmla="*/ 2432903 w 12146905"/>
              <a:gd name="connsiteY29" fmla="*/ 2356593 h 3532848"/>
              <a:gd name="connsiteX30" fmla="*/ 2236886 w 12146905"/>
              <a:gd name="connsiteY30" fmla="*/ 3516153 h 3532848"/>
              <a:gd name="connsiteX31" fmla="*/ 1714397 w 12146905"/>
              <a:gd name="connsiteY31" fmla="*/ 3516153 h 3532848"/>
              <a:gd name="connsiteX32" fmla="*/ 6043709 w 12146905"/>
              <a:gd name="connsiteY32" fmla="*/ 1997656 h 3532848"/>
              <a:gd name="connsiteX33" fmla="*/ 6153557 w 12146905"/>
              <a:gd name="connsiteY33" fmla="*/ 2003222 h 3532848"/>
              <a:gd name="connsiteX34" fmla="*/ 6484117 w 12146905"/>
              <a:gd name="connsiteY34" fmla="*/ 2062836 h 3532848"/>
              <a:gd name="connsiteX35" fmla="*/ 6451264 w 12146905"/>
              <a:gd name="connsiteY35" fmla="*/ 2389383 h 3532848"/>
              <a:gd name="connsiteX36" fmla="*/ 6059011 w 12146905"/>
              <a:gd name="connsiteY36" fmla="*/ 2291265 h 3532848"/>
              <a:gd name="connsiteX37" fmla="*/ 5585764 w 12146905"/>
              <a:gd name="connsiteY37" fmla="*/ 2765246 h 3532848"/>
              <a:gd name="connsiteX38" fmla="*/ 6092011 w 12146905"/>
              <a:gd name="connsiteY38" fmla="*/ 3238566 h 3532848"/>
              <a:gd name="connsiteX39" fmla="*/ 6467727 w 12146905"/>
              <a:gd name="connsiteY39" fmla="*/ 3157205 h 3532848"/>
              <a:gd name="connsiteX40" fmla="*/ 6484117 w 12146905"/>
              <a:gd name="connsiteY40" fmla="*/ 3467362 h 3532848"/>
              <a:gd name="connsiteX41" fmla="*/ 6043503 w 12146905"/>
              <a:gd name="connsiteY41" fmla="*/ 3532848 h 3532848"/>
              <a:gd name="connsiteX42" fmla="*/ 5177709 w 12146905"/>
              <a:gd name="connsiteY42" fmla="*/ 2765246 h 3532848"/>
              <a:gd name="connsiteX43" fmla="*/ 5865883 w 12146905"/>
              <a:gd name="connsiteY43" fmla="*/ 2009177 h 3532848"/>
              <a:gd name="connsiteX44" fmla="*/ 7513220 w 12146905"/>
              <a:gd name="connsiteY44" fmla="*/ 1997645 h 3532848"/>
              <a:gd name="connsiteX45" fmla="*/ 8264285 w 12146905"/>
              <a:gd name="connsiteY45" fmla="*/ 2765246 h 3532848"/>
              <a:gd name="connsiteX46" fmla="*/ 7513220 w 12146905"/>
              <a:gd name="connsiteY46" fmla="*/ 3532848 h 3532848"/>
              <a:gd name="connsiteX47" fmla="*/ 6761934 w 12146905"/>
              <a:gd name="connsiteY47" fmla="*/ 2765540 h 3532848"/>
              <a:gd name="connsiteX48" fmla="*/ 7513220 w 12146905"/>
              <a:gd name="connsiteY48" fmla="*/ 1997939 h 3532848"/>
              <a:gd name="connsiteX49" fmla="*/ 6043503 w 12146905"/>
              <a:gd name="connsiteY49" fmla="*/ 1997645 h 3532848"/>
              <a:gd name="connsiteX50" fmla="*/ 6043870 w 12146905"/>
              <a:gd name="connsiteY50" fmla="*/ 1997645 h 3532848"/>
              <a:gd name="connsiteX51" fmla="*/ 6043709 w 12146905"/>
              <a:gd name="connsiteY51" fmla="*/ 1997656 h 3532848"/>
              <a:gd name="connsiteX52" fmla="*/ 653020 w 12146905"/>
              <a:gd name="connsiteY52" fmla="*/ 1997571 h 3532848"/>
              <a:gd name="connsiteX53" fmla="*/ 653020 w 12146905"/>
              <a:gd name="connsiteY53" fmla="*/ 1997644 h 3532848"/>
              <a:gd name="connsiteX54" fmla="*/ 1045126 w 12146905"/>
              <a:gd name="connsiteY54" fmla="*/ 2046667 h 3532848"/>
              <a:gd name="connsiteX55" fmla="*/ 1012273 w 12146905"/>
              <a:gd name="connsiteY55" fmla="*/ 2356456 h 3532848"/>
              <a:gd name="connsiteX56" fmla="*/ 685873 w 12146905"/>
              <a:gd name="connsiteY56" fmla="*/ 2291264 h 3532848"/>
              <a:gd name="connsiteX57" fmla="*/ 407982 w 12146905"/>
              <a:gd name="connsiteY57" fmla="*/ 2422162 h 3532848"/>
              <a:gd name="connsiteX58" fmla="*/ 1126928 w 12146905"/>
              <a:gd name="connsiteY58" fmla="*/ 3042182 h 3532848"/>
              <a:gd name="connsiteX59" fmla="*/ 456931 w 12146905"/>
              <a:gd name="connsiteY59" fmla="*/ 3532553 h 3532848"/>
              <a:gd name="connsiteX60" fmla="*/ 16390 w 12146905"/>
              <a:gd name="connsiteY60" fmla="*/ 3467362 h 3532848"/>
              <a:gd name="connsiteX61" fmla="*/ 49170 w 12146905"/>
              <a:gd name="connsiteY61" fmla="*/ 3140594 h 3532848"/>
              <a:gd name="connsiteX62" fmla="*/ 456931 w 12146905"/>
              <a:gd name="connsiteY62" fmla="*/ 3238566 h 3532848"/>
              <a:gd name="connsiteX63" fmla="*/ 702043 w 12146905"/>
              <a:gd name="connsiteY63" fmla="*/ 3091572 h 3532848"/>
              <a:gd name="connsiteX64" fmla="*/ 0 w 12146905"/>
              <a:gd name="connsiteY64" fmla="*/ 2454501 h 3532848"/>
              <a:gd name="connsiteX65" fmla="*/ 653020 w 12146905"/>
              <a:gd name="connsiteY65" fmla="*/ 1997571 h 3532848"/>
              <a:gd name="connsiteX66" fmla="*/ 10571500 w 12146905"/>
              <a:gd name="connsiteY66" fmla="*/ 1908566 h 3532848"/>
              <a:gd name="connsiteX67" fmla="*/ 9638971 w 12146905"/>
              <a:gd name="connsiteY67" fmla="*/ 2840580 h 3532848"/>
              <a:gd name="connsiteX68" fmla="*/ 9638971 w 12146905"/>
              <a:gd name="connsiteY68" fmla="*/ 3149782 h 3532848"/>
              <a:gd name="connsiteX69" fmla="*/ 11513729 w 12146905"/>
              <a:gd name="connsiteY69" fmla="*/ 3149782 h 3532848"/>
              <a:gd name="connsiteX70" fmla="*/ 11513729 w 12146905"/>
              <a:gd name="connsiteY70" fmla="*/ 2840580 h 3532848"/>
              <a:gd name="connsiteX71" fmla="*/ 9659109 w 12146905"/>
              <a:gd name="connsiteY71" fmla="*/ 467440 h 3532848"/>
              <a:gd name="connsiteX72" fmla="*/ 10571500 w 12146905"/>
              <a:gd name="connsiteY72" fmla="*/ 1389752 h 3532848"/>
              <a:gd name="connsiteX73" fmla="*/ 11478821 w 12146905"/>
              <a:gd name="connsiteY73" fmla="*/ 482727 h 3532848"/>
              <a:gd name="connsiteX74" fmla="*/ 11742969 w 12146905"/>
              <a:gd name="connsiteY74" fmla="*/ 741509 h 3532848"/>
              <a:gd name="connsiteX75" fmla="*/ 11006822 w 12146905"/>
              <a:gd name="connsiteY75" fmla="*/ 1477728 h 3532848"/>
              <a:gd name="connsiteX76" fmla="*/ 12146905 w 12146905"/>
              <a:gd name="connsiteY76" fmla="*/ 1479565 h 3532848"/>
              <a:gd name="connsiteX77" fmla="*/ 12146905 w 12146905"/>
              <a:gd name="connsiteY77" fmla="*/ 1823384 h 3532848"/>
              <a:gd name="connsiteX78" fmla="*/ 11010276 w 12146905"/>
              <a:gd name="connsiteY78" fmla="*/ 1823384 h 3532848"/>
              <a:gd name="connsiteX79" fmla="*/ 11882685 w 12146905"/>
              <a:gd name="connsiteY79" fmla="*/ 2686090 h 3532848"/>
              <a:gd name="connsiteX80" fmla="*/ 11882685 w 12146905"/>
              <a:gd name="connsiteY80" fmla="*/ 3518810 h 3532848"/>
              <a:gd name="connsiteX81" fmla="*/ 9270090 w 12146905"/>
              <a:gd name="connsiteY81" fmla="*/ 3518810 h 3532848"/>
              <a:gd name="connsiteX82" fmla="*/ 9270090 w 12146905"/>
              <a:gd name="connsiteY82" fmla="*/ 2686090 h 3532848"/>
              <a:gd name="connsiteX83" fmla="*/ 10142572 w 12146905"/>
              <a:gd name="connsiteY83" fmla="*/ 1823384 h 3532848"/>
              <a:gd name="connsiteX84" fmla="*/ 9010719 w 12146905"/>
              <a:gd name="connsiteY84" fmla="*/ 1823384 h 3532848"/>
              <a:gd name="connsiteX85" fmla="*/ 9010719 w 12146905"/>
              <a:gd name="connsiteY85" fmla="*/ 1479565 h 3532848"/>
              <a:gd name="connsiteX86" fmla="*/ 10148010 w 12146905"/>
              <a:gd name="connsiteY86" fmla="*/ 1479565 h 3532848"/>
              <a:gd name="connsiteX87" fmla="*/ 9399739 w 12146905"/>
              <a:gd name="connsiteY87" fmla="*/ 732028 h 3532848"/>
              <a:gd name="connsiteX88" fmla="*/ 10577674 w 12146905"/>
              <a:gd name="connsiteY88" fmla="*/ 0 h 3532848"/>
              <a:gd name="connsiteX89" fmla="*/ 10577968 w 12146905"/>
              <a:gd name="connsiteY89" fmla="*/ 0 h 3532848"/>
              <a:gd name="connsiteX90" fmla="*/ 10948098 w 12146905"/>
              <a:gd name="connsiteY90" fmla="*/ 369836 h 3532848"/>
              <a:gd name="connsiteX91" fmla="*/ 10578262 w 12146905"/>
              <a:gd name="connsiteY91" fmla="*/ 740260 h 3532848"/>
              <a:gd name="connsiteX92" fmla="*/ 10207838 w 12146905"/>
              <a:gd name="connsiteY92" fmla="*/ 370424 h 3532848"/>
              <a:gd name="connsiteX93" fmla="*/ 10577674 w 12146905"/>
              <a:gd name="connsiteY93" fmla="*/ 0 h 35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46905" h="3532848">
                <a:moveTo>
                  <a:pt x="7513220" y="2291559"/>
                </a:moveTo>
                <a:cubicBezTo>
                  <a:pt x="7268402" y="2291559"/>
                  <a:pt x="7170136" y="2503891"/>
                  <a:pt x="7170136" y="2765246"/>
                </a:cubicBezTo>
                <a:cubicBezTo>
                  <a:pt x="7170136" y="3010211"/>
                  <a:pt x="7267961" y="3238566"/>
                  <a:pt x="7513220" y="3238566"/>
                </a:cubicBezTo>
                <a:lnTo>
                  <a:pt x="7513220" y="3238860"/>
                </a:lnTo>
                <a:cubicBezTo>
                  <a:pt x="7758038" y="3238860"/>
                  <a:pt x="7839840" y="3010505"/>
                  <a:pt x="7839840" y="2765540"/>
                </a:cubicBezTo>
                <a:cubicBezTo>
                  <a:pt x="7839840" y="2503891"/>
                  <a:pt x="7758038" y="2291559"/>
                  <a:pt x="7513220" y="2291559"/>
                </a:cubicBezTo>
                <a:close/>
                <a:moveTo>
                  <a:pt x="3804649" y="2013583"/>
                </a:moveTo>
                <a:lnTo>
                  <a:pt x="4849922" y="2013583"/>
                </a:lnTo>
                <a:lnTo>
                  <a:pt x="4849922" y="2291401"/>
                </a:lnTo>
                <a:lnTo>
                  <a:pt x="4180439" y="2291401"/>
                </a:lnTo>
                <a:lnTo>
                  <a:pt x="4180439" y="2602146"/>
                </a:lnTo>
                <a:lnTo>
                  <a:pt x="4800899" y="2602146"/>
                </a:lnTo>
                <a:lnTo>
                  <a:pt x="4800899" y="2896207"/>
                </a:lnTo>
                <a:lnTo>
                  <a:pt x="4180439" y="2896207"/>
                </a:lnTo>
                <a:lnTo>
                  <a:pt x="4180439" y="3222607"/>
                </a:lnTo>
                <a:lnTo>
                  <a:pt x="4866312" y="3222607"/>
                </a:lnTo>
                <a:lnTo>
                  <a:pt x="4866312" y="3516153"/>
                </a:lnTo>
                <a:lnTo>
                  <a:pt x="3804649" y="3516153"/>
                </a:lnTo>
                <a:close/>
                <a:moveTo>
                  <a:pt x="1387556" y="2013583"/>
                </a:moveTo>
                <a:lnTo>
                  <a:pt x="1795758" y="2013583"/>
                </a:lnTo>
                <a:lnTo>
                  <a:pt x="1975090" y="3157341"/>
                </a:lnTo>
                <a:lnTo>
                  <a:pt x="1991774" y="3157341"/>
                </a:lnTo>
                <a:lnTo>
                  <a:pt x="2187864" y="2013583"/>
                </a:lnTo>
                <a:lnTo>
                  <a:pt x="2694111" y="2013583"/>
                </a:lnTo>
                <a:lnTo>
                  <a:pt x="2906296" y="3157341"/>
                </a:lnTo>
                <a:lnTo>
                  <a:pt x="3102312" y="2013583"/>
                </a:lnTo>
                <a:lnTo>
                  <a:pt x="3494345" y="2013583"/>
                </a:lnTo>
                <a:lnTo>
                  <a:pt x="3151261" y="3516153"/>
                </a:lnTo>
                <a:lnTo>
                  <a:pt x="2645088" y="3516153"/>
                </a:lnTo>
                <a:lnTo>
                  <a:pt x="2432903" y="2356593"/>
                </a:lnTo>
                <a:lnTo>
                  <a:pt x="2236886" y="3516153"/>
                </a:lnTo>
                <a:lnTo>
                  <a:pt x="1714397" y="3516153"/>
                </a:lnTo>
                <a:close/>
                <a:moveTo>
                  <a:pt x="6043709" y="1997656"/>
                </a:moveTo>
                <a:lnTo>
                  <a:pt x="6153557" y="2003222"/>
                </a:lnTo>
                <a:cubicBezTo>
                  <a:pt x="6263723" y="2013874"/>
                  <a:pt x="6374147" y="2038252"/>
                  <a:pt x="6484117" y="2062836"/>
                </a:cubicBezTo>
                <a:lnTo>
                  <a:pt x="6451264" y="2389383"/>
                </a:lnTo>
                <a:cubicBezTo>
                  <a:pt x="6320682" y="2324213"/>
                  <a:pt x="6189931" y="2291508"/>
                  <a:pt x="6059011" y="2291265"/>
                </a:cubicBezTo>
                <a:cubicBezTo>
                  <a:pt x="5781854" y="2291265"/>
                  <a:pt x="5585764" y="2487354"/>
                  <a:pt x="5585764" y="2765246"/>
                </a:cubicBezTo>
                <a:cubicBezTo>
                  <a:pt x="5585764" y="3059234"/>
                  <a:pt x="5798244" y="3238566"/>
                  <a:pt x="6092011" y="3238566"/>
                </a:cubicBezTo>
                <a:cubicBezTo>
                  <a:pt x="6222909" y="3238566"/>
                  <a:pt x="6353513" y="3205787"/>
                  <a:pt x="6467727" y="3157205"/>
                </a:cubicBezTo>
                <a:lnTo>
                  <a:pt x="6484117" y="3467362"/>
                </a:lnTo>
                <a:cubicBezTo>
                  <a:pt x="6369682" y="3499774"/>
                  <a:pt x="6239078" y="3532848"/>
                  <a:pt x="6043503" y="3532848"/>
                </a:cubicBezTo>
                <a:cubicBezTo>
                  <a:pt x="5634787" y="3532848"/>
                  <a:pt x="5177709" y="3336611"/>
                  <a:pt x="5177709" y="2765246"/>
                </a:cubicBezTo>
                <a:cubicBezTo>
                  <a:pt x="5177709" y="2307619"/>
                  <a:pt x="5465480" y="2063145"/>
                  <a:pt x="5865883" y="2009177"/>
                </a:cubicBezTo>
                <a:close/>
                <a:moveTo>
                  <a:pt x="7513220" y="1997645"/>
                </a:moveTo>
                <a:cubicBezTo>
                  <a:pt x="8003077" y="1997645"/>
                  <a:pt x="8264285" y="2275169"/>
                  <a:pt x="8264285" y="2765246"/>
                </a:cubicBezTo>
                <a:cubicBezTo>
                  <a:pt x="8264579" y="3238860"/>
                  <a:pt x="8003077" y="3532848"/>
                  <a:pt x="7513220" y="3532848"/>
                </a:cubicBezTo>
                <a:cubicBezTo>
                  <a:pt x="7023363" y="3532848"/>
                  <a:pt x="6761934" y="3238860"/>
                  <a:pt x="6761934" y="2765540"/>
                </a:cubicBezTo>
                <a:cubicBezTo>
                  <a:pt x="6761934" y="2275463"/>
                  <a:pt x="7023143" y="1997939"/>
                  <a:pt x="7513220" y="1997939"/>
                </a:cubicBezTo>
                <a:close/>
                <a:moveTo>
                  <a:pt x="6043503" y="1997645"/>
                </a:moveTo>
                <a:lnTo>
                  <a:pt x="6043870" y="1997645"/>
                </a:lnTo>
                <a:lnTo>
                  <a:pt x="6043709" y="1997656"/>
                </a:lnTo>
                <a:close/>
                <a:moveTo>
                  <a:pt x="653020" y="1997571"/>
                </a:moveTo>
                <a:lnTo>
                  <a:pt x="653020" y="1997644"/>
                </a:lnTo>
                <a:cubicBezTo>
                  <a:pt x="800014" y="1997644"/>
                  <a:pt x="930913" y="2013446"/>
                  <a:pt x="1045126" y="2046667"/>
                </a:cubicBezTo>
                <a:lnTo>
                  <a:pt x="1012273" y="2356456"/>
                </a:lnTo>
                <a:cubicBezTo>
                  <a:pt x="914449" y="2308021"/>
                  <a:pt x="800014" y="2291264"/>
                  <a:pt x="685873" y="2291264"/>
                </a:cubicBezTo>
                <a:cubicBezTo>
                  <a:pt x="587829" y="2291264"/>
                  <a:pt x="407982" y="2291264"/>
                  <a:pt x="407982" y="2422162"/>
                </a:cubicBezTo>
                <a:cubicBezTo>
                  <a:pt x="407982" y="2666760"/>
                  <a:pt x="1126928" y="2503597"/>
                  <a:pt x="1126928" y="3042182"/>
                </a:cubicBezTo>
                <a:cubicBezTo>
                  <a:pt x="1126928" y="3435096"/>
                  <a:pt x="800014" y="3532553"/>
                  <a:pt x="456931" y="3532553"/>
                </a:cubicBezTo>
                <a:cubicBezTo>
                  <a:pt x="326621" y="3532553"/>
                  <a:pt x="146774" y="3515943"/>
                  <a:pt x="16390" y="3467362"/>
                </a:cubicBezTo>
                <a:lnTo>
                  <a:pt x="49170" y="3140594"/>
                </a:lnTo>
                <a:cubicBezTo>
                  <a:pt x="163385" y="3189543"/>
                  <a:pt x="293767" y="3238566"/>
                  <a:pt x="456931" y="3238566"/>
                </a:cubicBezTo>
                <a:cubicBezTo>
                  <a:pt x="587829" y="3238566"/>
                  <a:pt x="702043" y="3205786"/>
                  <a:pt x="702043" y="3091572"/>
                </a:cubicBezTo>
                <a:cubicBezTo>
                  <a:pt x="702043" y="2813680"/>
                  <a:pt x="0" y="2993968"/>
                  <a:pt x="0" y="2454501"/>
                </a:cubicBezTo>
                <a:cubicBezTo>
                  <a:pt x="0" y="2095175"/>
                  <a:pt x="358959" y="1997571"/>
                  <a:pt x="653020" y="1997571"/>
                </a:cubicBezTo>
                <a:close/>
                <a:moveTo>
                  <a:pt x="10571500" y="1908566"/>
                </a:moveTo>
                <a:lnTo>
                  <a:pt x="9638971" y="2840580"/>
                </a:lnTo>
                <a:lnTo>
                  <a:pt x="9638971" y="3149782"/>
                </a:lnTo>
                <a:lnTo>
                  <a:pt x="11513729" y="3149782"/>
                </a:lnTo>
                <a:lnTo>
                  <a:pt x="11513729" y="2840580"/>
                </a:lnTo>
                <a:close/>
                <a:moveTo>
                  <a:pt x="9659109" y="467440"/>
                </a:moveTo>
                <a:lnTo>
                  <a:pt x="10571500" y="1389752"/>
                </a:lnTo>
                <a:lnTo>
                  <a:pt x="11478821" y="482727"/>
                </a:lnTo>
                <a:lnTo>
                  <a:pt x="11742969" y="741509"/>
                </a:lnTo>
                <a:lnTo>
                  <a:pt x="11006822" y="1477728"/>
                </a:lnTo>
                <a:lnTo>
                  <a:pt x="12146905" y="1479565"/>
                </a:lnTo>
                <a:lnTo>
                  <a:pt x="12146905" y="1823384"/>
                </a:lnTo>
                <a:lnTo>
                  <a:pt x="11010276" y="1823384"/>
                </a:lnTo>
                <a:lnTo>
                  <a:pt x="11882685" y="2686090"/>
                </a:lnTo>
                <a:lnTo>
                  <a:pt x="11882685" y="3518810"/>
                </a:lnTo>
                <a:lnTo>
                  <a:pt x="9270090" y="3518810"/>
                </a:lnTo>
                <a:lnTo>
                  <a:pt x="9270090" y="2686090"/>
                </a:lnTo>
                <a:lnTo>
                  <a:pt x="10142572" y="1823384"/>
                </a:lnTo>
                <a:lnTo>
                  <a:pt x="9010719" y="1823384"/>
                </a:lnTo>
                <a:lnTo>
                  <a:pt x="9010719" y="1479565"/>
                </a:lnTo>
                <a:lnTo>
                  <a:pt x="10148010" y="1479565"/>
                </a:lnTo>
                <a:lnTo>
                  <a:pt x="9399739" y="732028"/>
                </a:lnTo>
                <a:close/>
                <a:moveTo>
                  <a:pt x="10577674" y="0"/>
                </a:moveTo>
                <a:lnTo>
                  <a:pt x="10577968" y="0"/>
                </a:lnTo>
                <a:cubicBezTo>
                  <a:pt x="10782267" y="0"/>
                  <a:pt x="10947937" y="165537"/>
                  <a:pt x="10948098" y="369836"/>
                </a:cubicBezTo>
                <a:cubicBezTo>
                  <a:pt x="10948260" y="574253"/>
                  <a:pt x="10782679" y="740099"/>
                  <a:pt x="10578262" y="740260"/>
                </a:cubicBezTo>
                <a:cubicBezTo>
                  <a:pt x="10373845" y="740422"/>
                  <a:pt x="10207999" y="574841"/>
                  <a:pt x="10207838" y="370424"/>
                </a:cubicBezTo>
                <a:cubicBezTo>
                  <a:pt x="10207676" y="166007"/>
                  <a:pt x="10373257" y="161"/>
                  <a:pt x="10577674" y="0"/>
                </a:cubicBezTo>
                <a:close/>
              </a:path>
            </a:pathLst>
          </a:custGeom>
          <a:solidFill>
            <a:schemeClr val="bg1"/>
          </a:solidFill>
        </p:spPr>
        <p:txBody>
          <a:bodyPr wrap="square">
            <a:noAutofit/>
          </a:bodyPr>
          <a:lstStyle>
            <a:lvl1pPr marL="0" indent="0">
              <a:buNone/>
              <a:defRPr sz="100">
                <a:solidFill>
                  <a:srgbClr val="000000">
                    <a:alpha val="0"/>
                  </a:srgbClr>
                </a:solidFill>
              </a:defRPr>
            </a:lvl1pPr>
            <a:lvl2pPr>
              <a:defRPr sz="100"/>
            </a:lvl2pPr>
            <a:lvl3pPr>
              <a:defRPr sz="100"/>
            </a:lvl3pPr>
            <a:lvl4pPr>
              <a:defRPr sz="100"/>
            </a:lvl4pPr>
            <a:lvl5pPr>
              <a:defRPr sz="100"/>
            </a:lvl5pPr>
          </a:lstStyle>
          <a:p>
            <a:pPr lvl="0"/>
            <a:r>
              <a:rPr lang="en-GB"/>
              <a:t>-</a:t>
            </a:r>
          </a:p>
        </p:txBody>
      </p:sp>
    </p:spTree>
    <p:extLst>
      <p:ext uri="{BB962C8B-B14F-4D97-AF65-F5344CB8AC3E}">
        <p14:creationId xmlns:p14="http://schemas.microsoft.com/office/powerpoint/2010/main" val="402083265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Non automatic A">
    <p:bg>
      <p:bgPr>
        <a:solidFill>
          <a:schemeClr val="bg2"/>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B955368D-4E82-44F8-B54A-84CB1814E9E1}" type="datetime1">
              <a:rPr lang="sv-SE" smtClean="0"/>
              <a:t>2023-11-01</a:t>
            </a:fld>
            <a:endParaRPr lang="en-GB"/>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en-GB" noProof="0"/>
              <a:t>01 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11"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9" name="Graphic 8">
            <a:extLst>
              <a:ext uri="{FF2B5EF4-FFF2-40B4-BE49-F238E27FC236}">
                <a16:creationId xmlns:a16="http://schemas.microsoft.com/office/drawing/2014/main" id="{3C92C06E-9D3D-40BF-662C-64A3807DEF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198317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Non automatic A bright green">
    <p:bg>
      <p:bgPr>
        <a:solidFill>
          <a:schemeClr val="accent3"/>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6E8DD2D1-B641-4FF4-95AE-D81CD57A4F10}" type="datetime1">
              <a:rPr lang="sv-SE" smtClean="0"/>
              <a:t>2023-11-01</a:t>
            </a:fld>
            <a:endParaRPr lang="en-GB"/>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en-GB" noProof="0"/>
              <a:t>01 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11"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3" name="Graphic 12">
            <a:extLst>
              <a:ext uri="{FF2B5EF4-FFF2-40B4-BE49-F238E27FC236}">
                <a16:creationId xmlns:a16="http://schemas.microsoft.com/office/drawing/2014/main" id="{B87DD94B-A4AC-2928-BEE6-218FF1D5D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96438449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Non automatic B">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7DE322F0-2177-4A68-8F70-0CC2BD580873}" type="datetime1">
              <a:rPr lang="sv-SE" smtClean="0"/>
              <a:t>2023-11-01</a:t>
            </a:fld>
            <a:endParaRPr lang="en-GB"/>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en-GB"/>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en-GB" noProof="0"/>
              <a:t>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en-GB"/>
              <a:t>0000-0000</a:t>
            </a:r>
          </a:p>
          <a:p>
            <a:pPr lvl="1"/>
            <a:r>
              <a:rPr lang="en-GB"/>
              <a:t>0000-0000</a:t>
            </a:r>
          </a:p>
          <a:p>
            <a:pPr lvl="2"/>
            <a:r>
              <a:rPr lang="en-GB"/>
              <a:t>03</a:t>
            </a:r>
          </a:p>
          <a:p>
            <a:pPr lvl="3"/>
            <a:r>
              <a:rPr lang="en-GB"/>
              <a:t>04</a:t>
            </a:r>
          </a:p>
          <a:p>
            <a:pPr lvl="4"/>
            <a:r>
              <a:rPr lang="en-GB"/>
              <a:t>05</a:t>
            </a:r>
          </a:p>
          <a:p>
            <a:pPr lvl="5"/>
            <a:r>
              <a:rPr lang="en-GB"/>
              <a:t>06</a:t>
            </a:r>
          </a:p>
          <a:p>
            <a:pPr lvl="6"/>
            <a:r>
              <a:rPr lang="en-GB"/>
              <a:t>07</a:t>
            </a:r>
          </a:p>
          <a:p>
            <a:pPr lvl="7"/>
            <a:r>
              <a:rPr lang="en-GB"/>
              <a:t>08</a:t>
            </a:r>
          </a:p>
          <a:p>
            <a:pPr lvl="8"/>
            <a:r>
              <a:rPr lang="en-GB"/>
              <a:t>09</a:t>
            </a:r>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en-GB" smtClean="0"/>
              <a:pPr/>
              <a:t>‹#›</a:t>
            </a:fld>
            <a:endParaRPr lang="en-GB"/>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E6CF5BC9-8778-0F29-27B2-2AC8DB0916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347665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Non automatic B bright green">
    <p:bg>
      <p:bgPr>
        <a:solidFill>
          <a:schemeClr val="accent3"/>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0DC624DC-E179-4118-AB5D-43F79AFBDBD4}" type="datetime1">
              <a:rPr lang="sv-SE" smtClean="0"/>
              <a:t>2023-11-01</a:t>
            </a:fld>
            <a:endParaRPr lang="en-GB"/>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en-GB"/>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en-GB" noProof="0"/>
              <a:t>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en-GB"/>
              <a:t>0000-0000</a:t>
            </a:r>
          </a:p>
          <a:p>
            <a:pPr lvl="1"/>
            <a:r>
              <a:rPr lang="en-GB"/>
              <a:t>0000-0000</a:t>
            </a:r>
          </a:p>
          <a:p>
            <a:pPr lvl="2"/>
            <a:r>
              <a:rPr lang="en-GB"/>
              <a:t>03</a:t>
            </a:r>
          </a:p>
          <a:p>
            <a:pPr lvl="3"/>
            <a:r>
              <a:rPr lang="en-GB"/>
              <a:t>04</a:t>
            </a:r>
          </a:p>
          <a:p>
            <a:pPr lvl="4"/>
            <a:r>
              <a:rPr lang="en-GB"/>
              <a:t>05</a:t>
            </a:r>
          </a:p>
          <a:p>
            <a:pPr lvl="5"/>
            <a:r>
              <a:rPr lang="en-GB"/>
              <a:t>06</a:t>
            </a:r>
          </a:p>
          <a:p>
            <a:pPr lvl="6"/>
            <a:r>
              <a:rPr lang="en-GB"/>
              <a:t>07</a:t>
            </a:r>
          </a:p>
          <a:p>
            <a:pPr lvl="7"/>
            <a:r>
              <a:rPr lang="en-GB"/>
              <a:t>08</a:t>
            </a:r>
          </a:p>
          <a:p>
            <a:pPr lvl="8"/>
            <a:r>
              <a:rPr lang="en-GB"/>
              <a:t>09</a:t>
            </a:r>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en-GB" smtClean="0"/>
              <a:pPr/>
              <a:t>‹#›</a:t>
            </a:fld>
            <a:endParaRPr lang="en-GB"/>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82514A76-1FA2-0620-99FB-0AFF42E0A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418771663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tags" Target="../tags/tag72.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tags" Target="../tags/tag2.xml"/><Relationship Id="rId63" Type="http://schemas.openxmlformats.org/officeDocument/2006/relationships/tags" Target="../tags/tag18.xml"/><Relationship Id="rId68" Type="http://schemas.openxmlformats.org/officeDocument/2006/relationships/tags" Target="../tags/tag23.xml"/><Relationship Id="rId84" Type="http://schemas.openxmlformats.org/officeDocument/2006/relationships/tags" Target="../tags/tag39.xml"/><Relationship Id="rId89" Type="http://schemas.openxmlformats.org/officeDocument/2006/relationships/tags" Target="../tags/tag44.xml"/><Relationship Id="rId112" Type="http://schemas.openxmlformats.org/officeDocument/2006/relationships/tags" Target="../tags/tag67.xml"/><Relationship Id="rId133" Type="http://schemas.openxmlformats.org/officeDocument/2006/relationships/tags" Target="../tags/tag88.xml"/><Relationship Id="rId138" Type="http://schemas.openxmlformats.org/officeDocument/2006/relationships/tags" Target="../tags/tag93.xml"/><Relationship Id="rId154" Type="http://schemas.openxmlformats.org/officeDocument/2006/relationships/tags" Target="../tags/tag109.xml"/><Relationship Id="rId159" Type="http://schemas.openxmlformats.org/officeDocument/2006/relationships/tags" Target="../tags/tag114.xml"/><Relationship Id="rId170" Type="http://schemas.openxmlformats.org/officeDocument/2006/relationships/image" Target="../media/image1.png"/><Relationship Id="rId16" Type="http://schemas.openxmlformats.org/officeDocument/2006/relationships/slideLayout" Target="../slideLayouts/slideLayout16.xml"/><Relationship Id="rId107" Type="http://schemas.openxmlformats.org/officeDocument/2006/relationships/tags" Target="../tags/tag62.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tags" Target="../tags/tag8.xml"/><Relationship Id="rId58" Type="http://schemas.openxmlformats.org/officeDocument/2006/relationships/tags" Target="../tags/tag13.xml"/><Relationship Id="rId74" Type="http://schemas.openxmlformats.org/officeDocument/2006/relationships/tags" Target="../tags/tag29.xml"/><Relationship Id="rId79" Type="http://schemas.openxmlformats.org/officeDocument/2006/relationships/tags" Target="../tags/tag34.xml"/><Relationship Id="rId102" Type="http://schemas.openxmlformats.org/officeDocument/2006/relationships/tags" Target="../tags/tag57.xml"/><Relationship Id="rId123" Type="http://schemas.openxmlformats.org/officeDocument/2006/relationships/tags" Target="../tags/tag78.xml"/><Relationship Id="rId128" Type="http://schemas.openxmlformats.org/officeDocument/2006/relationships/tags" Target="../tags/tag83.xml"/><Relationship Id="rId144" Type="http://schemas.openxmlformats.org/officeDocument/2006/relationships/tags" Target="../tags/tag99.xml"/><Relationship Id="rId149" Type="http://schemas.openxmlformats.org/officeDocument/2006/relationships/tags" Target="../tags/tag104.xml"/><Relationship Id="rId5" Type="http://schemas.openxmlformats.org/officeDocument/2006/relationships/slideLayout" Target="../slideLayouts/slideLayout5.xml"/><Relationship Id="rId90" Type="http://schemas.openxmlformats.org/officeDocument/2006/relationships/tags" Target="../tags/tag45.xml"/><Relationship Id="rId95" Type="http://schemas.openxmlformats.org/officeDocument/2006/relationships/tags" Target="../tags/tag50.xml"/><Relationship Id="rId160" Type="http://schemas.openxmlformats.org/officeDocument/2006/relationships/tags" Target="../tags/tag115.xml"/><Relationship Id="rId165" Type="http://schemas.openxmlformats.org/officeDocument/2006/relationships/tags" Target="../tags/tag12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tags" Target="../tags/tag3.xml"/><Relationship Id="rId64" Type="http://schemas.openxmlformats.org/officeDocument/2006/relationships/tags" Target="../tags/tag19.xml"/><Relationship Id="rId69" Type="http://schemas.openxmlformats.org/officeDocument/2006/relationships/tags" Target="../tags/tag24.xml"/><Relationship Id="rId113" Type="http://schemas.openxmlformats.org/officeDocument/2006/relationships/tags" Target="../tags/tag68.xml"/><Relationship Id="rId118" Type="http://schemas.openxmlformats.org/officeDocument/2006/relationships/tags" Target="../tags/tag73.xml"/><Relationship Id="rId134" Type="http://schemas.openxmlformats.org/officeDocument/2006/relationships/tags" Target="../tags/tag89.xml"/><Relationship Id="rId139" Type="http://schemas.openxmlformats.org/officeDocument/2006/relationships/tags" Target="../tags/tag94.xml"/><Relationship Id="rId80" Type="http://schemas.openxmlformats.org/officeDocument/2006/relationships/tags" Target="../tags/tag35.xml"/><Relationship Id="rId85" Type="http://schemas.openxmlformats.org/officeDocument/2006/relationships/tags" Target="../tags/tag40.xml"/><Relationship Id="rId150" Type="http://schemas.openxmlformats.org/officeDocument/2006/relationships/tags" Target="../tags/tag105.xml"/><Relationship Id="rId155" Type="http://schemas.openxmlformats.org/officeDocument/2006/relationships/tags" Target="../tags/tag110.xml"/><Relationship Id="rId171" Type="http://schemas.openxmlformats.org/officeDocument/2006/relationships/image" Target="../media/image2.svg"/><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tags" Target="../tags/tag14.xml"/><Relationship Id="rId103" Type="http://schemas.openxmlformats.org/officeDocument/2006/relationships/tags" Target="../tags/tag58.xml"/><Relationship Id="rId108" Type="http://schemas.openxmlformats.org/officeDocument/2006/relationships/tags" Target="../tags/tag63.xml"/><Relationship Id="rId124" Type="http://schemas.openxmlformats.org/officeDocument/2006/relationships/tags" Target="../tags/tag79.xml"/><Relationship Id="rId129" Type="http://schemas.openxmlformats.org/officeDocument/2006/relationships/tags" Target="../tags/tag84.xml"/><Relationship Id="rId54" Type="http://schemas.openxmlformats.org/officeDocument/2006/relationships/tags" Target="../tags/tag9.xml"/><Relationship Id="rId70" Type="http://schemas.openxmlformats.org/officeDocument/2006/relationships/tags" Target="../tags/tag25.xml"/><Relationship Id="rId75" Type="http://schemas.openxmlformats.org/officeDocument/2006/relationships/tags" Target="../tags/tag30.xml"/><Relationship Id="rId91" Type="http://schemas.openxmlformats.org/officeDocument/2006/relationships/tags" Target="../tags/tag46.xml"/><Relationship Id="rId96" Type="http://schemas.openxmlformats.org/officeDocument/2006/relationships/tags" Target="../tags/tag51.xml"/><Relationship Id="rId140" Type="http://schemas.openxmlformats.org/officeDocument/2006/relationships/tags" Target="../tags/tag95.xml"/><Relationship Id="rId145" Type="http://schemas.openxmlformats.org/officeDocument/2006/relationships/tags" Target="../tags/tag100.xml"/><Relationship Id="rId161" Type="http://schemas.openxmlformats.org/officeDocument/2006/relationships/tags" Target="../tags/tag116.xml"/><Relationship Id="rId166" Type="http://schemas.openxmlformats.org/officeDocument/2006/relationships/tags" Target="../tags/tag12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4.xml"/><Relationship Id="rId57" Type="http://schemas.openxmlformats.org/officeDocument/2006/relationships/tags" Target="../tags/tag12.xml"/><Relationship Id="rId106" Type="http://schemas.openxmlformats.org/officeDocument/2006/relationships/tags" Target="../tags/tag61.xml"/><Relationship Id="rId114" Type="http://schemas.openxmlformats.org/officeDocument/2006/relationships/tags" Target="../tags/tag69.xml"/><Relationship Id="rId119" Type="http://schemas.openxmlformats.org/officeDocument/2006/relationships/tags" Target="../tags/tag74.xml"/><Relationship Id="rId127" Type="http://schemas.openxmlformats.org/officeDocument/2006/relationships/tags" Target="../tags/tag82.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7.xml"/><Relationship Id="rId60" Type="http://schemas.openxmlformats.org/officeDocument/2006/relationships/tags" Target="../tags/tag15.xml"/><Relationship Id="rId65" Type="http://schemas.openxmlformats.org/officeDocument/2006/relationships/tags" Target="../tags/tag20.xml"/><Relationship Id="rId73" Type="http://schemas.openxmlformats.org/officeDocument/2006/relationships/tags" Target="../tags/tag28.xml"/><Relationship Id="rId78" Type="http://schemas.openxmlformats.org/officeDocument/2006/relationships/tags" Target="../tags/tag33.xml"/><Relationship Id="rId81" Type="http://schemas.openxmlformats.org/officeDocument/2006/relationships/tags" Target="../tags/tag36.xml"/><Relationship Id="rId86" Type="http://schemas.openxmlformats.org/officeDocument/2006/relationships/tags" Target="../tags/tag41.xml"/><Relationship Id="rId94" Type="http://schemas.openxmlformats.org/officeDocument/2006/relationships/tags" Target="../tags/tag49.xml"/><Relationship Id="rId99" Type="http://schemas.openxmlformats.org/officeDocument/2006/relationships/tags" Target="../tags/tag54.xml"/><Relationship Id="rId101" Type="http://schemas.openxmlformats.org/officeDocument/2006/relationships/tags" Target="../tags/tag56.xml"/><Relationship Id="rId122" Type="http://schemas.openxmlformats.org/officeDocument/2006/relationships/tags" Target="../tags/tag77.xml"/><Relationship Id="rId130" Type="http://schemas.openxmlformats.org/officeDocument/2006/relationships/tags" Target="../tags/tag85.xml"/><Relationship Id="rId135" Type="http://schemas.openxmlformats.org/officeDocument/2006/relationships/tags" Target="../tags/tag90.xml"/><Relationship Id="rId143" Type="http://schemas.openxmlformats.org/officeDocument/2006/relationships/tags" Target="../tags/tag98.xml"/><Relationship Id="rId148" Type="http://schemas.openxmlformats.org/officeDocument/2006/relationships/tags" Target="../tags/tag103.xml"/><Relationship Id="rId151" Type="http://schemas.openxmlformats.org/officeDocument/2006/relationships/tags" Target="../tags/tag106.xml"/><Relationship Id="rId156" Type="http://schemas.openxmlformats.org/officeDocument/2006/relationships/tags" Target="../tags/tag111.xml"/><Relationship Id="rId164" Type="http://schemas.openxmlformats.org/officeDocument/2006/relationships/tags" Target="../tags/tag119.xml"/><Relationship Id="rId169" Type="http://schemas.openxmlformats.org/officeDocument/2006/relationships/tags" Target="../tags/tag12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tags" Target="../tags/tag64.xml"/><Relationship Id="rId34" Type="http://schemas.openxmlformats.org/officeDocument/2006/relationships/slideLayout" Target="../slideLayouts/slideLayout34.xml"/><Relationship Id="rId50" Type="http://schemas.openxmlformats.org/officeDocument/2006/relationships/tags" Target="../tags/tag5.xml"/><Relationship Id="rId55" Type="http://schemas.openxmlformats.org/officeDocument/2006/relationships/tags" Target="../tags/tag10.xml"/><Relationship Id="rId76" Type="http://schemas.openxmlformats.org/officeDocument/2006/relationships/tags" Target="../tags/tag31.xml"/><Relationship Id="rId97" Type="http://schemas.openxmlformats.org/officeDocument/2006/relationships/tags" Target="../tags/tag52.xml"/><Relationship Id="rId104" Type="http://schemas.openxmlformats.org/officeDocument/2006/relationships/tags" Target="../tags/tag59.xml"/><Relationship Id="rId120" Type="http://schemas.openxmlformats.org/officeDocument/2006/relationships/tags" Target="../tags/tag75.xml"/><Relationship Id="rId125" Type="http://schemas.openxmlformats.org/officeDocument/2006/relationships/tags" Target="../tags/tag80.xml"/><Relationship Id="rId141" Type="http://schemas.openxmlformats.org/officeDocument/2006/relationships/tags" Target="../tags/tag96.xml"/><Relationship Id="rId146" Type="http://schemas.openxmlformats.org/officeDocument/2006/relationships/tags" Target="../tags/tag101.xml"/><Relationship Id="rId167" Type="http://schemas.openxmlformats.org/officeDocument/2006/relationships/tags" Target="../tags/tag122.xml"/><Relationship Id="rId7" Type="http://schemas.openxmlformats.org/officeDocument/2006/relationships/slideLayout" Target="../slideLayouts/slideLayout7.xml"/><Relationship Id="rId71" Type="http://schemas.openxmlformats.org/officeDocument/2006/relationships/tags" Target="../tags/tag26.xml"/><Relationship Id="rId92" Type="http://schemas.openxmlformats.org/officeDocument/2006/relationships/tags" Target="../tags/tag47.xml"/><Relationship Id="rId162" Type="http://schemas.openxmlformats.org/officeDocument/2006/relationships/tags" Target="../tags/tag117.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tags" Target="../tags/tag21.xml"/><Relationship Id="rId87" Type="http://schemas.openxmlformats.org/officeDocument/2006/relationships/tags" Target="../tags/tag42.xml"/><Relationship Id="rId110" Type="http://schemas.openxmlformats.org/officeDocument/2006/relationships/tags" Target="../tags/tag65.xml"/><Relationship Id="rId115" Type="http://schemas.openxmlformats.org/officeDocument/2006/relationships/tags" Target="../tags/tag70.xml"/><Relationship Id="rId131" Type="http://schemas.openxmlformats.org/officeDocument/2006/relationships/tags" Target="../tags/tag86.xml"/><Relationship Id="rId136" Type="http://schemas.openxmlformats.org/officeDocument/2006/relationships/tags" Target="../tags/tag91.xml"/><Relationship Id="rId157" Type="http://schemas.openxmlformats.org/officeDocument/2006/relationships/tags" Target="../tags/tag112.xml"/><Relationship Id="rId61" Type="http://schemas.openxmlformats.org/officeDocument/2006/relationships/tags" Target="../tags/tag16.xml"/><Relationship Id="rId82" Type="http://schemas.openxmlformats.org/officeDocument/2006/relationships/tags" Target="../tags/tag37.xml"/><Relationship Id="rId152" Type="http://schemas.openxmlformats.org/officeDocument/2006/relationships/tags" Target="../tags/tag107.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tags" Target="../tags/tag11.xml"/><Relationship Id="rId77" Type="http://schemas.openxmlformats.org/officeDocument/2006/relationships/tags" Target="../tags/tag32.xml"/><Relationship Id="rId100" Type="http://schemas.openxmlformats.org/officeDocument/2006/relationships/tags" Target="../tags/tag55.xml"/><Relationship Id="rId105" Type="http://schemas.openxmlformats.org/officeDocument/2006/relationships/tags" Target="../tags/tag60.xml"/><Relationship Id="rId126" Type="http://schemas.openxmlformats.org/officeDocument/2006/relationships/tags" Target="../tags/tag81.xml"/><Relationship Id="rId147" Type="http://schemas.openxmlformats.org/officeDocument/2006/relationships/tags" Target="../tags/tag102.xml"/><Relationship Id="rId168" Type="http://schemas.openxmlformats.org/officeDocument/2006/relationships/tags" Target="../tags/tag123.xml"/><Relationship Id="rId8" Type="http://schemas.openxmlformats.org/officeDocument/2006/relationships/slideLayout" Target="../slideLayouts/slideLayout8.xml"/><Relationship Id="rId51" Type="http://schemas.openxmlformats.org/officeDocument/2006/relationships/tags" Target="../tags/tag6.xml"/><Relationship Id="rId72" Type="http://schemas.openxmlformats.org/officeDocument/2006/relationships/tags" Target="../tags/tag27.xml"/><Relationship Id="rId93" Type="http://schemas.openxmlformats.org/officeDocument/2006/relationships/tags" Target="../tags/tag48.xml"/><Relationship Id="rId98" Type="http://schemas.openxmlformats.org/officeDocument/2006/relationships/tags" Target="../tags/tag53.xml"/><Relationship Id="rId121" Type="http://schemas.openxmlformats.org/officeDocument/2006/relationships/tags" Target="../tags/tag76.xml"/><Relationship Id="rId142" Type="http://schemas.openxmlformats.org/officeDocument/2006/relationships/tags" Target="../tags/tag97.xml"/><Relationship Id="rId163" Type="http://schemas.openxmlformats.org/officeDocument/2006/relationships/tags" Target="../tags/tag11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heme" Target="../theme/theme1.xml"/><Relationship Id="rId67" Type="http://schemas.openxmlformats.org/officeDocument/2006/relationships/tags" Target="../tags/tag22.xml"/><Relationship Id="rId116" Type="http://schemas.openxmlformats.org/officeDocument/2006/relationships/tags" Target="../tags/tag71.xml"/><Relationship Id="rId137" Type="http://schemas.openxmlformats.org/officeDocument/2006/relationships/tags" Target="../tags/tag92.xml"/><Relationship Id="rId158" Type="http://schemas.openxmlformats.org/officeDocument/2006/relationships/tags" Target="../tags/tag11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tags" Target="../tags/tag17.xml"/><Relationship Id="rId83" Type="http://schemas.openxmlformats.org/officeDocument/2006/relationships/tags" Target="../tags/tag38.xml"/><Relationship Id="rId88" Type="http://schemas.openxmlformats.org/officeDocument/2006/relationships/tags" Target="../tags/tag43.xml"/><Relationship Id="rId111" Type="http://schemas.openxmlformats.org/officeDocument/2006/relationships/tags" Target="../tags/tag66.xml"/><Relationship Id="rId132" Type="http://schemas.openxmlformats.org/officeDocument/2006/relationships/tags" Target="../tags/tag87.xml"/><Relationship Id="rId153" Type="http://schemas.openxmlformats.org/officeDocument/2006/relationships/tags" Target="../tags/tag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note [Placeholder]" hidden="1">
            <a:extLst>
              <a:ext uri="{FF2B5EF4-FFF2-40B4-BE49-F238E27FC236}">
                <a16:creationId xmlns:a16="http://schemas.microsoft.com/office/drawing/2014/main" id="{62F07873-52CC-4B57-B4B5-3F92F6166E62}"/>
              </a:ext>
            </a:extLst>
          </p:cNvPr>
          <p:cNvSpPr>
            <a:spLocks/>
          </p:cNvSpPr>
          <p:nvPr userDrawn="1"/>
        </p:nvSpPr>
        <p:spPr>
          <a:xfrm>
            <a:off x="358775" y="5958000"/>
            <a:ext cx="11472862" cy="180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en-GB" sz="700">
                <a:solidFill>
                  <a:schemeClr val="tx1">
                    <a:lumMod val="100000"/>
                  </a:schemeClr>
                </a:solidFill>
              </a:rPr>
              <a:t>(n)  </a:t>
            </a:r>
          </a:p>
        </p:txBody>
      </p:sp>
      <p:sp>
        <p:nvSpPr>
          <p:cNvPr id="11" name="Content [Comment]" hidden="1">
            <a:extLst>
              <a:ext uri="{FF2B5EF4-FFF2-40B4-BE49-F238E27FC236}">
                <a16:creationId xmlns:a16="http://schemas.microsoft.com/office/drawing/2014/main" id="{5C30B002-3160-41FD-BBA2-063486BECB91}"/>
              </a:ext>
            </a:extLst>
          </p:cNvPr>
          <p:cNvSpPr/>
          <p:nvPr userDrawn="1"/>
        </p:nvSpPr>
        <p:spPr>
          <a:xfrm>
            <a:off x="12281979" y="116541"/>
            <a:ext cx="2259105" cy="914400"/>
          </a:xfrm>
          <a:prstGeom prst="wedgeRectCallout">
            <a:avLst/>
          </a:prstGeom>
          <a:solidFill>
            <a:srgbClr val="DEC55B"/>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a:solidFill>
                  <a:schemeClr val="tx1"/>
                </a:solidFill>
              </a:rPr>
              <a:t>&lt;initials&gt; &lt;date&gt;yyyy-MM-dd </a:t>
            </a:r>
            <a:r>
              <a:rPr lang="en-GB" sz="1100" err="1">
                <a:solidFill>
                  <a:schemeClr val="tx1"/>
                </a:solidFill>
              </a:rPr>
              <a:t>hh:mm</a:t>
            </a:r>
            <a:r>
              <a:rPr lang="en-GB" sz="1100">
                <a:solidFill>
                  <a:schemeClr val="tx1"/>
                </a:solidFill>
              </a:rPr>
              <a:t>&lt;/date&gt;:</a:t>
            </a:r>
          </a:p>
        </p:txBody>
      </p:sp>
      <p:sp>
        <p:nvSpPr>
          <p:cNvPr id="12" name="Formatting [Comment]" hidden="1">
            <a:extLst>
              <a:ext uri="{FF2B5EF4-FFF2-40B4-BE49-F238E27FC236}">
                <a16:creationId xmlns:a16="http://schemas.microsoft.com/office/drawing/2014/main" id="{B47DAC1A-E109-498B-83E1-4B9D313B7F04}"/>
              </a:ext>
            </a:extLst>
          </p:cNvPr>
          <p:cNvSpPr/>
          <p:nvPr userDrawn="1"/>
        </p:nvSpPr>
        <p:spPr>
          <a:xfrm>
            <a:off x="12281979" y="116541"/>
            <a:ext cx="2259105" cy="914400"/>
          </a:xfrm>
          <a:prstGeom prst="wedgeRectCallout">
            <a:avLst/>
          </a:prstGeom>
          <a:solidFill>
            <a:srgbClr val="A48730"/>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a:solidFill>
                  <a:schemeClr val="bg1"/>
                </a:solidFill>
              </a:rPr>
              <a:t>&lt;initials&gt; &lt;date&gt;yyyy-MM-dd </a:t>
            </a:r>
            <a:r>
              <a:rPr lang="en-GB" sz="1000" err="1">
                <a:solidFill>
                  <a:schemeClr val="bg1"/>
                </a:solidFill>
              </a:rPr>
              <a:t>hh:mm</a:t>
            </a:r>
            <a:r>
              <a:rPr lang="en-GB" sz="1000">
                <a:solidFill>
                  <a:schemeClr val="bg1"/>
                </a:solidFill>
              </a:rPr>
              <a:t>&lt;/date&gt;:</a:t>
            </a:r>
          </a:p>
        </p:txBody>
      </p:sp>
      <p:sp>
        <p:nvSpPr>
          <p:cNvPr id="13" name="Dummy [Sticker]" hidden="1">
            <a:extLst>
              <a:ext uri="{FF2B5EF4-FFF2-40B4-BE49-F238E27FC236}">
                <a16:creationId xmlns:a16="http://schemas.microsoft.com/office/drawing/2014/main" id="{7CC062C0-16BC-4514-8591-C54E15BA4DF3}"/>
              </a:ext>
            </a:extLst>
          </p:cNvPr>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Dummy data</a:t>
            </a:r>
          </a:p>
        </p:txBody>
      </p:sp>
      <p:sp>
        <p:nvSpPr>
          <p:cNvPr id="14" name="Update [Sticker]" hidden="1">
            <a:extLst>
              <a:ext uri="{FF2B5EF4-FFF2-40B4-BE49-F238E27FC236}">
                <a16:creationId xmlns:a16="http://schemas.microsoft.com/office/drawing/2014/main" id="{E530F465-E645-45F2-9757-DC008F23C99A}"/>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Update data</a:t>
            </a:r>
          </a:p>
        </p:txBody>
      </p:sp>
      <p:sp>
        <p:nvSpPr>
          <p:cNvPr id="15" name="Responsible [Sticker]" hidden="1">
            <a:extLst>
              <a:ext uri="{FF2B5EF4-FFF2-40B4-BE49-F238E27FC236}">
                <a16:creationId xmlns:a16="http://schemas.microsoft.com/office/drawing/2014/main" id="{59F78F85-1B25-4CEA-8F39-3A8B73244B0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Responsible:</a:t>
            </a:r>
          </a:p>
          <a:p>
            <a:pPr algn="ctr"/>
            <a:endParaRPr lang="en-GB" sz="700">
              <a:solidFill>
                <a:schemeClr val="tx1"/>
              </a:solidFill>
            </a:endParaRPr>
          </a:p>
        </p:txBody>
      </p:sp>
      <p:sp>
        <p:nvSpPr>
          <p:cNvPr id="16" name="Final [Sticker]" hidden="1">
            <a:extLst>
              <a:ext uri="{FF2B5EF4-FFF2-40B4-BE49-F238E27FC236}">
                <a16:creationId xmlns:a16="http://schemas.microsoft.com/office/drawing/2014/main" id="{10AE8B98-2936-4FB4-B983-1C6B7A7E52F2}"/>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Final</a:t>
            </a:r>
          </a:p>
        </p:txBody>
      </p:sp>
      <p:sp>
        <p:nvSpPr>
          <p:cNvPr id="17" name="Draft [Sticker]" hidden="1">
            <a:extLst>
              <a:ext uri="{FF2B5EF4-FFF2-40B4-BE49-F238E27FC236}">
                <a16:creationId xmlns:a16="http://schemas.microsoft.com/office/drawing/2014/main" id="{691B5B2B-D5F3-4F01-8EB5-F9609D139DAF}"/>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Draft</a:t>
            </a:r>
          </a:p>
        </p:txBody>
      </p:sp>
      <p:sp>
        <p:nvSpPr>
          <p:cNvPr id="18" name="Discussion [Sticker]" hidden="1">
            <a:extLst>
              <a:ext uri="{FF2B5EF4-FFF2-40B4-BE49-F238E27FC236}">
                <a16:creationId xmlns:a16="http://schemas.microsoft.com/office/drawing/2014/main" id="{6AD357DF-9084-420D-BD7C-48E846E6C8B1}"/>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For discussion</a:t>
            </a:r>
          </a:p>
        </p:txBody>
      </p:sp>
      <p:sp>
        <p:nvSpPr>
          <p:cNvPr id="19" name="Internal [Sticker]" hidden="1">
            <a:extLst>
              <a:ext uri="{FF2B5EF4-FFF2-40B4-BE49-F238E27FC236}">
                <a16:creationId xmlns:a16="http://schemas.microsoft.com/office/drawing/2014/main" id="{F7E3B5BF-16A7-4055-BBC9-5AFA3D8042A9}"/>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Internal use only</a:t>
            </a:r>
          </a:p>
        </p:txBody>
      </p:sp>
      <p:sp>
        <p:nvSpPr>
          <p:cNvPr id="20" name="Backup [Sticker]" hidden="1">
            <a:extLst>
              <a:ext uri="{FF2B5EF4-FFF2-40B4-BE49-F238E27FC236}">
                <a16:creationId xmlns:a16="http://schemas.microsoft.com/office/drawing/2014/main" id="{C88C52D1-A70D-43F2-AE36-7354BBC6612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Backup</a:t>
            </a:r>
          </a:p>
        </p:txBody>
      </p:sp>
      <p:grpSp>
        <p:nvGrpSpPr>
          <p:cNvPr id="270" name="Harvey 3" hidden="1">
            <a:extLst>
              <a:ext uri="{FF2B5EF4-FFF2-40B4-BE49-F238E27FC236}">
                <a16:creationId xmlns:a16="http://schemas.microsoft.com/office/drawing/2014/main" id="{B3AE826A-9697-450B-A8B3-040196C38FB9}"/>
              </a:ext>
            </a:extLst>
          </p:cNvPr>
          <p:cNvGrpSpPr>
            <a:grpSpLocks/>
          </p:cNvGrpSpPr>
          <p:nvPr userDrawn="1">
            <p:custDataLst>
              <p:tags r:id="rId47"/>
            </p:custDataLst>
          </p:nvPr>
        </p:nvGrpSpPr>
        <p:grpSpPr>
          <a:xfrm>
            <a:off x="4916698" y="3282696"/>
            <a:ext cx="292608" cy="292608"/>
            <a:chOff x="0" y="0"/>
            <a:chExt cx="914400" cy="914400"/>
          </a:xfrm>
          <a:solidFill>
            <a:schemeClr val="tx1"/>
          </a:solidFill>
        </p:grpSpPr>
        <p:sp>
          <p:nvSpPr>
            <p:cNvPr id="271" name="Harvey 0/3 [0]" hidden="1">
              <a:extLst>
                <a:ext uri="{FF2B5EF4-FFF2-40B4-BE49-F238E27FC236}">
                  <a16:creationId xmlns:a16="http://schemas.microsoft.com/office/drawing/2014/main" id="{109D25FB-44C0-463A-88E9-7E8FAC87F4BA}"/>
                </a:ext>
              </a:extLst>
            </p:cNvPr>
            <p:cNvSpPr>
              <a:spLocks noChangeAspect="1"/>
            </p:cNvSpPr>
            <p:nvPr>
              <p:custDataLst>
                <p:tags r:id="rId16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2" name="Harvey 1/3 [1]">
              <a:extLst>
                <a:ext uri="{FF2B5EF4-FFF2-40B4-BE49-F238E27FC236}">
                  <a16:creationId xmlns:a16="http://schemas.microsoft.com/office/drawing/2014/main" id="{46BB2B3E-8845-495B-BF82-C241590A1963}"/>
                </a:ext>
              </a:extLst>
            </p:cNvPr>
            <p:cNvSpPr>
              <a:spLocks noChangeAspect="1"/>
            </p:cNvSpPr>
            <p:nvPr>
              <p:custDataLst>
                <p:tags r:id="rId167"/>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3" name="Harvey 2/3 [2]" hidden="1">
              <a:extLst>
                <a:ext uri="{FF2B5EF4-FFF2-40B4-BE49-F238E27FC236}">
                  <a16:creationId xmlns:a16="http://schemas.microsoft.com/office/drawing/2014/main" id="{4D8859F0-94E7-4A0E-9D1F-62955B83BD41}"/>
                </a:ext>
              </a:extLst>
            </p:cNvPr>
            <p:cNvSpPr>
              <a:spLocks noChangeAspect="1"/>
            </p:cNvSpPr>
            <p:nvPr>
              <p:custDataLst>
                <p:tags r:id="rId168"/>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4" name="Harvey 3/3 [3]" hidden="1">
              <a:extLst>
                <a:ext uri="{FF2B5EF4-FFF2-40B4-BE49-F238E27FC236}">
                  <a16:creationId xmlns:a16="http://schemas.microsoft.com/office/drawing/2014/main" id="{A5C2CF57-4315-4E45-BD15-44DDF926238E}"/>
                </a:ext>
              </a:extLst>
            </p:cNvPr>
            <p:cNvSpPr>
              <a:spLocks noChangeAspect="1"/>
            </p:cNvSpPr>
            <p:nvPr>
              <p:custDataLst>
                <p:tags r:id="rId16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75" name="Harvey 4" hidden="1">
            <a:extLst>
              <a:ext uri="{FF2B5EF4-FFF2-40B4-BE49-F238E27FC236}">
                <a16:creationId xmlns:a16="http://schemas.microsoft.com/office/drawing/2014/main" id="{B780F265-C100-4958-B75E-5B7BAA574BC4}"/>
              </a:ext>
            </a:extLst>
          </p:cNvPr>
          <p:cNvGrpSpPr>
            <a:grpSpLocks/>
          </p:cNvGrpSpPr>
          <p:nvPr userDrawn="1">
            <p:custDataLst>
              <p:tags r:id="rId48"/>
            </p:custDataLst>
          </p:nvPr>
        </p:nvGrpSpPr>
        <p:grpSpPr>
          <a:xfrm>
            <a:off x="5569306" y="3282696"/>
            <a:ext cx="292608" cy="292608"/>
            <a:chOff x="0" y="0"/>
            <a:chExt cx="914400" cy="914400"/>
          </a:xfrm>
          <a:solidFill>
            <a:schemeClr val="tx1"/>
          </a:solidFill>
        </p:grpSpPr>
        <p:sp>
          <p:nvSpPr>
            <p:cNvPr id="276" name="Harvey 0/4 [0]" hidden="1">
              <a:extLst>
                <a:ext uri="{FF2B5EF4-FFF2-40B4-BE49-F238E27FC236}">
                  <a16:creationId xmlns:a16="http://schemas.microsoft.com/office/drawing/2014/main" id="{AD2594FE-C039-4813-978E-6B32559CDB3B}"/>
                </a:ext>
              </a:extLst>
            </p:cNvPr>
            <p:cNvSpPr>
              <a:spLocks noChangeAspect="1"/>
            </p:cNvSpPr>
            <p:nvPr>
              <p:custDataLst>
                <p:tags r:id="rId16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7" name="Harvey 1/4 [1]">
              <a:extLst>
                <a:ext uri="{FF2B5EF4-FFF2-40B4-BE49-F238E27FC236}">
                  <a16:creationId xmlns:a16="http://schemas.microsoft.com/office/drawing/2014/main" id="{9EC81581-8C32-403E-B6F9-E5589B2DA3F0}"/>
                </a:ext>
              </a:extLst>
            </p:cNvPr>
            <p:cNvSpPr>
              <a:spLocks noChangeAspect="1"/>
            </p:cNvSpPr>
            <p:nvPr>
              <p:custDataLst>
                <p:tags r:id="rId16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8" name="Harvey 2/4 [2]" hidden="1">
              <a:extLst>
                <a:ext uri="{FF2B5EF4-FFF2-40B4-BE49-F238E27FC236}">
                  <a16:creationId xmlns:a16="http://schemas.microsoft.com/office/drawing/2014/main" id="{8A201747-8E52-4C96-BF2A-3ED53787B228}"/>
                </a:ext>
              </a:extLst>
            </p:cNvPr>
            <p:cNvSpPr>
              <a:spLocks noChangeAspect="1"/>
            </p:cNvSpPr>
            <p:nvPr>
              <p:custDataLst>
                <p:tags r:id="rId16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9" name="Harvey 3/4 [3]" hidden="1">
              <a:extLst>
                <a:ext uri="{FF2B5EF4-FFF2-40B4-BE49-F238E27FC236}">
                  <a16:creationId xmlns:a16="http://schemas.microsoft.com/office/drawing/2014/main" id="{958B42D3-C0EE-4429-AFCB-4AEF309FBDA6}"/>
                </a:ext>
              </a:extLst>
            </p:cNvPr>
            <p:cNvSpPr>
              <a:spLocks noChangeAspect="1"/>
            </p:cNvSpPr>
            <p:nvPr>
              <p:custDataLst>
                <p:tags r:id="rId16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0" name="Harvey 4/4 [4]" hidden="1">
              <a:extLst>
                <a:ext uri="{FF2B5EF4-FFF2-40B4-BE49-F238E27FC236}">
                  <a16:creationId xmlns:a16="http://schemas.microsoft.com/office/drawing/2014/main" id="{A3742514-7044-49A6-81B2-EB6EE5108100}"/>
                </a:ext>
              </a:extLst>
            </p:cNvPr>
            <p:cNvSpPr>
              <a:spLocks noChangeAspect="1"/>
            </p:cNvSpPr>
            <p:nvPr>
              <p:custDataLst>
                <p:tags r:id="rId16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81" name="Harvey 8" hidden="1">
            <a:extLst>
              <a:ext uri="{FF2B5EF4-FFF2-40B4-BE49-F238E27FC236}">
                <a16:creationId xmlns:a16="http://schemas.microsoft.com/office/drawing/2014/main" id="{3E0ABEEA-F0E5-48BE-9956-E8FAD6237A90}"/>
              </a:ext>
            </a:extLst>
          </p:cNvPr>
          <p:cNvGrpSpPr>
            <a:grpSpLocks/>
          </p:cNvGrpSpPr>
          <p:nvPr userDrawn="1">
            <p:custDataLst>
              <p:tags r:id="rId49"/>
            </p:custDataLst>
          </p:nvPr>
        </p:nvGrpSpPr>
        <p:grpSpPr>
          <a:xfrm>
            <a:off x="6221914" y="3282696"/>
            <a:ext cx="292608" cy="292608"/>
            <a:chOff x="0" y="0"/>
            <a:chExt cx="914400" cy="914400"/>
          </a:xfrm>
          <a:solidFill>
            <a:schemeClr val="tx1"/>
          </a:solidFill>
        </p:grpSpPr>
        <p:sp>
          <p:nvSpPr>
            <p:cNvPr id="282" name="Harvey 0/8 [0]" hidden="1">
              <a:extLst>
                <a:ext uri="{FF2B5EF4-FFF2-40B4-BE49-F238E27FC236}">
                  <a16:creationId xmlns:a16="http://schemas.microsoft.com/office/drawing/2014/main" id="{248A8E4B-F4A7-43B3-8561-3367758DD14F}"/>
                </a:ext>
              </a:extLst>
            </p:cNvPr>
            <p:cNvSpPr>
              <a:spLocks noChangeAspect="1"/>
            </p:cNvSpPr>
            <p:nvPr>
              <p:custDataLst>
                <p:tags r:id="rId15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3" name="Harvey 1/8 [1]">
              <a:extLst>
                <a:ext uri="{FF2B5EF4-FFF2-40B4-BE49-F238E27FC236}">
                  <a16:creationId xmlns:a16="http://schemas.microsoft.com/office/drawing/2014/main" id="{21E174CD-E790-4F8E-B465-F4CAE9D73915}"/>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4" name="Harvey 2/8 [2]" hidden="1">
              <a:extLst>
                <a:ext uri="{FF2B5EF4-FFF2-40B4-BE49-F238E27FC236}">
                  <a16:creationId xmlns:a16="http://schemas.microsoft.com/office/drawing/2014/main" id="{C209F662-0850-47DB-9607-86173ABEA448}"/>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5" name="Harvey 3/8 [3]" hidden="1">
              <a:extLst>
                <a:ext uri="{FF2B5EF4-FFF2-40B4-BE49-F238E27FC236}">
                  <a16:creationId xmlns:a16="http://schemas.microsoft.com/office/drawing/2014/main" id="{2E3DB032-024B-485E-9712-0A1BB994D8F8}"/>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6" name="Harvey 4/8 [4]" hidden="1">
              <a:extLst>
                <a:ext uri="{FF2B5EF4-FFF2-40B4-BE49-F238E27FC236}">
                  <a16:creationId xmlns:a16="http://schemas.microsoft.com/office/drawing/2014/main" id="{A2921D3F-FE1B-44A0-8506-C5DFDE6C4670}"/>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7" name="Harvey 5/8 [5]" hidden="1">
              <a:extLst>
                <a:ext uri="{FF2B5EF4-FFF2-40B4-BE49-F238E27FC236}">
                  <a16:creationId xmlns:a16="http://schemas.microsoft.com/office/drawing/2014/main" id="{BD9D5E7B-CF87-40CE-97B7-BABCB57B3CFB}"/>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8" name="Harvey 6/8 [6]" hidden="1">
              <a:extLst>
                <a:ext uri="{FF2B5EF4-FFF2-40B4-BE49-F238E27FC236}">
                  <a16:creationId xmlns:a16="http://schemas.microsoft.com/office/drawing/2014/main" id="{E19471E6-D66D-4178-AFD3-9D4C38E2EEE7}"/>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9" name="Harvey 7/8 [7]" hidden="1">
              <a:extLst>
                <a:ext uri="{FF2B5EF4-FFF2-40B4-BE49-F238E27FC236}">
                  <a16:creationId xmlns:a16="http://schemas.microsoft.com/office/drawing/2014/main" id="{B95C4A5D-2087-4701-BD43-1F4EDE27F8BF}"/>
                </a:ext>
              </a:extLst>
            </p:cNvPr>
            <p:cNvSpPr>
              <a:spLocks noChangeAspect="1"/>
            </p:cNvSpPr>
            <p:nvPr>
              <p:custDataLst>
                <p:tags r:id="rId159"/>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0" name="Harvey 8/8 [8]" hidden="1">
              <a:extLst>
                <a:ext uri="{FF2B5EF4-FFF2-40B4-BE49-F238E27FC236}">
                  <a16:creationId xmlns:a16="http://schemas.microsoft.com/office/drawing/2014/main" id="{803CE55B-B90E-468E-A52E-9DA97207E5EB}"/>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91" name="Harvey 100" hidden="1">
            <a:extLst>
              <a:ext uri="{FF2B5EF4-FFF2-40B4-BE49-F238E27FC236}">
                <a16:creationId xmlns:a16="http://schemas.microsoft.com/office/drawing/2014/main" id="{D430720D-79C8-4B98-9118-964BFE7C3616}"/>
              </a:ext>
            </a:extLst>
          </p:cNvPr>
          <p:cNvGrpSpPr/>
          <p:nvPr userDrawn="1">
            <p:custDataLst>
              <p:tags r:id="rId50"/>
            </p:custDataLst>
          </p:nvPr>
        </p:nvGrpSpPr>
        <p:grpSpPr>
          <a:xfrm>
            <a:off x="6874522" y="3282696"/>
            <a:ext cx="292608" cy="292608"/>
            <a:chOff x="4334905" y="3282696"/>
            <a:chExt cx="292608" cy="292608"/>
          </a:xfrm>
        </p:grpSpPr>
        <p:sp>
          <p:nvSpPr>
            <p:cNvPr id="292" name="Harvey 0/100 [0]" hidden="1">
              <a:extLst>
                <a:ext uri="{FF2B5EF4-FFF2-40B4-BE49-F238E27FC236}">
                  <a16:creationId xmlns:a16="http://schemas.microsoft.com/office/drawing/2014/main" id="{F52A2CB1-ED2B-43AC-8EF5-5241022E8365}"/>
                </a:ext>
              </a:extLst>
            </p:cNvPr>
            <p:cNvSpPr>
              <a:spLocks noChangeAspect="1"/>
            </p:cNvSpPr>
            <p:nvPr>
              <p:custDataLst>
                <p:tags r:id="rId51"/>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solidFill>
              <a:schemeClr val="tx1"/>
            </a:solidFill>
            <a:ln w="12700" cmpd="sng">
              <a:solidFill>
                <a:schemeClr val="tx1"/>
              </a:solidFill>
            </a:ln>
          </p:spPr>
          <p:txBody>
            <a:bodyPr/>
            <a:lstStyle/>
            <a:p>
              <a:endParaRPr lang="en-GB"/>
            </a:p>
          </p:txBody>
        </p:sp>
        <p:sp>
          <p:nvSpPr>
            <p:cNvPr id="293" name="Harvey 1/100 [1]">
              <a:extLst>
                <a:ext uri="{FF2B5EF4-FFF2-40B4-BE49-F238E27FC236}">
                  <a16:creationId xmlns:a16="http://schemas.microsoft.com/office/drawing/2014/main" id="{71310D83-586A-4DB3-930A-4A7EC5B215E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solidFill>
              <a:schemeClr val="tx1"/>
            </a:solidFill>
            <a:ln w="12700" cmpd="sng">
              <a:solidFill>
                <a:schemeClr val="tx1"/>
              </a:solidFill>
            </a:ln>
          </p:spPr>
          <p:txBody>
            <a:bodyPr/>
            <a:lstStyle/>
            <a:p>
              <a:endParaRPr lang="en-GB"/>
            </a:p>
          </p:txBody>
        </p:sp>
        <p:sp>
          <p:nvSpPr>
            <p:cNvPr id="294" name="Harvey 2/100 [2]" hidden="1">
              <a:extLst>
                <a:ext uri="{FF2B5EF4-FFF2-40B4-BE49-F238E27FC236}">
                  <a16:creationId xmlns:a16="http://schemas.microsoft.com/office/drawing/2014/main" id="{3A139F5D-C9FA-47EC-B7FD-A50469BF408E}"/>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solidFill>
              <a:schemeClr val="tx1"/>
            </a:solidFill>
            <a:ln w="12700" cmpd="sng">
              <a:solidFill>
                <a:schemeClr val="tx1"/>
              </a:solidFill>
            </a:ln>
          </p:spPr>
          <p:txBody>
            <a:bodyPr/>
            <a:lstStyle/>
            <a:p>
              <a:endParaRPr lang="en-GB"/>
            </a:p>
          </p:txBody>
        </p:sp>
        <p:sp>
          <p:nvSpPr>
            <p:cNvPr id="295" name="Harvey 3/100 [3]" hidden="1">
              <a:extLst>
                <a:ext uri="{FF2B5EF4-FFF2-40B4-BE49-F238E27FC236}">
                  <a16:creationId xmlns:a16="http://schemas.microsoft.com/office/drawing/2014/main" id="{53504485-C183-40EA-AC1F-1645A563F33D}"/>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solidFill>
              <a:schemeClr val="tx1"/>
            </a:solidFill>
            <a:ln w="12700" cmpd="sng">
              <a:solidFill>
                <a:schemeClr val="tx1"/>
              </a:solidFill>
            </a:ln>
          </p:spPr>
          <p:txBody>
            <a:bodyPr/>
            <a:lstStyle/>
            <a:p>
              <a:endParaRPr lang="en-GB"/>
            </a:p>
          </p:txBody>
        </p:sp>
        <p:sp>
          <p:nvSpPr>
            <p:cNvPr id="296" name="Harvey 4/100 [4]" hidden="1">
              <a:extLst>
                <a:ext uri="{FF2B5EF4-FFF2-40B4-BE49-F238E27FC236}">
                  <a16:creationId xmlns:a16="http://schemas.microsoft.com/office/drawing/2014/main" id="{96818FD6-37BF-4AC4-A800-E56264461BBC}"/>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solidFill>
              <a:schemeClr val="tx1"/>
            </a:solidFill>
            <a:ln w="12700" cmpd="sng">
              <a:solidFill>
                <a:schemeClr val="tx1"/>
              </a:solidFill>
            </a:ln>
          </p:spPr>
          <p:txBody>
            <a:bodyPr/>
            <a:lstStyle/>
            <a:p>
              <a:endParaRPr lang="en-GB"/>
            </a:p>
          </p:txBody>
        </p:sp>
        <p:sp>
          <p:nvSpPr>
            <p:cNvPr id="297" name="Harvey 5/100 [5]" hidden="1">
              <a:extLst>
                <a:ext uri="{FF2B5EF4-FFF2-40B4-BE49-F238E27FC236}">
                  <a16:creationId xmlns:a16="http://schemas.microsoft.com/office/drawing/2014/main" id="{9A5F8584-1A59-48AD-B7A0-C404F0B8FF7F}"/>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solidFill>
              <a:schemeClr val="tx1"/>
            </a:solidFill>
            <a:ln w="12700" cmpd="sng">
              <a:solidFill>
                <a:schemeClr val="tx1"/>
              </a:solidFill>
            </a:ln>
          </p:spPr>
          <p:txBody>
            <a:bodyPr/>
            <a:lstStyle/>
            <a:p>
              <a:endParaRPr lang="en-GB"/>
            </a:p>
          </p:txBody>
        </p:sp>
        <p:sp>
          <p:nvSpPr>
            <p:cNvPr id="298" name="Harvey 6/100 [6]" hidden="1">
              <a:extLst>
                <a:ext uri="{FF2B5EF4-FFF2-40B4-BE49-F238E27FC236}">
                  <a16:creationId xmlns:a16="http://schemas.microsoft.com/office/drawing/2014/main" id="{0AFF541A-9EF1-40D8-8B54-9ADC5F3FF2EE}"/>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solidFill>
              <a:schemeClr val="tx1"/>
            </a:solidFill>
            <a:ln w="12700" cmpd="sng">
              <a:solidFill>
                <a:schemeClr val="tx1"/>
              </a:solidFill>
            </a:ln>
          </p:spPr>
          <p:txBody>
            <a:bodyPr/>
            <a:lstStyle/>
            <a:p>
              <a:endParaRPr lang="en-GB"/>
            </a:p>
          </p:txBody>
        </p:sp>
        <p:sp>
          <p:nvSpPr>
            <p:cNvPr id="299" name="Harvey 7/100 [7]" hidden="1">
              <a:extLst>
                <a:ext uri="{FF2B5EF4-FFF2-40B4-BE49-F238E27FC236}">
                  <a16:creationId xmlns:a16="http://schemas.microsoft.com/office/drawing/2014/main" id="{CC8409B4-9FD8-4DFD-B4CB-E7E9DFD540ED}"/>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solidFill>
              <a:schemeClr val="tx1"/>
            </a:solidFill>
            <a:ln w="12700" cmpd="sng">
              <a:solidFill>
                <a:schemeClr val="tx1"/>
              </a:solidFill>
            </a:ln>
          </p:spPr>
          <p:txBody>
            <a:bodyPr/>
            <a:lstStyle/>
            <a:p>
              <a:endParaRPr lang="en-GB"/>
            </a:p>
          </p:txBody>
        </p:sp>
        <p:sp>
          <p:nvSpPr>
            <p:cNvPr id="300" name="Harvey 8/100 [8]" hidden="1">
              <a:extLst>
                <a:ext uri="{FF2B5EF4-FFF2-40B4-BE49-F238E27FC236}">
                  <a16:creationId xmlns:a16="http://schemas.microsoft.com/office/drawing/2014/main" id="{68FB8840-0B74-4F88-88D1-E880E4771627}"/>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solidFill>
              <a:schemeClr val="tx1"/>
            </a:solidFill>
            <a:ln w="12700" cmpd="sng">
              <a:solidFill>
                <a:schemeClr val="tx1"/>
              </a:solidFill>
            </a:ln>
          </p:spPr>
          <p:txBody>
            <a:bodyPr/>
            <a:lstStyle/>
            <a:p>
              <a:endParaRPr lang="en-GB"/>
            </a:p>
          </p:txBody>
        </p:sp>
        <p:sp>
          <p:nvSpPr>
            <p:cNvPr id="301" name="Harvey 9/100 [9]" hidden="1">
              <a:extLst>
                <a:ext uri="{FF2B5EF4-FFF2-40B4-BE49-F238E27FC236}">
                  <a16:creationId xmlns:a16="http://schemas.microsoft.com/office/drawing/2014/main" id="{A144D70A-C83C-4299-9CCF-00215DBB7999}"/>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solidFill>
              <a:schemeClr val="tx1"/>
            </a:solidFill>
            <a:ln w="12700" cmpd="sng">
              <a:solidFill>
                <a:schemeClr val="tx1"/>
              </a:solidFill>
            </a:ln>
          </p:spPr>
          <p:txBody>
            <a:bodyPr/>
            <a:lstStyle/>
            <a:p>
              <a:endParaRPr lang="en-GB"/>
            </a:p>
          </p:txBody>
        </p:sp>
        <p:sp>
          <p:nvSpPr>
            <p:cNvPr id="302" name="Harvey 10/100 [10]" hidden="1">
              <a:extLst>
                <a:ext uri="{FF2B5EF4-FFF2-40B4-BE49-F238E27FC236}">
                  <a16:creationId xmlns:a16="http://schemas.microsoft.com/office/drawing/2014/main" id="{E4C613DD-70AB-43BF-935B-D771D23A9AD9}"/>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solidFill>
              <a:schemeClr val="tx1"/>
            </a:solidFill>
            <a:ln w="12700" cmpd="sng">
              <a:solidFill>
                <a:schemeClr val="tx1"/>
              </a:solidFill>
            </a:ln>
          </p:spPr>
          <p:txBody>
            <a:bodyPr/>
            <a:lstStyle/>
            <a:p>
              <a:endParaRPr lang="en-GB"/>
            </a:p>
          </p:txBody>
        </p:sp>
        <p:sp>
          <p:nvSpPr>
            <p:cNvPr id="303" name="Harvey 11/100 [11]" hidden="1">
              <a:extLst>
                <a:ext uri="{FF2B5EF4-FFF2-40B4-BE49-F238E27FC236}">
                  <a16:creationId xmlns:a16="http://schemas.microsoft.com/office/drawing/2014/main" id="{DB1C596B-FA04-4DC2-BE38-7AD1690A13CD}"/>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solidFill>
              <a:schemeClr val="tx1"/>
            </a:solidFill>
            <a:ln w="12700" cmpd="sng">
              <a:solidFill>
                <a:schemeClr val="tx1"/>
              </a:solidFill>
            </a:ln>
          </p:spPr>
          <p:txBody>
            <a:bodyPr/>
            <a:lstStyle/>
            <a:p>
              <a:endParaRPr lang="en-GB"/>
            </a:p>
          </p:txBody>
        </p:sp>
        <p:sp>
          <p:nvSpPr>
            <p:cNvPr id="304" name="Harvey 12/100 [12]" hidden="1">
              <a:extLst>
                <a:ext uri="{FF2B5EF4-FFF2-40B4-BE49-F238E27FC236}">
                  <a16:creationId xmlns:a16="http://schemas.microsoft.com/office/drawing/2014/main" id="{0CFD3453-DAE0-4DCE-B527-58197070791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solidFill>
              <a:schemeClr val="tx1"/>
            </a:solidFill>
            <a:ln w="12700" cmpd="sng">
              <a:solidFill>
                <a:schemeClr val="tx1"/>
              </a:solidFill>
            </a:ln>
          </p:spPr>
          <p:txBody>
            <a:bodyPr/>
            <a:lstStyle/>
            <a:p>
              <a:endParaRPr lang="en-GB"/>
            </a:p>
          </p:txBody>
        </p:sp>
        <p:sp>
          <p:nvSpPr>
            <p:cNvPr id="305" name="Harvey 13/100 [13]" hidden="1">
              <a:extLst>
                <a:ext uri="{FF2B5EF4-FFF2-40B4-BE49-F238E27FC236}">
                  <a16:creationId xmlns:a16="http://schemas.microsoft.com/office/drawing/2014/main" id="{F43C9B58-2494-45A5-ADF7-028C418A2783}"/>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solidFill>
              <a:schemeClr val="tx1"/>
            </a:solidFill>
            <a:ln w="12700" cmpd="sng">
              <a:solidFill>
                <a:schemeClr val="tx1"/>
              </a:solidFill>
            </a:ln>
          </p:spPr>
          <p:txBody>
            <a:bodyPr/>
            <a:lstStyle/>
            <a:p>
              <a:endParaRPr lang="en-GB"/>
            </a:p>
          </p:txBody>
        </p:sp>
        <p:sp>
          <p:nvSpPr>
            <p:cNvPr id="306" name="Harvey 14/100 [14]" hidden="1">
              <a:extLst>
                <a:ext uri="{FF2B5EF4-FFF2-40B4-BE49-F238E27FC236}">
                  <a16:creationId xmlns:a16="http://schemas.microsoft.com/office/drawing/2014/main" id="{E20C5BCE-BFEA-4359-92EB-10212B9EC1B0}"/>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solidFill>
              <a:schemeClr val="tx1"/>
            </a:solidFill>
            <a:ln w="12700" cmpd="sng">
              <a:solidFill>
                <a:schemeClr val="tx1"/>
              </a:solidFill>
            </a:ln>
          </p:spPr>
          <p:txBody>
            <a:bodyPr/>
            <a:lstStyle/>
            <a:p>
              <a:endParaRPr lang="en-GB"/>
            </a:p>
          </p:txBody>
        </p:sp>
        <p:sp>
          <p:nvSpPr>
            <p:cNvPr id="307" name="Harvey 15/100 [15]" hidden="1">
              <a:extLst>
                <a:ext uri="{FF2B5EF4-FFF2-40B4-BE49-F238E27FC236}">
                  <a16:creationId xmlns:a16="http://schemas.microsoft.com/office/drawing/2014/main" id="{86AD5B1D-D352-4D9D-8774-532512EBC680}"/>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solidFill>
              <a:schemeClr val="tx1"/>
            </a:solidFill>
            <a:ln w="12700" cmpd="sng">
              <a:solidFill>
                <a:schemeClr val="tx1"/>
              </a:solidFill>
            </a:ln>
          </p:spPr>
          <p:txBody>
            <a:bodyPr/>
            <a:lstStyle/>
            <a:p>
              <a:endParaRPr lang="en-GB"/>
            </a:p>
          </p:txBody>
        </p:sp>
        <p:sp>
          <p:nvSpPr>
            <p:cNvPr id="308" name="Harvey 16/100 [16]" hidden="1">
              <a:extLst>
                <a:ext uri="{FF2B5EF4-FFF2-40B4-BE49-F238E27FC236}">
                  <a16:creationId xmlns:a16="http://schemas.microsoft.com/office/drawing/2014/main" id="{9E23339A-5E11-4B9F-BEEE-BD95117DA861}"/>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solidFill>
              <a:schemeClr val="tx1"/>
            </a:solidFill>
            <a:ln w="12700" cmpd="sng">
              <a:solidFill>
                <a:schemeClr val="tx1"/>
              </a:solidFill>
            </a:ln>
          </p:spPr>
          <p:txBody>
            <a:bodyPr/>
            <a:lstStyle/>
            <a:p>
              <a:endParaRPr lang="en-GB"/>
            </a:p>
          </p:txBody>
        </p:sp>
        <p:sp>
          <p:nvSpPr>
            <p:cNvPr id="309" name="Harvey 17/100 [17]" hidden="1">
              <a:extLst>
                <a:ext uri="{FF2B5EF4-FFF2-40B4-BE49-F238E27FC236}">
                  <a16:creationId xmlns:a16="http://schemas.microsoft.com/office/drawing/2014/main" id="{0E6AF68F-CFA4-4554-BFD5-3DA25928B6B3}"/>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solidFill>
              <a:schemeClr val="tx1"/>
            </a:solidFill>
            <a:ln w="12700" cmpd="sng">
              <a:solidFill>
                <a:schemeClr val="tx1"/>
              </a:solidFill>
            </a:ln>
          </p:spPr>
          <p:txBody>
            <a:bodyPr/>
            <a:lstStyle/>
            <a:p>
              <a:endParaRPr lang="en-GB"/>
            </a:p>
          </p:txBody>
        </p:sp>
        <p:sp>
          <p:nvSpPr>
            <p:cNvPr id="310" name="Harvey 18/100 [18]" hidden="1">
              <a:extLst>
                <a:ext uri="{FF2B5EF4-FFF2-40B4-BE49-F238E27FC236}">
                  <a16:creationId xmlns:a16="http://schemas.microsoft.com/office/drawing/2014/main" id="{88F78F98-65BE-416C-AE9B-EF3DD701EA4D}"/>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solidFill>
              <a:schemeClr val="tx1"/>
            </a:solidFill>
            <a:ln w="12700" cmpd="sng">
              <a:solidFill>
                <a:schemeClr val="tx1"/>
              </a:solidFill>
            </a:ln>
          </p:spPr>
          <p:txBody>
            <a:bodyPr/>
            <a:lstStyle/>
            <a:p>
              <a:endParaRPr lang="en-GB"/>
            </a:p>
          </p:txBody>
        </p:sp>
        <p:sp>
          <p:nvSpPr>
            <p:cNvPr id="311" name="Harvey 19/100 [19]" hidden="1">
              <a:extLst>
                <a:ext uri="{FF2B5EF4-FFF2-40B4-BE49-F238E27FC236}">
                  <a16:creationId xmlns:a16="http://schemas.microsoft.com/office/drawing/2014/main" id="{E0C4F381-148F-47DC-B24C-8E932D6C4EB3}"/>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solidFill>
              <a:schemeClr val="tx1"/>
            </a:solidFill>
            <a:ln w="12700" cmpd="sng">
              <a:solidFill>
                <a:schemeClr val="tx1"/>
              </a:solidFill>
            </a:ln>
          </p:spPr>
          <p:txBody>
            <a:bodyPr/>
            <a:lstStyle/>
            <a:p>
              <a:endParaRPr lang="en-GB"/>
            </a:p>
          </p:txBody>
        </p:sp>
        <p:sp>
          <p:nvSpPr>
            <p:cNvPr id="312" name="Harvey 20/100 [20]" hidden="1">
              <a:extLst>
                <a:ext uri="{FF2B5EF4-FFF2-40B4-BE49-F238E27FC236}">
                  <a16:creationId xmlns:a16="http://schemas.microsoft.com/office/drawing/2014/main" id="{F2941FD4-0479-49FA-BEDF-E39D66498263}"/>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solidFill>
              <a:schemeClr val="tx1"/>
            </a:solidFill>
            <a:ln w="12700" cmpd="sng">
              <a:solidFill>
                <a:schemeClr val="tx1"/>
              </a:solidFill>
            </a:ln>
          </p:spPr>
          <p:txBody>
            <a:bodyPr/>
            <a:lstStyle/>
            <a:p>
              <a:endParaRPr lang="en-GB"/>
            </a:p>
          </p:txBody>
        </p:sp>
        <p:sp>
          <p:nvSpPr>
            <p:cNvPr id="313" name="Harvey 21/100 [21]" hidden="1">
              <a:extLst>
                <a:ext uri="{FF2B5EF4-FFF2-40B4-BE49-F238E27FC236}">
                  <a16:creationId xmlns:a16="http://schemas.microsoft.com/office/drawing/2014/main" id="{9F344EB8-321D-4630-ABF1-0D5C3EC9724C}"/>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solidFill>
              <a:schemeClr val="tx1"/>
            </a:solidFill>
            <a:ln w="12700" cmpd="sng">
              <a:solidFill>
                <a:schemeClr val="tx1"/>
              </a:solidFill>
            </a:ln>
          </p:spPr>
          <p:txBody>
            <a:bodyPr/>
            <a:lstStyle/>
            <a:p>
              <a:endParaRPr lang="en-GB"/>
            </a:p>
          </p:txBody>
        </p:sp>
        <p:sp>
          <p:nvSpPr>
            <p:cNvPr id="314" name="Harvey 22/100 [22]" hidden="1">
              <a:extLst>
                <a:ext uri="{FF2B5EF4-FFF2-40B4-BE49-F238E27FC236}">
                  <a16:creationId xmlns:a16="http://schemas.microsoft.com/office/drawing/2014/main" id="{59E55378-561D-49E9-8670-BE0DBA4E6CA4}"/>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solidFill>
              <a:schemeClr val="tx1"/>
            </a:solidFill>
            <a:ln w="12700" cmpd="sng">
              <a:solidFill>
                <a:schemeClr val="tx1"/>
              </a:solidFill>
            </a:ln>
          </p:spPr>
          <p:txBody>
            <a:bodyPr/>
            <a:lstStyle/>
            <a:p>
              <a:endParaRPr lang="en-GB"/>
            </a:p>
          </p:txBody>
        </p:sp>
        <p:sp>
          <p:nvSpPr>
            <p:cNvPr id="315" name="Harvey 23/100 [23]" hidden="1">
              <a:extLst>
                <a:ext uri="{FF2B5EF4-FFF2-40B4-BE49-F238E27FC236}">
                  <a16:creationId xmlns:a16="http://schemas.microsoft.com/office/drawing/2014/main" id="{4258A706-BA5D-409B-ADC6-03A95754D314}"/>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solidFill>
              <a:schemeClr val="tx1"/>
            </a:solidFill>
            <a:ln w="12700" cmpd="sng">
              <a:solidFill>
                <a:schemeClr val="tx1"/>
              </a:solidFill>
            </a:ln>
          </p:spPr>
          <p:txBody>
            <a:bodyPr/>
            <a:lstStyle/>
            <a:p>
              <a:endParaRPr lang="en-GB"/>
            </a:p>
          </p:txBody>
        </p:sp>
        <p:sp>
          <p:nvSpPr>
            <p:cNvPr id="316" name="Harvey 24/100 [24]" hidden="1">
              <a:extLst>
                <a:ext uri="{FF2B5EF4-FFF2-40B4-BE49-F238E27FC236}">
                  <a16:creationId xmlns:a16="http://schemas.microsoft.com/office/drawing/2014/main" id="{F019C254-E3E6-4CEA-BA8F-66BE360F9C8B}"/>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solidFill>
              <a:schemeClr val="tx1"/>
            </a:solidFill>
            <a:ln w="12700" cmpd="sng">
              <a:solidFill>
                <a:schemeClr val="tx1"/>
              </a:solidFill>
            </a:ln>
          </p:spPr>
          <p:txBody>
            <a:bodyPr/>
            <a:lstStyle/>
            <a:p>
              <a:endParaRPr lang="en-GB"/>
            </a:p>
          </p:txBody>
        </p:sp>
        <p:sp>
          <p:nvSpPr>
            <p:cNvPr id="317" name="Harvey 25/100 [25]" hidden="1">
              <a:extLst>
                <a:ext uri="{FF2B5EF4-FFF2-40B4-BE49-F238E27FC236}">
                  <a16:creationId xmlns:a16="http://schemas.microsoft.com/office/drawing/2014/main" id="{B587472B-D179-4632-BDD7-D3958C3EADC9}"/>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solidFill>
              <a:schemeClr val="tx1"/>
            </a:solidFill>
            <a:ln w="12700" cmpd="sng">
              <a:solidFill>
                <a:schemeClr val="tx1"/>
              </a:solidFill>
            </a:ln>
          </p:spPr>
          <p:txBody>
            <a:bodyPr/>
            <a:lstStyle/>
            <a:p>
              <a:endParaRPr lang="en-GB"/>
            </a:p>
          </p:txBody>
        </p:sp>
        <p:sp>
          <p:nvSpPr>
            <p:cNvPr id="318" name="Harvey 26/100 [26]" hidden="1">
              <a:extLst>
                <a:ext uri="{FF2B5EF4-FFF2-40B4-BE49-F238E27FC236}">
                  <a16:creationId xmlns:a16="http://schemas.microsoft.com/office/drawing/2014/main" id="{5A24C38C-4B36-4DFC-BB36-5DBD743BAECA}"/>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solidFill>
              <a:schemeClr val="tx1"/>
            </a:solidFill>
            <a:ln w="12700" cmpd="sng">
              <a:solidFill>
                <a:schemeClr val="tx1"/>
              </a:solidFill>
            </a:ln>
          </p:spPr>
          <p:txBody>
            <a:bodyPr/>
            <a:lstStyle/>
            <a:p>
              <a:endParaRPr lang="en-GB"/>
            </a:p>
          </p:txBody>
        </p:sp>
        <p:sp>
          <p:nvSpPr>
            <p:cNvPr id="319" name="Harvey 27/100 [27]" hidden="1">
              <a:extLst>
                <a:ext uri="{FF2B5EF4-FFF2-40B4-BE49-F238E27FC236}">
                  <a16:creationId xmlns:a16="http://schemas.microsoft.com/office/drawing/2014/main" id="{C23534F6-B79D-422F-B37C-143C0A2E1D0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solidFill>
              <a:schemeClr val="tx1"/>
            </a:solidFill>
            <a:ln w="12700" cmpd="sng">
              <a:solidFill>
                <a:schemeClr val="tx1"/>
              </a:solidFill>
            </a:ln>
          </p:spPr>
          <p:txBody>
            <a:bodyPr/>
            <a:lstStyle/>
            <a:p>
              <a:endParaRPr lang="en-GB"/>
            </a:p>
          </p:txBody>
        </p:sp>
        <p:sp>
          <p:nvSpPr>
            <p:cNvPr id="320" name="Harvey 28/100 [28]" hidden="1">
              <a:extLst>
                <a:ext uri="{FF2B5EF4-FFF2-40B4-BE49-F238E27FC236}">
                  <a16:creationId xmlns:a16="http://schemas.microsoft.com/office/drawing/2014/main" id="{A9FBB2D6-27DC-4E12-86B0-F44AD506FA0C}"/>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solidFill>
              <a:schemeClr val="tx1"/>
            </a:solidFill>
            <a:ln w="12700" cmpd="sng">
              <a:solidFill>
                <a:schemeClr val="tx1"/>
              </a:solidFill>
            </a:ln>
          </p:spPr>
          <p:txBody>
            <a:bodyPr/>
            <a:lstStyle/>
            <a:p>
              <a:endParaRPr lang="en-GB"/>
            </a:p>
          </p:txBody>
        </p:sp>
        <p:sp>
          <p:nvSpPr>
            <p:cNvPr id="321" name="Harvey 29/100 [29]" hidden="1">
              <a:extLst>
                <a:ext uri="{FF2B5EF4-FFF2-40B4-BE49-F238E27FC236}">
                  <a16:creationId xmlns:a16="http://schemas.microsoft.com/office/drawing/2014/main" id="{584E4892-4E80-4392-B942-ED5DACB17390}"/>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solidFill>
              <a:schemeClr val="tx1"/>
            </a:solidFill>
            <a:ln w="12700" cmpd="sng">
              <a:solidFill>
                <a:schemeClr val="tx1"/>
              </a:solidFill>
            </a:ln>
          </p:spPr>
          <p:txBody>
            <a:bodyPr/>
            <a:lstStyle/>
            <a:p>
              <a:endParaRPr lang="en-GB"/>
            </a:p>
          </p:txBody>
        </p:sp>
        <p:sp>
          <p:nvSpPr>
            <p:cNvPr id="322" name="Harvey 30/100 [30]" hidden="1">
              <a:extLst>
                <a:ext uri="{FF2B5EF4-FFF2-40B4-BE49-F238E27FC236}">
                  <a16:creationId xmlns:a16="http://schemas.microsoft.com/office/drawing/2014/main" id="{C5EEF394-0885-4424-A3AC-EE604A44C5E1}"/>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solidFill>
              <a:schemeClr val="tx1"/>
            </a:solidFill>
            <a:ln w="12700" cmpd="sng">
              <a:solidFill>
                <a:schemeClr val="tx1"/>
              </a:solidFill>
            </a:ln>
          </p:spPr>
          <p:txBody>
            <a:bodyPr/>
            <a:lstStyle/>
            <a:p>
              <a:endParaRPr lang="en-GB"/>
            </a:p>
          </p:txBody>
        </p:sp>
        <p:sp>
          <p:nvSpPr>
            <p:cNvPr id="323" name="Harvey 31/100 [31]" hidden="1">
              <a:extLst>
                <a:ext uri="{FF2B5EF4-FFF2-40B4-BE49-F238E27FC236}">
                  <a16:creationId xmlns:a16="http://schemas.microsoft.com/office/drawing/2014/main" id="{337048B8-31E8-4023-8B3C-37CDE0228C4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solidFill>
              <a:schemeClr val="tx1"/>
            </a:solidFill>
            <a:ln w="12700" cmpd="sng">
              <a:solidFill>
                <a:schemeClr val="tx1"/>
              </a:solidFill>
            </a:ln>
          </p:spPr>
          <p:txBody>
            <a:bodyPr/>
            <a:lstStyle/>
            <a:p>
              <a:endParaRPr lang="en-GB"/>
            </a:p>
          </p:txBody>
        </p:sp>
        <p:sp>
          <p:nvSpPr>
            <p:cNvPr id="324" name="Harvey 32/100 [32]" hidden="1">
              <a:extLst>
                <a:ext uri="{FF2B5EF4-FFF2-40B4-BE49-F238E27FC236}">
                  <a16:creationId xmlns:a16="http://schemas.microsoft.com/office/drawing/2014/main" id="{6C56736C-9B68-4AED-B237-E93937D8CB9D}"/>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solidFill>
              <a:schemeClr val="tx1"/>
            </a:solidFill>
            <a:ln w="12700" cmpd="sng">
              <a:solidFill>
                <a:schemeClr val="tx1"/>
              </a:solidFill>
            </a:ln>
          </p:spPr>
          <p:txBody>
            <a:bodyPr/>
            <a:lstStyle/>
            <a:p>
              <a:endParaRPr lang="en-GB"/>
            </a:p>
          </p:txBody>
        </p:sp>
        <p:sp>
          <p:nvSpPr>
            <p:cNvPr id="325" name="Harvey 33/100 [33]" hidden="1">
              <a:extLst>
                <a:ext uri="{FF2B5EF4-FFF2-40B4-BE49-F238E27FC236}">
                  <a16:creationId xmlns:a16="http://schemas.microsoft.com/office/drawing/2014/main" id="{EA73672D-AD5F-4BE8-B8FA-8912297E2F15}"/>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solidFill>
              <a:schemeClr val="tx1"/>
            </a:solidFill>
            <a:ln w="12700" cmpd="sng">
              <a:solidFill>
                <a:schemeClr val="tx1"/>
              </a:solidFill>
            </a:ln>
          </p:spPr>
          <p:txBody>
            <a:bodyPr/>
            <a:lstStyle/>
            <a:p>
              <a:endParaRPr lang="en-GB"/>
            </a:p>
          </p:txBody>
        </p:sp>
        <p:sp>
          <p:nvSpPr>
            <p:cNvPr id="326" name="Harvey 34/100 [34]" hidden="1">
              <a:extLst>
                <a:ext uri="{FF2B5EF4-FFF2-40B4-BE49-F238E27FC236}">
                  <a16:creationId xmlns:a16="http://schemas.microsoft.com/office/drawing/2014/main" id="{A5C753B1-6CF8-46FA-B9D7-FBF2EBB7913C}"/>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solidFill>
              <a:schemeClr val="tx1"/>
            </a:solidFill>
            <a:ln w="12700" cmpd="sng">
              <a:solidFill>
                <a:schemeClr val="tx1"/>
              </a:solidFill>
            </a:ln>
          </p:spPr>
          <p:txBody>
            <a:bodyPr/>
            <a:lstStyle/>
            <a:p>
              <a:endParaRPr lang="en-GB"/>
            </a:p>
          </p:txBody>
        </p:sp>
        <p:sp>
          <p:nvSpPr>
            <p:cNvPr id="327" name="Harvey 35/100 [35]" hidden="1">
              <a:extLst>
                <a:ext uri="{FF2B5EF4-FFF2-40B4-BE49-F238E27FC236}">
                  <a16:creationId xmlns:a16="http://schemas.microsoft.com/office/drawing/2014/main" id="{035A85C1-8930-419C-A10B-F097E4489609}"/>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solidFill>
              <a:schemeClr val="tx1"/>
            </a:solidFill>
            <a:ln w="12700" cmpd="sng">
              <a:solidFill>
                <a:schemeClr val="tx1"/>
              </a:solidFill>
            </a:ln>
          </p:spPr>
          <p:txBody>
            <a:bodyPr/>
            <a:lstStyle/>
            <a:p>
              <a:endParaRPr lang="en-GB"/>
            </a:p>
          </p:txBody>
        </p:sp>
        <p:sp>
          <p:nvSpPr>
            <p:cNvPr id="328" name="Harvey 36/100 [36]" hidden="1">
              <a:extLst>
                <a:ext uri="{FF2B5EF4-FFF2-40B4-BE49-F238E27FC236}">
                  <a16:creationId xmlns:a16="http://schemas.microsoft.com/office/drawing/2014/main" id="{CC391E91-5413-4AC1-89D1-EE7B10CF863D}"/>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solidFill>
              <a:schemeClr val="tx1"/>
            </a:solidFill>
            <a:ln w="12700" cmpd="sng">
              <a:solidFill>
                <a:schemeClr val="tx1"/>
              </a:solidFill>
            </a:ln>
          </p:spPr>
          <p:txBody>
            <a:bodyPr/>
            <a:lstStyle/>
            <a:p>
              <a:endParaRPr lang="en-GB"/>
            </a:p>
          </p:txBody>
        </p:sp>
        <p:sp>
          <p:nvSpPr>
            <p:cNvPr id="329" name="Harvey 37/100 [37]" hidden="1">
              <a:extLst>
                <a:ext uri="{FF2B5EF4-FFF2-40B4-BE49-F238E27FC236}">
                  <a16:creationId xmlns:a16="http://schemas.microsoft.com/office/drawing/2014/main" id="{710866A3-C99F-4A63-AD29-5B2A44366C29}"/>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solidFill>
              <a:schemeClr val="tx1"/>
            </a:solidFill>
            <a:ln w="12700" cmpd="sng">
              <a:solidFill>
                <a:schemeClr val="tx1"/>
              </a:solidFill>
            </a:ln>
          </p:spPr>
          <p:txBody>
            <a:bodyPr/>
            <a:lstStyle/>
            <a:p>
              <a:endParaRPr lang="en-GB"/>
            </a:p>
          </p:txBody>
        </p:sp>
        <p:sp>
          <p:nvSpPr>
            <p:cNvPr id="330" name="Harvey 38/100 [38]" hidden="1">
              <a:extLst>
                <a:ext uri="{FF2B5EF4-FFF2-40B4-BE49-F238E27FC236}">
                  <a16:creationId xmlns:a16="http://schemas.microsoft.com/office/drawing/2014/main" id="{20425AAB-F872-4957-9F94-CFF01BD2BA4F}"/>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solidFill>
              <a:schemeClr val="tx1"/>
            </a:solidFill>
            <a:ln w="12700" cmpd="sng">
              <a:solidFill>
                <a:schemeClr val="tx1"/>
              </a:solidFill>
            </a:ln>
          </p:spPr>
          <p:txBody>
            <a:bodyPr/>
            <a:lstStyle/>
            <a:p>
              <a:endParaRPr lang="en-GB"/>
            </a:p>
          </p:txBody>
        </p:sp>
        <p:sp>
          <p:nvSpPr>
            <p:cNvPr id="331" name="Harvey 39/100 [39]" hidden="1">
              <a:extLst>
                <a:ext uri="{FF2B5EF4-FFF2-40B4-BE49-F238E27FC236}">
                  <a16:creationId xmlns:a16="http://schemas.microsoft.com/office/drawing/2014/main" id="{7A22DAF0-2522-43BC-AD09-F13ACB98ADC0}"/>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solidFill>
              <a:schemeClr val="tx1"/>
            </a:solidFill>
            <a:ln w="12700" cmpd="sng">
              <a:solidFill>
                <a:schemeClr val="tx1"/>
              </a:solidFill>
            </a:ln>
          </p:spPr>
          <p:txBody>
            <a:bodyPr/>
            <a:lstStyle/>
            <a:p>
              <a:endParaRPr lang="en-GB"/>
            </a:p>
          </p:txBody>
        </p:sp>
        <p:sp>
          <p:nvSpPr>
            <p:cNvPr id="332" name="Harvey 40/100 [40]" hidden="1">
              <a:extLst>
                <a:ext uri="{FF2B5EF4-FFF2-40B4-BE49-F238E27FC236}">
                  <a16:creationId xmlns:a16="http://schemas.microsoft.com/office/drawing/2014/main" id="{64EFE8A8-A536-47B4-958E-1913D4AF86DD}"/>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solidFill>
              <a:schemeClr val="tx1"/>
            </a:solidFill>
            <a:ln w="12700" cmpd="sng">
              <a:solidFill>
                <a:schemeClr val="tx1"/>
              </a:solidFill>
            </a:ln>
          </p:spPr>
          <p:txBody>
            <a:bodyPr/>
            <a:lstStyle/>
            <a:p>
              <a:endParaRPr lang="en-GB"/>
            </a:p>
          </p:txBody>
        </p:sp>
        <p:sp>
          <p:nvSpPr>
            <p:cNvPr id="333" name="Harvey 41/100 [41]" hidden="1">
              <a:extLst>
                <a:ext uri="{FF2B5EF4-FFF2-40B4-BE49-F238E27FC236}">
                  <a16:creationId xmlns:a16="http://schemas.microsoft.com/office/drawing/2014/main" id="{130325F0-0DDF-4400-9E42-C63E80BC2C7E}"/>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solidFill>
              <a:schemeClr val="tx1"/>
            </a:solidFill>
            <a:ln w="12700" cmpd="sng">
              <a:solidFill>
                <a:schemeClr val="tx1"/>
              </a:solidFill>
            </a:ln>
          </p:spPr>
          <p:txBody>
            <a:bodyPr/>
            <a:lstStyle/>
            <a:p>
              <a:endParaRPr lang="en-GB"/>
            </a:p>
          </p:txBody>
        </p:sp>
        <p:sp>
          <p:nvSpPr>
            <p:cNvPr id="334" name="Harvey 42/100 [42]" hidden="1">
              <a:extLst>
                <a:ext uri="{FF2B5EF4-FFF2-40B4-BE49-F238E27FC236}">
                  <a16:creationId xmlns:a16="http://schemas.microsoft.com/office/drawing/2014/main" id="{299F7FDA-C670-4539-A346-F50FACF65E73}"/>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solidFill>
              <a:schemeClr val="tx1"/>
            </a:solidFill>
            <a:ln w="12700" cmpd="sng">
              <a:solidFill>
                <a:schemeClr val="tx1"/>
              </a:solidFill>
            </a:ln>
          </p:spPr>
          <p:txBody>
            <a:bodyPr/>
            <a:lstStyle/>
            <a:p>
              <a:endParaRPr lang="en-GB"/>
            </a:p>
          </p:txBody>
        </p:sp>
        <p:sp>
          <p:nvSpPr>
            <p:cNvPr id="335" name="Harvey 43/100 [43]" hidden="1">
              <a:extLst>
                <a:ext uri="{FF2B5EF4-FFF2-40B4-BE49-F238E27FC236}">
                  <a16:creationId xmlns:a16="http://schemas.microsoft.com/office/drawing/2014/main" id="{824E93D9-304F-4841-9276-1FE3285B0496}"/>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solidFill>
              <a:schemeClr val="tx1"/>
            </a:solidFill>
            <a:ln w="12700" cmpd="sng">
              <a:solidFill>
                <a:schemeClr val="tx1"/>
              </a:solidFill>
            </a:ln>
          </p:spPr>
          <p:txBody>
            <a:bodyPr/>
            <a:lstStyle/>
            <a:p>
              <a:endParaRPr lang="en-GB"/>
            </a:p>
          </p:txBody>
        </p:sp>
        <p:sp>
          <p:nvSpPr>
            <p:cNvPr id="336" name="Harvey 44/100 [44]" hidden="1">
              <a:extLst>
                <a:ext uri="{FF2B5EF4-FFF2-40B4-BE49-F238E27FC236}">
                  <a16:creationId xmlns:a16="http://schemas.microsoft.com/office/drawing/2014/main" id="{0D908F39-65FB-40D1-A3CC-66CB11430638}"/>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solidFill>
              <a:schemeClr val="tx1"/>
            </a:solidFill>
            <a:ln w="12700" cmpd="sng">
              <a:solidFill>
                <a:schemeClr val="tx1"/>
              </a:solidFill>
            </a:ln>
          </p:spPr>
          <p:txBody>
            <a:bodyPr/>
            <a:lstStyle/>
            <a:p>
              <a:endParaRPr lang="en-GB"/>
            </a:p>
          </p:txBody>
        </p:sp>
        <p:sp>
          <p:nvSpPr>
            <p:cNvPr id="337" name="Harvey 45/100 [45]" hidden="1">
              <a:extLst>
                <a:ext uri="{FF2B5EF4-FFF2-40B4-BE49-F238E27FC236}">
                  <a16:creationId xmlns:a16="http://schemas.microsoft.com/office/drawing/2014/main" id="{D43C0B51-EC73-444F-8CB6-4C2D0CEEB1AA}"/>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solidFill>
              <a:schemeClr val="tx1"/>
            </a:solidFill>
            <a:ln w="12700" cmpd="sng">
              <a:solidFill>
                <a:schemeClr val="tx1"/>
              </a:solidFill>
            </a:ln>
          </p:spPr>
          <p:txBody>
            <a:bodyPr/>
            <a:lstStyle/>
            <a:p>
              <a:endParaRPr lang="en-GB"/>
            </a:p>
          </p:txBody>
        </p:sp>
        <p:sp>
          <p:nvSpPr>
            <p:cNvPr id="338" name="Harvey 46/100 [46]" hidden="1">
              <a:extLst>
                <a:ext uri="{FF2B5EF4-FFF2-40B4-BE49-F238E27FC236}">
                  <a16:creationId xmlns:a16="http://schemas.microsoft.com/office/drawing/2014/main" id="{3370FC44-206C-47E5-A05F-24332CEF79AF}"/>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solidFill>
              <a:schemeClr val="tx1"/>
            </a:solidFill>
            <a:ln w="12700" cmpd="sng">
              <a:solidFill>
                <a:schemeClr val="tx1"/>
              </a:solidFill>
            </a:ln>
          </p:spPr>
          <p:txBody>
            <a:bodyPr/>
            <a:lstStyle/>
            <a:p>
              <a:endParaRPr lang="en-GB"/>
            </a:p>
          </p:txBody>
        </p:sp>
        <p:sp>
          <p:nvSpPr>
            <p:cNvPr id="339" name="Harvey 47/100 [47]" hidden="1">
              <a:extLst>
                <a:ext uri="{FF2B5EF4-FFF2-40B4-BE49-F238E27FC236}">
                  <a16:creationId xmlns:a16="http://schemas.microsoft.com/office/drawing/2014/main" id="{FE4DBDB7-87A0-4806-BE06-9362E0AA9C4D}"/>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solidFill>
              <a:schemeClr val="tx1"/>
            </a:solidFill>
            <a:ln w="12700" cmpd="sng">
              <a:solidFill>
                <a:schemeClr val="tx1"/>
              </a:solidFill>
            </a:ln>
          </p:spPr>
          <p:txBody>
            <a:bodyPr/>
            <a:lstStyle/>
            <a:p>
              <a:endParaRPr lang="en-GB"/>
            </a:p>
          </p:txBody>
        </p:sp>
        <p:sp>
          <p:nvSpPr>
            <p:cNvPr id="340" name="Harvey 48/100 [48]" hidden="1">
              <a:extLst>
                <a:ext uri="{FF2B5EF4-FFF2-40B4-BE49-F238E27FC236}">
                  <a16:creationId xmlns:a16="http://schemas.microsoft.com/office/drawing/2014/main" id="{152B0271-B30F-40B2-A448-28EF82B6442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solidFill>
              <a:schemeClr val="tx1"/>
            </a:solidFill>
            <a:ln w="12700" cmpd="sng">
              <a:solidFill>
                <a:schemeClr val="tx1"/>
              </a:solidFill>
            </a:ln>
          </p:spPr>
          <p:txBody>
            <a:bodyPr/>
            <a:lstStyle/>
            <a:p>
              <a:endParaRPr lang="en-GB"/>
            </a:p>
          </p:txBody>
        </p:sp>
        <p:sp>
          <p:nvSpPr>
            <p:cNvPr id="341" name="Harvey 49/100 [49]" hidden="1">
              <a:extLst>
                <a:ext uri="{FF2B5EF4-FFF2-40B4-BE49-F238E27FC236}">
                  <a16:creationId xmlns:a16="http://schemas.microsoft.com/office/drawing/2014/main" id="{F2237832-E2AF-4A93-8E3C-50FF140FB22F}"/>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solidFill>
              <a:schemeClr val="tx1"/>
            </a:solidFill>
            <a:ln w="12700" cmpd="sng">
              <a:solidFill>
                <a:schemeClr val="tx1"/>
              </a:solidFill>
            </a:ln>
          </p:spPr>
          <p:txBody>
            <a:bodyPr/>
            <a:lstStyle/>
            <a:p>
              <a:endParaRPr lang="en-GB"/>
            </a:p>
          </p:txBody>
        </p:sp>
        <p:sp>
          <p:nvSpPr>
            <p:cNvPr id="342" name="Harvey 50/100 [50]" hidden="1">
              <a:extLst>
                <a:ext uri="{FF2B5EF4-FFF2-40B4-BE49-F238E27FC236}">
                  <a16:creationId xmlns:a16="http://schemas.microsoft.com/office/drawing/2014/main" id="{986D2127-FE7C-48D9-8355-8FB348C6B4EE}"/>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solidFill>
              <a:schemeClr val="tx1"/>
            </a:solidFill>
            <a:ln w="12700" cmpd="sng">
              <a:solidFill>
                <a:schemeClr val="tx1"/>
              </a:solidFill>
            </a:ln>
          </p:spPr>
          <p:txBody>
            <a:bodyPr/>
            <a:lstStyle/>
            <a:p>
              <a:endParaRPr lang="en-GB"/>
            </a:p>
          </p:txBody>
        </p:sp>
        <p:sp>
          <p:nvSpPr>
            <p:cNvPr id="343" name="Harvey 51/100 [51]" hidden="1">
              <a:extLst>
                <a:ext uri="{FF2B5EF4-FFF2-40B4-BE49-F238E27FC236}">
                  <a16:creationId xmlns:a16="http://schemas.microsoft.com/office/drawing/2014/main" id="{DD9F3C33-741F-4C09-BB0E-ED489D34926A}"/>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solidFill>
              <a:schemeClr val="tx1"/>
            </a:solidFill>
            <a:ln w="12700" cmpd="sng">
              <a:solidFill>
                <a:schemeClr val="tx1"/>
              </a:solidFill>
            </a:ln>
          </p:spPr>
          <p:txBody>
            <a:bodyPr/>
            <a:lstStyle/>
            <a:p>
              <a:endParaRPr lang="en-GB"/>
            </a:p>
          </p:txBody>
        </p:sp>
        <p:sp>
          <p:nvSpPr>
            <p:cNvPr id="344" name="Harvey 52/100 [52]" hidden="1">
              <a:extLst>
                <a:ext uri="{FF2B5EF4-FFF2-40B4-BE49-F238E27FC236}">
                  <a16:creationId xmlns:a16="http://schemas.microsoft.com/office/drawing/2014/main" id="{278CF5F8-40DA-406F-B4F1-40CF0ADA4F3D}"/>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solidFill>
              <a:schemeClr val="tx1"/>
            </a:solidFill>
            <a:ln w="12700" cmpd="sng">
              <a:solidFill>
                <a:schemeClr val="tx1"/>
              </a:solidFill>
            </a:ln>
          </p:spPr>
          <p:txBody>
            <a:bodyPr/>
            <a:lstStyle/>
            <a:p>
              <a:endParaRPr lang="en-GB"/>
            </a:p>
          </p:txBody>
        </p:sp>
        <p:sp>
          <p:nvSpPr>
            <p:cNvPr id="345" name="Harvey 53/100 [53]" hidden="1">
              <a:extLst>
                <a:ext uri="{FF2B5EF4-FFF2-40B4-BE49-F238E27FC236}">
                  <a16:creationId xmlns:a16="http://schemas.microsoft.com/office/drawing/2014/main" id="{2D607038-62DC-4C82-93D7-1DB119987C4D}"/>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solidFill>
              <a:schemeClr val="tx1"/>
            </a:solidFill>
            <a:ln w="12700" cmpd="sng">
              <a:solidFill>
                <a:schemeClr val="tx1"/>
              </a:solidFill>
            </a:ln>
          </p:spPr>
          <p:txBody>
            <a:bodyPr/>
            <a:lstStyle/>
            <a:p>
              <a:endParaRPr lang="en-GB"/>
            </a:p>
          </p:txBody>
        </p:sp>
        <p:sp>
          <p:nvSpPr>
            <p:cNvPr id="346" name="Harvey 54/100 [54]" hidden="1">
              <a:extLst>
                <a:ext uri="{FF2B5EF4-FFF2-40B4-BE49-F238E27FC236}">
                  <a16:creationId xmlns:a16="http://schemas.microsoft.com/office/drawing/2014/main" id="{7AC247C0-2181-4D5F-94C8-4AD28F44AA71}"/>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solidFill>
              <a:schemeClr val="tx1"/>
            </a:solidFill>
            <a:ln w="12700" cmpd="sng">
              <a:solidFill>
                <a:schemeClr val="tx1"/>
              </a:solidFill>
            </a:ln>
          </p:spPr>
          <p:txBody>
            <a:bodyPr/>
            <a:lstStyle/>
            <a:p>
              <a:endParaRPr lang="en-GB"/>
            </a:p>
          </p:txBody>
        </p:sp>
        <p:sp>
          <p:nvSpPr>
            <p:cNvPr id="347" name="Harvey 55/100 [55]" hidden="1">
              <a:extLst>
                <a:ext uri="{FF2B5EF4-FFF2-40B4-BE49-F238E27FC236}">
                  <a16:creationId xmlns:a16="http://schemas.microsoft.com/office/drawing/2014/main" id="{CCE1F252-5B96-4AE0-B4A8-743AF9401229}"/>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solidFill>
              <a:schemeClr val="tx1"/>
            </a:solidFill>
            <a:ln w="12700" cmpd="sng">
              <a:solidFill>
                <a:schemeClr val="tx1"/>
              </a:solidFill>
            </a:ln>
          </p:spPr>
          <p:txBody>
            <a:bodyPr/>
            <a:lstStyle/>
            <a:p>
              <a:endParaRPr lang="en-GB"/>
            </a:p>
          </p:txBody>
        </p:sp>
        <p:sp>
          <p:nvSpPr>
            <p:cNvPr id="348" name="Harvey 56/100 [56]" hidden="1">
              <a:extLst>
                <a:ext uri="{FF2B5EF4-FFF2-40B4-BE49-F238E27FC236}">
                  <a16:creationId xmlns:a16="http://schemas.microsoft.com/office/drawing/2014/main" id="{47F9272C-BB4F-4E5C-BAFB-C49DE2920E61}"/>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solidFill>
              <a:schemeClr val="tx1"/>
            </a:solidFill>
            <a:ln w="12700" cmpd="sng">
              <a:solidFill>
                <a:schemeClr val="tx1"/>
              </a:solidFill>
            </a:ln>
          </p:spPr>
          <p:txBody>
            <a:bodyPr/>
            <a:lstStyle/>
            <a:p>
              <a:endParaRPr lang="en-GB"/>
            </a:p>
          </p:txBody>
        </p:sp>
        <p:sp>
          <p:nvSpPr>
            <p:cNvPr id="349" name="Harvey 57/100 [57]" hidden="1">
              <a:extLst>
                <a:ext uri="{FF2B5EF4-FFF2-40B4-BE49-F238E27FC236}">
                  <a16:creationId xmlns:a16="http://schemas.microsoft.com/office/drawing/2014/main" id="{2CB49FC8-AE5D-4AFC-A16C-DDB1A02AA11F}"/>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solidFill>
              <a:schemeClr val="tx1"/>
            </a:solidFill>
            <a:ln w="12700" cmpd="sng">
              <a:solidFill>
                <a:schemeClr val="tx1"/>
              </a:solidFill>
            </a:ln>
          </p:spPr>
          <p:txBody>
            <a:bodyPr/>
            <a:lstStyle/>
            <a:p>
              <a:endParaRPr lang="en-GB"/>
            </a:p>
          </p:txBody>
        </p:sp>
        <p:sp>
          <p:nvSpPr>
            <p:cNvPr id="350" name="Harvey 58/100 [58]" hidden="1">
              <a:extLst>
                <a:ext uri="{FF2B5EF4-FFF2-40B4-BE49-F238E27FC236}">
                  <a16:creationId xmlns:a16="http://schemas.microsoft.com/office/drawing/2014/main" id="{DC67C3DB-505E-420E-9AE9-EE016BD647D2}"/>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solidFill>
              <a:schemeClr val="tx1"/>
            </a:solidFill>
            <a:ln w="12700" cmpd="sng">
              <a:solidFill>
                <a:schemeClr val="tx1"/>
              </a:solidFill>
            </a:ln>
          </p:spPr>
          <p:txBody>
            <a:bodyPr/>
            <a:lstStyle/>
            <a:p>
              <a:endParaRPr lang="en-GB"/>
            </a:p>
          </p:txBody>
        </p:sp>
        <p:sp>
          <p:nvSpPr>
            <p:cNvPr id="351" name="Harvey 59/100 [59]" hidden="1">
              <a:extLst>
                <a:ext uri="{FF2B5EF4-FFF2-40B4-BE49-F238E27FC236}">
                  <a16:creationId xmlns:a16="http://schemas.microsoft.com/office/drawing/2014/main" id="{42EAEA11-A20F-446C-81F2-55E97AB8578A}"/>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solidFill>
              <a:schemeClr val="tx1"/>
            </a:solidFill>
            <a:ln w="12700" cmpd="sng">
              <a:solidFill>
                <a:schemeClr val="tx1"/>
              </a:solidFill>
            </a:ln>
          </p:spPr>
          <p:txBody>
            <a:bodyPr/>
            <a:lstStyle/>
            <a:p>
              <a:endParaRPr lang="en-GB"/>
            </a:p>
          </p:txBody>
        </p:sp>
        <p:sp>
          <p:nvSpPr>
            <p:cNvPr id="352" name="Harvey 60/100 [60]" hidden="1">
              <a:extLst>
                <a:ext uri="{FF2B5EF4-FFF2-40B4-BE49-F238E27FC236}">
                  <a16:creationId xmlns:a16="http://schemas.microsoft.com/office/drawing/2014/main" id="{963F22A2-67F5-479F-A267-00B7E589211E}"/>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solidFill>
              <a:schemeClr val="tx1"/>
            </a:solidFill>
            <a:ln w="12700" cmpd="sng">
              <a:solidFill>
                <a:schemeClr val="tx1"/>
              </a:solidFill>
            </a:ln>
          </p:spPr>
          <p:txBody>
            <a:bodyPr/>
            <a:lstStyle/>
            <a:p>
              <a:endParaRPr lang="en-GB"/>
            </a:p>
          </p:txBody>
        </p:sp>
        <p:sp>
          <p:nvSpPr>
            <p:cNvPr id="353" name="Harvey 61/100 [61]" hidden="1">
              <a:extLst>
                <a:ext uri="{FF2B5EF4-FFF2-40B4-BE49-F238E27FC236}">
                  <a16:creationId xmlns:a16="http://schemas.microsoft.com/office/drawing/2014/main" id="{AE1F8010-20B1-46DF-A10B-7E9A934F43AD}"/>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solidFill>
              <a:schemeClr val="tx1"/>
            </a:solidFill>
            <a:ln w="12700" cmpd="sng">
              <a:solidFill>
                <a:schemeClr val="tx1"/>
              </a:solidFill>
            </a:ln>
          </p:spPr>
          <p:txBody>
            <a:bodyPr/>
            <a:lstStyle/>
            <a:p>
              <a:endParaRPr lang="en-GB"/>
            </a:p>
          </p:txBody>
        </p:sp>
        <p:sp>
          <p:nvSpPr>
            <p:cNvPr id="354" name="Harvey 62/100 [62]" hidden="1">
              <a:extLst>
                <a:ext uri="{FF2B5EF4-FFF2-40B4-BE49-F238E27FC236}">
                  <a16:creationId xmlns:a16="http://schemas.microsoft.com/office/drawing/2014/main" id="{FA6FFA92-1294-45EA-86D9-69F7ABCD1A94}"/>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solidFill>
              <a:schemeClr val="tx1"/>
            </a:solidFill>
            <a:ln w="12700" cmpd="sng">
              <a:solidFill>
                <a:schemeClr val="tx1"/>
              </a:solidFill>
            </a:ln>
          </p:spPr>
          <p:txBody>
            <a:bodyPr/>
            <a:lstStyle/>
            <a:p>
              <a:endParaRPr lang="en-GB"/>
            </a:p>
          </p:txBody>
        </p:sp>
        <p:sp>
          <p:nvSpPr>
            <p:cNvPr id="355" name="Harvey 63/100 [63]" hidden="1">
              <a:extLst>
                <a:ext uri="{FF2B5EF4-FFF2-40B4-BE49-F238E27FC236}">
                  <a16:creationId xmlns:a16="http://schemas.microsoft.com/office/drawing/2014/main" id="{11C29F4C-09F2-4212-B3B6-0966423BDA08}"/>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solidFill>
              <a:schemeClr val="tx1"/>
            </a:solidFill>
            <a:ln w="12700" cmpd="sng">
              <a:solidFill>
                <a:schemeClr val="tx1"/>
              </a:solidFill>
            </a:ln>
          </p:spPr>
          <p:txBody>
            <a:bodyPr/>
            <a:lstStyle/>
            <a:p>
              <a:endParaRPr lang="en-GB"/>
            </a:p>
          </p:txBody>
        </p:sp>
        <p:sp>
          <p:nvSpPr>
            <p:cNvPr id="356" name="Harvey 64/100 [64]" hidden="1">
              <a:extLst>
                <a:ext uri="{FF2B5EF4-FFF2-40B4-BE49-F238E27FC236}">
                  <a16:creationId xmlns:a16="http://schemas.microsoft.com/office/drawing/2014/main" id="{1C35CE35-9C66-41EC-80D0-E70A65D1170A}"/>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solidFill>
              <a:schemeClr val="tx1"/>
            </a:solidFill>
            <a:ln w="12700" cmpd="sng">
              <a:solidFill>
                <a:schemeClr val="tx1"/>
              </a:solidFill>
            </a:ln>
          </p:spPr>
          <p:txBody>
            <a:bodyPr/>
            <a:lstStyle/>
            <a:p>
              <a:endParaRPr lang="en-GB"/>
            </a:p>
          </p:txBody>
        </p:sp>
        <p:sp>
          <p:nvSpPr>
            <p:cNvPr id="357" name="Harvey 65/100 [65]" hidden="1">
              <a:extLst>
                <a:ext uri="{FF2B5EF4-FFF2-40B4-BE49-F238E27FC236}">
                  <a16:creationId xmlns:a16="http://schemas.microsoft.com/office/drawing/2014/main" id="{F91F3EC2-3C40-4355-93F9-84BD41E57D20}"/>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solidFill>
              <a:schemeClr val="tx1"/>
            </a:solidFill>
            <a:ln w="12700" cmpd="sng">
              <a:solidFill>
                <a:schemeClr val="tx1"/>
              </a:solidFill>
            </a:ln>
          </p:spPr>
          <p:txBody>
            <a:bodyPr/>
            <a:lstStyle/>
            <a:p>
              <a:endParaRPr lang="en-GB"/>
            </a:p>
          </p:txBody>
        </p:sp>
        <p:sp>
          <p:nvSpPr>
            <p:cNvPr id="358" name="Harvey 66/100 [66]" hidden="1">
              <a:extLst>
                <a:ext uri="{FF2B5EF4-FFF2-40B4-BE49-F238E27FC236}">
                  <a16:creationId xmlns:a16="http://schemas.microsoft.com/office/drawing/2014/main" id="{FB456F64-CF4E-4FDD-B126-AA9F4DEE1EE4}"/>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solidFill>
              <a:schemeClr val="tx1"/>
            </a:solidFill>
            <a:ln w="12700" cmpd="sng">
              <a:solidFill>
                <a:schemeClr val="tx1"/>
              </a:solidFill>
            </a:ln>
          </p:spPr>
          <p:txBody>
            <a:bodyPr/>
            <a:lstStyle/>
            <a:p>
              <a:endParaRPr lang="en-GB"/>
            </a:p>
          </p:txBody>
        </p:sp>
        <p:sp>
          <p:nvSpPr>
            <p:cNvPr id="359" name="Harvey 67/100 [67]" hidden="1">
              <a:extLst>
                <a:ext uri="{FF2B5EF4-FFF2-40B4-BE49-F238E27FC236}">
                  <a16:creationId xmlns:a16="http://schemas.microsoft.com/office/drawing/2014/main" id="{65DEA3F0-55FD-4C95-B1E5-5D79419AE547}"/>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solidFill>
              <a:schemeClr val="tx1"/>
            </a:solidFill>
            <a:ln w="12700" cmpd="sng">
              <a:solidFill>
                <a:schemeClr val="tx1"/>
              </a:solidFill>
            </a:ln>
          </p:spPr>
          <p:txBody>
            <a:bodyPr/>
            <a:lstStyle/>
            <a:p>
              <a:endParaRPr lang="en-GB"/>
            </a:p>
          </p:txBody>
        </p:sp>
        <p:sp>
          <p:nvSpPr>
            <p:cNvPr id="360" name="Harvey 68/100 [68]" hidden="1">
              <a:extLst>
                <a:ext uri="{FF2B5EF4-FFF2-40B4-BE49-F238E27FC236}">
                  <a16:creationId xmlns:a16="http://schemas.microsoft.com/office/drawing/2014/main" id="{D25FC1F1-E279-4BAA-9F30-C1BA6C14B223}"/>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solidFill>
              <a:schemeClr val="tx1"/>
            </a:solidFill>
            <a:ln w="12700" cmpd="sng">
              <a:solidFill>
                <a:schemeClr val="tx1"/>
              </a:solidFill>
            </a:ln>
          </p:spPr>
          <p:txBody>
            <a:bodyPr/>
            <a:lstStyle/>
            <a:p>
              <a:endParaRPr lang="en-GB"/>
            </a:p>
          </p:txBody>
        </p:sp>
        <p:sp>
          <p:nvSpPr>
            <p:cNvPr id="361" name="Harvey 69/100 [69]" hidden="1">
              <a:extLst>
                <a:ext uri="{FF2B5EF4-FFF2-40B4-BE49-F238E27FC236}">
                  <a16:creationId xmlns:a16="http://schemas.microsoft.com/office/drawing/2014/main" id="{08058A90-D0AA-4590-86C3-751856D71E1F}"/>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solidFill>
              <a:schemeClr val="tx1"/>
            </a:solidFill>
            <a:ln w="12700" cmpd="sng">
              <a:solidFill>
                <a:schemeClr val="tx1"/>
              </a:solidFill>
            </a:ln>
          </p:spPr>
          <p:txBody>
            <a:bodyPr/>
            <a:lstStyle/>
            <a:p>
              <a:endParaRPr lang="en-GB"/>
            </a:p>
          </p:txBody>
        </p:sp>
        <p:sp>
          <p:nvSpPr>
            <p:cNvPr id="362" name="Harvey 70/100 [70]" hidden="1">
              <a:extLst>
                <a:ext uri="{FF2B5EF4-FFF2-40B4-BE49-F238E27FC236}">
                  <a16:creationId xmlns:a16="http://schemas.microsoft.com/office/drawing/2014/main" id="{30399012-5413-4F7B-8A20-D221615B4CF8}"/>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solidFill>
              <a:schemeClr val="tx1"/>
            </a:solidFill>
            <a:ln w="12700" cmpd="sng">
              <a:solidFill>
                <a:schemeClr val="tx1"/>
              </a:solidFill>
            </a:ln>
          </p:spPr>
          <p:txBody>
            <a:bodyPr/>
            <a:lstStyle/>
            <a:p>
              <a:endParaRPr lang="en-GB"/>
            </a:p>
          </p:txBody>
        </p:sp>
        <p:sp>
          <p:nvSpPr>
            <p:cNvPr id="363" name="Harvey 71/100 [71]" hidden="1">
              <a:extLst>
                <a:ext uri="{FF2B5EF4-FFF2-40B4-BE49-F238E27FC236}">
                  <a16:creationId xmlns:a16="http://schemas.microsoft.com/office/drawing/2014/main" id="{554882C0-D6DD-4362-8355-6F32F9A43E10}"/>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solidFill>
              <a:schemeClr val="tx1"/>
            </a:solidFill>
            <a:ln w="12700" cmpd="sng">
              <a:solidFill>
                <a:schemeClr val="tx1"/>
              </a:solidFill>
            </a:ln>
          </p:spPr>
          <p:txBody>
            <a:bodyPr/>
            <a:lstStyle/>
            <a:p>
              <a:endParaRPr lang="en-GB"/>
            </a:p>
          </p:txBody>
        </p:sp>
        <p:sp>
          <p:nvSpPr>
            <p:cNvPr id="364" name="Harvey 72/100 [72]" hidden="1">
              <a:extLst>
                <a:ext uri="{FF2B5EF4-FFF2-40B4-BE49-F238E27FC236}">
                  <a16:creationId xmlns:a16="http://schemas.microsoft.com/office/drawing/2014/main" id="{FF4C9086-1402-4979-81B8-2B547901682B}"/>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solidFill>
              <a:schemeClr val="tx1"/>
            </a:solidFill>
            <a:ln w="12700" cmpd="sng">
              <a:solidFill>
                <a:schemeClr val="tx1"/>
              </a:solidFill>
            </a:ln>
          </p:spPr>
          <p:txBody>
            <a:bodyPr/>
            <a:lstStyle/>
            <a:p>
              <a:endParaRPr lang="en-GB"/>
            </a:p>
          </p:txBody>
        </p:sp>
        <p:sp>
          <p:nvSpPr>
            <p:cNvPr id="365" name="Harvey 73/100 [73]" hidden="1">
              <a:extLst>
                <a:ext uri="{FF2B5EF4-FFF2-40B4-BE49-F238E27FC236}">
                  <a16:creationId xmlns:a16="http://schemas.microsoft.com/office/drawing/2014/main" id="{83FD359B-20B6-490C-952D-6F555643A6A7}"/>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solidFill>
              <a:schemeClr val="tx1"/>
            </a:solidFill>
            <a:ln w="12700" cmpd="sng">
              <a:solidFill>
                <a:schemeClr val="tx1"/>
              </a:solidFill>
            </a:ln>
          </p:spPr>
          <p:txBody>
            <a:bodyPr/>
            <a:lstStyle/>
            <a:p>
              <a:endParaRPr lang="en-GB"/>
            </a:p>
          </p:txBody>
        </p:sp>
        <p:sp>
          <p:nvSpPr>
            <p:cNvPr id="366" name="Harvey 74/100 [74]" hidden="1">
              <a:extLst>
                <a:ext uri="{FF2B5EF4-FFF2-40B4-BE49-F238E27FC236}">
                  <a16:creationId xmlns:a16="http://schemas.microsoft.com/office/drawing/2014/main" id="{31A1368E-2623-49B6-9EE3-83DF4587024F}"/>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solidFill>
              <a:schemeClr val="tx1"/>
            </a:solidFill>
            <a:ln w="12700" cmpd="sng">
              <a:solidFill>
                <a:schemeClr val="tx1"/>
              </a:solidFill>
            </a:ln>
          </p:spPr>
          <p:txBody>
            <a:bodyPr/>
            <a:lstStyle/>
            <a:p>
              <a:endParaRPr lang="en-GB"/>
            </a:p>
          </p:txBody>
        </p:sp>
        <p:sp>
          <p:nvSpPr>
            <p:cNvPr id="367" name="Harvey 75/100 [75]" hidden="1">
              <a:extLst>
                <a:ext uri="{FF2B5EF4-FFF2-40B4-BE49-F238E27FC236}">
                  <a16:creationId xmlns:a16="http://schemas.microsoft.com/office/drawing/2014/main" id="{17C6802A-F099-40DF-B31C-7D84742AD4CD}"/>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solidFill>
              <a:schemeClr val="tx1"/>
            </a:solidFill>
            <a:ln w="12700" cmpd="sng">
              <a:solidFill>
                <a:schemeClr val="tx1"/>
              </a:solidFill>
            </a:ln>
          </p:spPr>
          <p:txBody>
            <a:bodyPr/>
            <a:lstStyle/>
            <a:p>
              <a:endParaRPr lang="en-GB"/>
            </a:p>
          </p:txBody>
        </p:sp>
        <p:sp>
          <p:nvSpPr>
            <p:cNvPr id="368" name="Harvey 76/100 [76]" hidden="1">
              <a:extLst>
                <a:ext uri="{FF2B5EF4-FFF2-40B4-BE49-F238E27FC236}">
                  <a16:creationId xmlns:a16="http://schemas.microsoft.com/office/drawing/2014/main" id="{F21FCA2E-5E13-4823-B61B-6B7A900F1329}"/>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solidFill>
              <a:schemeClr val="tx1"/>
            </a:solidFill>
            <a:ln w="12700" cmpd="sng">
              <a:solidFill>
                <a:schemeClr val="tx1"/>
              </a:solidFill>
            </a:ln>
          </p:spPr>
          <p:txBody>
            <a:bodyPr/>
            <a:lstStyle/>
            <a:p>
              <a:endParaRPr lang="en-GB"/>
            </a:p>
          </p:txBody>
        </p:sp>
        <p:sp>
          <p:nvSpPr>
            <p:cNvPr id="369" name="Harvey 77/100 [77]" hidden="1">
              <a:extLst>
                <a:ext uri="{FF2B5EF4-FFF2-40B4-BE49-F238E27FC236}">
                  <a16:creationId xmlns:a16="http://schemas.microsoft.com/office/drawing/2014/main" id="{0A162912-B8F6-4DCA-ACAF-C7B456760B53}"/>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solidFill>
              <a:schemeClr val="tx1"/>
            </a:solidFill>
            <a:ln w="12700" cmpd="sng">
              <a:solidFill>
                <a:schemeClr val="tx1"/>
              </a:solidFill>
            </a:ln>
          </p:spPr>
          <p:txBody>
            <a:bodyPr/>
            <a:lstStyle/>
            <a:p>
              <a:endParaRPr lang="en-GB"/>
            </a:p>
          </p:txBody>
        </p:sp>
        <p:sp>
          <p:nvSpPr>
            <p:cNvPr id="370" name="Harvey 78/100 [78]" hidden="1">
              <a:extLst>
                <a:ext uri="{FF2B5EF4-FFF2-40B4-BE49-F238E27FC236}">
                  <a16:creationId xmlns:a16="http://schemas.microsoft.com/office/drawing/2014/main" id="{9827F1F2-A53C-4935-80AE-255E49E90E8E}"/>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solidFill>
              <a:schemeClr val="tx1"/>
            </a:solidFill>
            <a:ln w="12700" cmpd="sng">
              <a:solidFill>
                <a:schemeClr val="tx1"/>
              </a:solidFill>
            </a:ln>
          </p:spPr>
          <p:txBody>
            <a:bodyPr/>
            <a:lstStyle/>
            <a:p>
              <a:endParaRPr lang="en-GB"/>
            </a:p>
          </p:txBody>
        </p:sp>
        <p:sp>
          <p:nvSpPr>
            <p:cNvPr id="371" name="Harvey 79/100 [79]" hidden="1">
              <a:extLst>
                <a:ext uri="{FF2B5EF4-FFF2-40B4-BE49-F238E27FC236}">
                  <a16:creationId xmlns:a16="http://schemas.microsoft.com/office/drawing/2014/main" id="{66284E55-A52C-4129-A180-D1F8EE0F8A99}"/>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solidFill>
              <a:schemeClr val="tx1"/>
            </a:solidFill>
            <a:ln w="12700" cmpd="sng">
              <a:solidFill>
                <a:schemeClr val="tx1"/>
              </a:solidFill>
            </a:ln>
          </p:spPr>
          <p:txBody>
            <a:bodyPr/>
            <a:lstStyle/>
            <a:p>
              <a:endParaRPr lang="en-GB"/>
            </a:p>
          </p:txBody>
        </p:sp>
        <p:sp>
          <p:nvSpPr>
            <p:cNvPr id="372" name="Harvey 80/100 [80]" hidden="1">
              <a:extLst>
                <a:ext uri="{FF2B5EF4-FFF2-40B4-BE49-F238E27FC236}">
                  <a16:creationId xmlns:a16="http://schemas.microsoft.com/office/drawing/2014/main" id="{86B529DC-56F3-4068-B11F-682AFBC179AD}"/>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solidFill>
              <a:schemeClr val="tx1"/>
            </a:solidFill>
            <a:ln w="12700" cmpd="sng">
              <a:solidFill>
                <a:schemeClr val="tx1"/>
              </a:solidFill>
            </a:ln>
          </p:spPr>
          <p:txBody>
            <a:bodyPr/>
            <a:lstStyle/>
            <a:p>
              <a:endParaRPr lang="en-GB"/>
            </a:p>
          </p:txBody>
        </p:sp>
        <p:sp>
          <p:nvSpPr>
            <p:cNvPr id="373" name="Harvey 81/100 [81]" hidden="1">
              <a:extLst>
                <a:ext uri="{FF2B5EF4-FFF2-40B4-BE49-F238E27FC236}">
                  <a16:creationId xmlns:a16="http://schemas.microsoft.com/office/drawing/2014/main" id="{5AAB942B-4AB8-43C2-AA56-80DD9BE2E9EE}"/>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solidFill>
              <a:schemeClr val="tx1"/>
            </a:solidFill>
            <a:ln w="12700" cmpd="sng">
              <a:solidFill>
                <a:schemeClr val="tx1"/>
              </a:solidFill>
            </a:ln>
          </p:spPr>
          <p:txBody>
            <a:bodyPr/>
            <a:lstStyle/>
            <a:p>
              <a:endParaRPr lang="en-GB"/>
            </a:p>
          </p:txBody>
        </p:sp>
        <p:sp>
          <p:nvSpPr>
            <p:cNvPr id="374" name="Harvey 82/100 [82]" hidden="1">
              <a:extLst>
                <a:ext uri="{FF2B5EF4-FFF2-40B4-BE49-F238E27FC236}">
                  <a16:creationId xmlns:a16="http://schemas.microsoft.com/office/drawing/2014/main" id="{1A7109A1-C539-4308-9C3A-D2E480DA7F21}"/>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solidFill>
              <a:schemeClr val="tx1"/>
            </a:solidFill>
            <a:ln w="12700" cmpd="sng">
              <a:solidFill>
                <a:schemeClr val="tx1"/>
              </a:solidFill>
            </a:ln>
          </p:spPr>
          <p:txBody>
            <a:bodyPr/>
            <a:lstStyle/>
            <a:p>
              <a:endParaRPr lang="en-GB"/>
            </a:p>
          </p:txBody>
        </p:sp>
        <p:sp>
          <p:nvSpPr>
            <p:cNvPr id="375" name="Harvey 83/100 [83]" hidden="1">
              <a:extLst>
                <a:ext uri="{FF2B5EF4-FFF2-40B4-BE49-F238E27FC236}">
                  <a16:creationId xmlns:a16="http://schemas.microsoft.com/office/drawing/2014/main" id="{12AECDD3-C6B9-4E51-80FA-C21A0FD779F1}"/>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solidFill>
              <a:schemeClr val="tx1"/>
            </a:solidFill>
            <a:ln w="12700" cmpd="sng">
              <a:solidFill>
                <a:schemeClr val="tx1"/>
              </a:solidFill>
            </a:ln>
          </p:spPr>
          <p:txBody>
            <a:bodyPr/>
            <a:lstStyle/>
            <a:p>
              <a:endParaRPr lang="en-GB"/>
            </a:p>
          </p:txBody>
        </p:sp>
        <p:sp>
          <p:nvSpPr>
            <p:cNvPr id="376" name="Harvey 84/100 [84]" hidden="1">
              <a:extLst>
                <a:ext uri="{FF2B5EF4-FFF2-40B4-BE49-F238E27FC236}">
                  <a16:creationId xmlns:a16="http://schemas.microsoft.com/office/drawing/2014/main" id="{2725EAC9-1241-4DDE-88A5-F95946DC3DE3}"/>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solidFill>
              <a:schemeClr val="tx1"/>
            </a:solidFill>
            <a:ln w="12700" cmpd="sng">
              <a:solidFill>
                <a:schemeClr val="tx1"/>
              </a:solidFill>
            </a:ln>
          </p:spPr>
          <p:txBody>
            <a:bodyPr/>
            <a:lstStyle/>
            <a:p>
              <a:endParaRPr lang="en-GB"/>
            </a:p>
          </p:txBody>
        </p:sp>
        <p:sp>
          <p:nvSpPr>
            <p:cNvPr id="377" name="Harvey 85/100 [85]" hidden="1">
              <a:extLst>
                <a:ext uri="{FF2B5EF4-FFF2-40B4-BE49-F238E27FC236}">
                  <a16:creationId xmlns:a16="http://schemas.microsoft.com/office/drawing/2014/main" id="{9C0D7EB4-191B-44B2-AEAA-DD5D6C589F9F}"/>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solidFill>
              <a:schemeClr val="tx1"/>
            </a:solidFill>
            <a:ln w="12700" cmpd="sng">
              <a:solidFill>
                <a:schemeClr val="tx1"/>
              </a:solidFill>
            </a:ln>
          </p:spPr>
          <p:txBody>
            <a:bodyPr/>
            <a:lstStyle/>
            <a:p>
              <a:endParaRPr lang="en-GB"/>
            </a:p>
          </p:txBody>
        </p:sp>
        <p:sp>
          <p:nvSpPr>
            <p:cNvPr id="378" name="Harvey 86/100 [86]" hidden="1">
              <a:extLst>
                <a:ext uri="{FF2B5EF4-FFF2-40B4-BE49-F238E27FC236}">
                  <a16:creationId xmlns:a16="http://schemas.microsoft.com/office/drawing/2014/main" id="{CC7C3134-EAB4-4182-BDCA-EF70D2DA2CCF}"/>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solidFill>
              <a:schemeClr val="tx1"/>
            </a:solidFill>
            <a:ln w="12700" cmpd="sng">
              <a:solidFill>
                <a:schemeClr val="tx1"/>
              </a:solidFill>
            </a:ln>
          </p:spPr>
          <p:txBody>
            <a:bodyPr/>
            <a:lstStyle/>
            <a:p>
              <a:endParaRPr lang="en-GB"/>
            </a:p>
          </p:txBody>
        </p:sp>
        <p:sp>
          <p:nvSpPr>
            <p:cNvPr id="379" name="Harvey 87/100 [87]" hidden="1">
              <a:extLst>
                <a:ext uri="{FF2B5EF4-FFF2-40B4-BE49-F238E27FC236}">
                  <a16:creationId xmlns:a16="http://schemas.microsoft.com/office/drawing/2014/main" id="{57238F3E-834A-44C9-B925-8800FCF2847B}"/>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solidFill>
              <a:schemeClr val="tx1"/>
            </a:solidFill>
            <a:ln w="12700" cmpd="sng">
              <a:solidFill>
                <a:schemeClr val="tx1"/>
              </a:solidFill>
            </a:ln>
          </p:spPr>
          <p:txBody>
            <a:bodyPr/>
            <a:lstStyle/>
            <a:p>
              <a:endParaRPr lang="en-GB"/>
            </a:p>
          </p:txBody>
        </p:sp>
        <p:sp>
          <p:nvSpPr>
            <p:cNvPr id="380" name="Harvey 88/100 [88]" hidden="1">
              <a:extLst>
                <a:ext uri="{FF2B5EF4-FFF2-40B4-BE49-F238E27FC236}">
                  <a16:creationId xmlns:a16="http://schemas.microsoft.com/office/drawing/2014/main" id="{EC4902FC-F893-43F1-A9E7-C57577D8E40E}"/>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solidFill>
              <a:schemeClr val="tx1"/>
            </a:solidFill>
            <a:ln w="12700" cmpd="sng">
              <a:solidFill>
                <a:schemeClr val="tx1"/>
              </a:solidFill>
            </a:ln>
          </p:spPr>
          <p:txBody>
            <a:bodyPr/>
            <a:lstStyle/>
            <a:p>
              <a:endParaRPr lang="en-GB"/>
            </a:p>
          </p:txBody>
        </p:sp>
        <p:sp>
          <p:nvSpPr>
            <p:cNvPr id="381" name="Harvey 89/100 [89]" hidden="1">
              <a:extLst>
                <a:ext uri="{FF2B5EF4-FFF2-40B4-BE49-F238E27FC236}">
                  <a16:creationId xmlns:a16="http://schemas.microsoft.com/office/drawing/2014/main" id="{A7168560-ABDC-4446-AF41-949536C7C848}"/>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solidFill>
              <a:schemeClr val="tx1"/>
            </a:solidFill>
            <a:ln w="12700" cmpd="sng">
              <a:solidFill>
                <a:schemeClr val="tx1"/>
              </a:solidFill>
            </a:ln>
          </p:spPr>
          <p:txBody>
            <a:bodyPr/>
            <a:lstStyle/>
            <a:p>
              <a:endParaRPr lang="en-GB"/>
            </a:p>
          </p:txBody>
        </p:sp>
        <p:sp>
          <p:nvSpPr>
            <p:cNvPr id="382" name="Harvey 90/100 [90]" hidden="1">
              <a:extLst>
                <a:ext uri="{FF2B5EF4-FFF2-40B4-BE49-F238E27FC236}">
                  <a16:creationId xmlns:a16="http://schemas.microsoft.com/office/drawing/2014/main" id="{D2D277E3-2FDE-49CD-A5D5-91B66B84AF15}"/>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solidFill>
              <a:schemeClr val="tx1"/>
            </a:solidFill>
            <a:ln w="12700" cmpd="sng">
              <a:solidFill>
                <a:schemeClr val="tx1"/>
              </a:solidFill>
            </a:ln>
          </p:spPr>
          <p:txBody>
            <a:bodyPr/>
            <a:lstStyle/>
            <a:p>
              <a:endParaRPr lang="en-GB"/>
            </a:p>
          </p:txBody>
        </p:sp>
        <p:sp>
          <p:nvSpPr>
            <p:cNvPr id="383" name="Harvey 91/100 [91]" hidden="1">
              <a:extLst>
                <a:ext uri="{FF2B5EF4-FFF2-40B4-BE49-F238E27FC236}">
                  <a16:creationId xmlns:a16="http://schemas.microsoft.com/office/drawing/2014/main" id="{30D3FE3A-7E25-4146-BC92-324EC2398712}"/>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solidFill>
              <a:schemeClr val="tx1"/>
            </a:solidFill>
            <a:ln w="12700" cmpd="sng">
              <a:solidFill>
                <a:schemeClr val="tx1"/>
              </a:solidFill>
            </a:ln>
          </p:spPr>
          <p:txBody>
            <a:bodyPr/>
            <a:lstStyle/>
            <a:p>
              <a:endParaRPr lang="en-GB"/>
            </a:p>
          </p:txBody>
        </p:sp>
        <p:sp>
          <p:nvSpPr>
            <p:cNvPr id="384" name="Harvey 92/100 [92]" hidden="1">
              <a:extLst>
                <a:ext uri="{FF2B5EF4-FFF2-40B4-BE49-F238E27FC236}">
                  <a16:creationId xmlns:a16="http://schemas.microsoft.com/office/drawing/2014/main" id="{940511FD-EE20-41DD-B391-071FC09C64B3}"/>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solidFill>
              <a:schemeClr val="tx1"/>
            </a:solidFill>
            <a:ln w="12700" cmpd="sng">
              <a:solidFill>
                <a:schemeClr val="tx1"/>
              </a:solidFill>
            </a:ln>
          </p:spPr>
          <p:txBody>
            <a:bodyPr/>
            <a:lstStyle/>
            <a:p>
              <a:endParaRPr lang="en-GB"/>
            </a:p>
          </p:txBody>
        </p:sp>
        <p:sp>
          <p:nvSpPr>
            <p:cNvPr id="385" name="Harvey 93/100 [93]" hidden="1">
              <a:extLst>
                <a:ext uri="{FF2B5EF4-FFF2-40B4-BE49-F238E27FC236}">
                  <a16:creationId xmlns:a16="http://schemas.microsoft.com/office/drawing/2014/main" id="{A17B04CE-D05F-423C-9068-FB10A6FDB1C9}"/>
                </a:ext>
              </a:extLst>
            </p:cNvPr>
            <p:cNvSpPr>
              <a:spLocks noChangeAspect="1"/>
            </p:cNvSpPr>
            <p:nvPr>
              <p:custDataLst>
                <p:tags r:id="rId144"/>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solidFill>
              <a:schemeClr val="tx1"/>
            </a:solidFill>
            <a:ln w="12700" cmpd="sng">
              <a:solidFill>
                <a:schemeClr val="tx1"/>
              </a:solidFill>
            </a:ln>
          </p:spPr>
          <p:txBody>
            <a:bodyPr/>
            <a:lstStyle/>
            <a:p>
              <a:endParaRPr lang="en-GB"/>
            </a:p>
          </p:txBody>
        </p:sp>
        <p:sp>
          <p:nvSpPr>
            <p:cNvPr id="386" name="Harvey 94/100 [94]" hidden="1">
              <a:extLst>
                <a:ext uri="{FF2B5EF4-FFF2-40B4-BE49-F238E27FC236}">
                  <a16:creationId xmlns:a16="http://schemas.microsoft.com/office/drawing/2014/main" id="{5FA53D22-4AFD-44F2-B7EF-79CE99343D2A}"/>
                </a:ext>
              </a:extLst>
            </p:cNvPr>
            <p:cNvSpPr>
              <a:spLocks noChangeAspect="1"/>
            </p:cNvSpPr>
            <p:nvPr>
              <p:custDataLst>
                <p:tags r:id="rId145"/>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solidFill>
              <a:schemeClr val="tx1"/>
            </a:solidFill>
            <a:ln w="12700" cmpd="sng">
              <a:solidFill>
                <a:schemeClr val="tx1"/>
              </a:solidFill>
            </a:ln>
          </p:spPr>
          <p:txBody>
            <a:bodyPr/>
            <a:lstStyle/>
            <a:p>
              <a:endParaRPr lang="en-GB"/>
            </a:p>
          </p:txBody>
        </p:sp>
        <p:sp>
          <p:nvSpPr>
            <p:cNvPr id="387" name="Harvey 95/100 [95]" hidden="1">
              <a:extLst>
                <a:ext uri="{FF2B5EF4-FFF2-40B4-BE49-F238E27FC236}">
                  <a16:creationId xmlns:a16="http://schemas.microsoft.com/office/drawing/2014/main" id="{234DA89B-AB1D-45EB-BACA-C53446A2C1BD}"/>
                </a:ext>
              </a:extLst>
            </p:cNvPr>
            <p:cNvSpPr>
              <a:spLocks noChangeAspect="1"/>
            </p:cNvSpPr>
            <p:nvPr>
              <p:custDataLst>
                <p:tags r:id="rId146"/>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solidFill>
              <a:schemeClr val="tx1"/>
            </a:solidFill>
            <a:ln w="12700" cmpd="sng">
              <a:solidFill>
                <a:schemeClr val="tx1"/>
              </a:solidFill>
            </a:ln>
          </p:spPr>
          <p:txBody>
            <a:bodyPr/>
            <a:lstStyle/>
            <a:p>
              <a:endParaRPr lang="en-GB"/>
            </a:p>
          </p:txBody>
        </p:sp>
        <p:sp>
          <p:nvSpPr>
            <p:cNvPr id="388" name="Harvey 96/100 [96]" hidden="1">
              <a:extLst>
                <a:ext uri="{FF2B5EF4-FFF2-40B4-BE49-F238E27FC236}">
                  <a16:creationId xmlns:a16="http://schemas.microsoft.com/office/drawing/2014/main" id="{A7A20D3D-14B6-43AB-AA5A-95562C43380C}"/>
                </a:ext>
              </a:extLst>
            </p:cNvPr>
            <p:cNvSpPr>
              <a:spLocks noChangeAspect="1"/>
            </p:cNvSpPr>
            <p:nvPr>
              <p:custDataLst>
                <p:tags r:id="rId147"/>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solidFill>
              <a:schemeClr val="tx1"/>
            </a:solidFill>
            <a:ln w="12700" cmpd="sng">
              <a:solidFill>
                <a:schemeClr val="tx1"/>
              </a:solidFill>
            </a:ln>
          </p:spPr>
          <p:txBody>
            <a:bodyPr/>
            <a:lstStyle/>
            <a:p>
              <a:endParaRPr lang="en-GB"/>
            </a:p>
          </p:txBody>
        </p:sp>
        <p:sp>
          <p:nvSpPr>
            <p:cNvPr id="389" name="Harvey 97/100 [97]" hidden="1">
              <a:extLst>
                <a:ext uri="{FF2B5EF4-FFF2-40B4-BE49-F238E27FC236}">
                  <a16:creationId xmlns:a16="http://schemas.microsoft.com/office/drawing/2014/main" id="{6D9B9380-7579-4D00-81B4-D559A1C9BC4C}"/>
                </a:ext>
              </a:extLst>
            </p:cNvPr>
            <p:cNvSpPr>
              <a:spLocks noChangeAspect="1"/>
            </p:cNvSpPr>
            <p:nvPr>
              <p:custDataLst>
                <p:tags r:id="rId148"/>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solidFill>
              <a:schemeClr val="tx1"/>
            </a:solidFill>
            <a:ln w="12700" cmpd="sng">
              <a:solidFill>
                <a:schemeClr val="tx1"/>
              </a:solidFill>
            </a:ln>
          </p:spPr>
          <p:txBody>
            <a:bodyPr/>
            <a:lstStyle/>
            <a:p>
              <a:endParaRPr lang="en-GB"/>
            </a:p>
          </p:txBody>
        </p:sp>
        <p:sp>
          <p:nvSpPr>
            <p:cNvPr id="390" name="Harvey 98/100 [98]" hidden="1">
              <a:extLst>
                <a:ext uri="{FF2B5EF4-FFF2-40B4-BE49-F238E27FC236}">
                  <a16:creationId xmlns:a16="http://schemas.microsoft.com/office/drawing/2014/main" id="{13EE01F4-95CF-4781-B1F6-21D2ABE373A6}"/>
                </a:ext>
              </a:extLst>
            </p:cNvPr>
            <p:cNvSpPr>
              <a:spLocks noChangeAspect="1"/>
            </p:cNvSpPr>
            <p:nvPr>
              <p:custDataLst>
                <p:tags r:id="rId149"/>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solidFill>
              <a:schemeClr val="tx1"/>
            </a:solidFill>
            <a:ln w="12700" cmpd="sng">
              <a:solidFill>
                <a:schemeClr val="tx1"/>
              </a:solidFill>
            </a:ln>
          </p:spPr>
          <p:txBody>
            <a:bodyPr/>
            <a:lstStyle/>
            <a:p>
              <a:endParaRPr lang="en-GB"/>
            </a:p>
          </p:txBody>
        </p:sp>
        <p:sp>
          <p:nvSpPr>
            <p:cNvPr id="391" name="Harvey 99/100 [99]" hidden="1">
              <a:extLst>
                <a:ext uri="{FF2B5EF4-FFF2-40B4-BE49-F238E27FC236}">
                  <a16:creationId xmlns:a16="http://schemas.microsoft.com/office/drawing/2014/main" id="{DC4C44B3-3798-4208-AA91-303436973839}"/>
                </a:ext>
              </a:extLst>
            </p:cNvPr>
            <p:cNvSpPr>
              <a:spLocks noChangeAspect="1"/>
            </p:cNvSpPr>
            <p:nvPr>
              <p:custDataLst>
                <p:tags r:id="rId150"/>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solidFill>
              <a:schemeClr val="tx1"/>
            </a:solidFill>
            <a:ln w="12700" cmpd="sng">
              <a:solidFill>
                <a:schemeClr val="tx1"/>
              </a:solidFill>
            </a:ln>
          </p:spPr>
          <p:txBody>
            <a:bodyPr/>
            <a:lstStyle/>
            <a:p>
              <a:endParaRPr lang="en-GB"/>
            </a:p>
          </p:txBody>
        </p:sp>
        <p:sp>
          <p:nvSpPr>
            <p:cNvPr id="392" name="Harvey 100/100 [100]" hidden="1">
              <a:extLst>
                <a:ext uri="{FF2B5EF4-FFF2-40B4-BE49-F238E27FC236}">
                  <a16:creationId xmlns:a16="http://schemas.microsoft.com/office/drawing/2014/main" id="{3FA54DB9-6E6A-430B-8B9D-023D5A5129CB}"/>
                </a:ext>
              </a:extLst>
            </p:cNvPr>
            <p:cNvSpPr>
              <a:spLocks noChangeAspect="1"/>
            </p:cNvSpPr>
            <p:nvPr>
              <p:custDataLst>
                <p:tags r:id="rId151"/>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solidFill>
              <a:schemeClr val="tx1"/>
            </a:solidFill>
            <a:ln w="12700" cmpd="sng">
              <a:solidFill>
                <a:schemeClr val="tx1"/>
              </a:solidFill>
            </a:ln>
          </p:spPr>
          <p:txBody>
            <a:bodyPr/>
            <a:lstStyle/>
            <a:p>
              <a:endParaRPr lang="en-GB"/>
            </a:p>
          </p:txBody>
        </p:sp>
      </p:grpSp>
      <p:sp>
        <p:nvSpPr>
          <p:cNvPr id="3" name="Text Placeholder 2"/>
          <p:cNvSpPr>
            <a:spLocks noGrp="1"/>
          </p:cNvSpPr>
          <p:nvPr>
            <p:ph type="body" idx="1"/>
          </p:nvPr>
        </p:nvSpPr>
        <p:spPr>
          <a:xfrm>
            <a:off x="358775" y="2159000"/>
            <a:ext cx="11472862" cy="3979862"/>
          </a:xfrm>
          <a:prstGeom prst="rect">
            <a:avLst/>
          </a:prstGeom>
        </p:spPr>
        <p:txBody>
          <a:bodyPr vert="horz" lIns="0" tIns="0" rIns="0" bIns="0" rtlCol="0">
            <a:noAutofit/>
          </a:bodyPr>
          <a:lstStyle/>
          <a:p>
            <a:pPr lvl="0"/>
            <a:r>
              <a:rPr lang="en-GB" noProof="0"/>
              <a:t>Bullet Level 1 </a:t>
            </a:r>
            <a:r>
              <a:rPr lang="en-GB" noProof="0" err="1"/>
              <a:t>Sweco</a:t>
            </a:r>
            <a:r>
              <a:rPr lang="en-GB" noProof="0"/>
              <a:t> Sans 16</a:t>
            </a:r>
          </a:p>
          <a:p>
            <a:pPr lvl="1"/>
            <a:r>
              <a:rPr lang="en-GB" noProof="0"/>
              <a:t>Bullet Level 2 </a:t>
            </a:r>
            <a:r>
              <a:rPr lang="en-GB" noProof="0" err="1"/>
              <a:t>Sweco</a:t>
            </a:r>
            <a:r>
              <a:rPr lang="en-GB" noProof="0"/>
              <a:t> Sans 16</a:t>
            </a:r>
          </a:p>
          <a:p>
            <a:pPr lvl="2"/>
            <a:r>
              <a:rPr lang="en-GB"/>
              <a:t>Bullet Level 3 </a:t>
            </a:r>
            <a:r>
              <a:rPr lang="en-GB" err="1"/>
              <a:t>Sweco</a:t>
            </a:r>
            <a:r>
              <a:rPr lang="en-GB"/>
              <a:t> Sans 16</a:t>
            </a:r>
            <a:endParaRPr lang="en-GB" noProof="0"/>
          </a:p>
          <a:p>
            <a:pPr lvl="3"/>
            <a:r>
              <a:rPr lang="en-GB" noProof="0"/>
              <a:t>Header Level 4 </a:t>
            </a:r>
            <a:r>
              <a:rPr lang="en-GB" noProof="0" err="1"/>
              <a:t>Sweco</a:t>
            </a:r>
            <a:r>
              <a:rPr lang="en-GB" noProof="0"/>
              <a:t> Sans Bold 16</a:t>
            </a:r>
          </a:p>
          <a:p>
            <a:pPr lvl="4"/>
            <a:r>
              <a:rPr lang="en-GB" noProof="0"/>
              <a:t>Body Level 5 </a:t>
            </a:r>
            <a:r>
              <a:rPr lang="en-GB" noProof="0" err="1"/>
              <a:t>Sweco</a:t>
            </a:r>
            <a:r>
              <a:rPr lang="en-GB" noProof="0"/>
              <a:t> Sans 16</a:t>
            </a:r>
          </a:p>
          <a:p>
            <a:pPr lvl="5"/>
            <a:r>
              <a:rPr lang="en-GB" noProof="0"/>
              <a:t>Bullet Small Level 6 </a:t>
            </a:r>
            <a:r>
              <a:rPr lang="en-GB" noProof="0" err="1"/>
              <a:t>Sweco</a:t>
            </a:r>
            <a:r>
              <a:rPr lang="en-GB" noProof="0"/>
              <a:t> Sans 10</a:t>
            </a:r>
          </a:p>
          <a:p>
            <a:pPr lvl="6"/>
            <a:r>
              <a:rPr lang="en-GB" noProof="0"/>
              <a:t>Header Small level 7 </a:t>
            </a:r>
            <a:r>
              <a:rPr lang="en-GB" noProof="0" err="1"/>
              <a:t>Sweco</a:t>
            </a:r>
            <a:r>
              <a:rPr lang="en-GB" noProof="0"/>
              <a:t> Sans Bold 10</a:t>
            </a:r>
          </a:p>
          <a:p>
            <a:pPr lvl="7"/>
            <a:r>
              <a:rPr lang="en-GB" noProof="0"/>
              <a:t>Body Small level 8 </a:t>
            </a:r>
            <a:r>
              <a:rPr lang="en-GB" noProof="0" err="1"/>
              <a:t>Sweco</a:t>
            </a:r>
            <a:r>
              <a:rPr lang="en-GB" noProof="0"/>
              <a:t> Sans10</a:t>
            </a:r>
          </a:p>
          <a:p>
            <a:pPr lvl="8"/>
            <a:r>
              <a:rPr lang="en-GB" noProof="0"/>
              <a:t>L9 highlight 60</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58775" y="719138"/>
            <a:ext cx="11472863" cy="1080000"/>
          </a:xfrm>
          <a:prstGeom prst="rect">
            <a:avLst/>
          </a:prstGeom>
        </p:spPr>
        <p:txBody>
          <a:bodyPr vert="horz" lIns="0" tIns="0" rIns="0" bIns="0" rtlCol="0" anchor="t" anchorCtr="0">
            <a:noAutofit/>
          </a:bodyPr>
          <a:lstStyle/>
          <a:p>
            <a:r>
              <a:rPr lang="en-GB"/>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ctr">
              <a:defRPr sz="700">
                <a:solidFill>
                  <a:srgbClr val="000000">
                    <a:alpha val="0"/>
                  </a:srgbClr>
                </a:solidFill>
              </a:defRPr>
            </a:lvl1pPr>
          </a:lstStyle>
          <a:p>
            <a:fld id="{35C3513E-733C-4C91-B2BD-7BE61B812231}" type="datetime1">
              <a:rPr lang="sv-SE" smtClean="0"/>
              <a:t>2023-11-01</a:t>
            </a:fld>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l">
              <a:defRPr sz="700">
                <a:solidFill>
                  <a:srgbClr val="000000">
                    <a:alpha val="0"/>
                  </a:srgbClr>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58774" y="6317153"/>
            <a:ext cx="360000" cy="180000"/>
          </a:xfrm>
          <a:prstGeom prst="rect">
            <a:avLst/>
          </a:prstGeom>
        </p:spPr>
        <p:txBody>
          <a:bodyPr vert="horz" lIns="0" tIns="0" rIns="0" bIns="0" rtlCol="0" anchor="b" anchorCtr="0"/>
          <a:lstStyle>
            <a:lvl1pPr algn="l">
              <a:defRPr sz="700">
                <a:solidFill>
                  <a:schemeClr val="tx1"/>
                </a:solidFill>
              </a:defRPr>
            </a:lvl1pPr>
          </a:lstStyle>
          <a:p>
            <a:fld id="{23AA811B-2EBD-4900-905E-5BE206449611}" type="slidenum">
              <a:rPr lang="en-GB" smtClean="0"/>
              <a:pPr/>
              <a:t>‹#›</a:t>
            </a:fld>
            <a:endParaRPr lang="en-GB"/>
          </a:p>
        </p:txBody>
      </p:sp>
      <p:sp>
        <p:nvSpPr>
          <p:cNvPr id="3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EB590ED0-675F-4140-A0B9-7FFE5D164CE6}"/>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33" name="text" descr="{&quot;templafy&quot;:{&quot;binding&quot;:&quot;Form.TitlePresentation&quot;,&quot;type&quot;:&quot;text&quot;}}" title="Form.TitlePresentation">
            <a:extLst>
              <a:ext uri="{FF2B5EF4-FFF2-40B4-BE49-F238E27FC236}">
                <a16:creationId xmlns:a16="http://schemas.microsoft.com/office/drawing/2014/main" id="{FB1B83E1-AE59-4B92-A0E2-72588F74793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5" name="Arial" hidden="1">
            <a:extLst>
              <a:ext uri="{FF2B5EF4-FFF2-40B4-BE49-F238E27FC236}">
                <a16:creationId xmlns:a16="http://schemas.microsoft.com/office/drawing/2014/main" id="{A753704D-5378-4F07-9C10-B11F62A33E8E}"/>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 noProof="0">
                <a:noFill/>
                <a:latin typeface="Arial" panose="020B0604020202020204" pitchFamily="34" charset="0"/>
                <a:cs typeface="Arial" panose="020B0604020202020204" pitchFamily="34" charset="0"/>
              </a:rPr>
              <a:t>Arial font</a:t>
            </a:r>
          </a:p>
        </p:txBody>
      </p:sp>
      <p:pic>
        <p:nvPicPr>
          <p:cNvPr id="6" name="Graphic 5">
            <a:extLst>
              <a:ext uri="{FF2B5EF4-FFF2-40B4-BE49-F238E27FC236}">
                <a16:creationId xmlns:a16="http://schemas.microsoft.com/office/drawing/2014/main" id="{CB10DEC0-6ADD-A5D0-18AC-602651D7777E}"/>
              </a:ext>
            </a:extLst>
          </p:cNvPr>
          <p:cNvPicPr>
            <a:picLocks noChangeAspect="1"/>
          </p:cNvPicPr>
          <p:nvPr userDrawn="1"/>
        </p:nvPicPr>
        <p:blipFill>
          <a:blip r:embed="rId170">
            <a:extLst>
              <a:ext uri="{28A0092B-C50C-407E-A947-70E740481C1C}">
                <a14:useLocalDpi xmlns:a14="http://schemas.microsoft.com/office/drawing/2010/main" val="0"/>
              </a:ext>
              <a:ext uri="{96DAC541-7B7A-43D3-8B79-37D633B846F1}">
                <asvg:svgBlip xmlns:asvg="http://schemas.microsoft.com/office/drawing/2016/SVG/main" r:embed="rId171"/>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32" r:id="rId2"/>
    <p:sldLayoutId id="2147483772" r:id="rId3"/>
    <p:sldLayoutId id="2147483792" r:id="rId4"/>
    <p:sldLayoutId id="2147483773" r:id="rId5"/>
    <p:sldLayoutId id="2147483737" r:id="rId6"/>
    <p:sldLayoutId id="2147483793" r:id="rId7"/>
    <p:sldLayoutId id="2147483766" r:id="rId8"/>
    <p:sldLayoutId id="2147483794" r:id="rId9"/>
    <p:sldLayoutId id="2147483731" r:id="rId10"/>
    <p:sldLayoutId id="2147483795" r:id="rId11"/>
    <p:sldLayoutId id="2147483774" r:id="rId12"/>
    <p:sldLayoutId id="2147483796" r:id="rId13"/>
    <p:sldLayoutId id="2147483776" r:id="rId14"/>
    <p:sldLayoutId id="2147483755" r:id="rId15"/>
    <p:sldLayoutId id="2147483777" r:id="rId16"/>
    <p:sldLayoutId id="2147483778" r:id="rId17"/>
    <p:sldLayoutId id="2147483757" r:id="rId18"/>
    <p:sldLayoutId id="2147483779" r:id="rId19"/>
    <p:sldLayoutId id="2147483764" r:id="rId20"/>
    <p:sldLayoutId id="2147483782" r:id="rId21"/>
    <p:sldLayoutId id="2147483781" r:id="rId22"/>
    <p:sldLayoutId id="2147483780" r:id="rId23"/>
    <p:sldLayoutId id="2147483767" r:id="rId24"/>
    <p:sldLayoutId id="2147483768" r:id="rId25"/>
    <p:sldLayoutId id="2147483783" r:id="rId26"/>
    <p:sldLayoutId id="2147483784" r:id="rId27"/>
    <p:sldLayoutId id="2147483785" r:id="rId28"/>
    <p:sldLayoutId id="2147483786" r:id="rId29"/>
    <p:sldLayoutId id="2147483763" r:id="rId30"/>
    <p:sldLayoutId id="2147483765" r:id="rId31"/>
    <p:sldLayoutId id="2147483799" r:id="rId32"/>
    <p:sldLayoutId id="2147483743" r:id="rId33"/>
    <p:sldLayoutId id="2147483744" r:id="rId34"/>
    <p:sldLayoutId id="2147483788" r:id="rId35"/>
    <p:sldLayoutId id="2147483798" r:id="rId36"/>
    <p:sldLayoutId id="2147483787" r:id="rId37"/>
    <p:sldLayoutId id="2147483797" r:id="rId38"/>
    <p:sldLayoutId id="2147483791" r:id="rId39"/>
    <p:sldLayoutId id="2147483762" r:id="rId40"/>
    <p:sldLayoutId id="2147483751" r:id="rId41"/>
    <p:sldLayoutId id="2147483789" r:id="rId42"/>
    <p:sldLayoutId id="2147483790" r:id="rId43"/>
    <p:sldLayoutId id="2147483800" r:id="rId44"/>
    <p:sldLayoutId id="2147483801" r:id="rId45"/>
  </p:sldLayoutIdLst>
  <p:hf hdr="0" ftr="0" dt="0"/>
  <p:txStyles>
    <p:titleStyle>
      <a:lvl1pPr algn="l" defTabSz="914400" rtl="0" eaLnBrk="1" latinLnBrk="0" hangingPunct="1">
        <a:lnSpc>
          <a:spcPct val="83000"/>
        </a:lnSpc>
        <a:spcBef>
          <a:spcPct val="0"/>
        </a:spcBef>
        <a:buNone/>
        <a:defRPr sz="40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pos="621" userDrawn="1">
          <p15:clr>
            <a:srgbClr val="F26B43"/>
          </p15:clr>
        </p15:guide>
        <p15:guide id="3" orient="horz" pos="226" userDrawn="1">
          <p15:clr>
            <a:srgbClr val="F26B43"/>
          </p15:clr>
        </p15:guide>
        <p15:guide id="4" orient="horz" pos="4093" userDrawn="1">
          <p15:clr>
            <a:srgbClr val="F26B43"/>
          </p15:clr>
        </p15:guide>
        <p15:guide id="5" pos="847" userDrawn="1">
          <p15:clr>
            <a:srgbClr val="F26B43"/>
          </p15:clr>
        </p15:guide>
        <p15:guide id="6" pos="1242" userDrawn="1">
          <p15:clr>
            <a:srgbClr val="F26B43"/>
          </p15:clr>
        </p15:guide>
        <p15:guide id="7" pos="1468" userDrawn="1">
          <p15:clr>
            <a:srgbClr val="F26B43"/>
          </p15:clr>
        </p15:guide>
        <p15:guide id="8" pos="1863" userDrawn="1">
          <p15:clr>
            <a:srgbClr val="F26B43"/>
          </p15:clr>
        </p15:guide>
        <p15:guide id="9" pos="2090" userDrawn="1">
          <p15:clr>
            <a:srgbClr val="F26B43"/>
          </p15:clr>
        </p15:guide>
        <p15:guide id="10" pos="2484" userDrawn="1">
          <p15:clr>
            <a:srgbClr val="F26B43"/>
          </p15:clr>
        </p15:guide>
        <p15:guide id="11" pos="2711" userDrawn="1">
          <p15:clr>
            <a:srgbClr val="F26B43"/>
          </p15:clr>
        </p15:guide>
        <p15:guide id="12" pos="3105" userDrawn="1">
          <p15:clr>
            <a:srgbClr val="F26B43"/>
          </p15:clr>
        </p15:guide>
        <p15:guide id="13" pos="3332" userDrawn="1">
          <p15:clr>
            <a:srgbClr val="F26B43"/>
          </p15:clr>
        </p15:guide>
        <p15:guide id="14" pos="3726" userDrawn="1">
          <p15:clr>
            <a:srgbClr val="F26B43"/>
          </p15:clr>
        </p15:guide>
        <p15:guide id="15" pos="3953" userDrawn="1">
          <p15:clr>
            <a:srgbClr val="F26B43"/>
          </p15:clr>
        </p15:guide>
        <p15:guide id="16" pos="4347" userDrawn="1">
          <p15:clr>
            <a:srgbClr val="F26B43"/>
          </p15:clr>
        </p15:guide>
        <p15:guide id="17" pos="4574" userDrawn="1">
          <p15:clr>
            <a:srgbClr val="F26B43"/>
          </p15:clr>
        </p15:guide>
        <p15:guide id="18" pos="4968" userDrawn="1">
          <p15:clr>
            <a:srgbClr val="F26B43"/>
          </p15:clr>
        </p15:guide>
        <p15:guide id="19" pos="5195" userDrawn="1">
          <p15:clr>
            <a:srgbClr val="F26B43"/>
          </p15:clr>
        </p15:guide>
        <p15:guide id="20" pos="5589" userDrawn="1">
          <p15:clr>
            <a:srgbClr val="F26B43"/>
          </p15:clr>
        </p15:guide>
        <p15:guide id="21" pos="5816" userDrawn="1">
          <p15:clr>
            <a:srgbClr val="F26B43"/>
          </p15:clr>
        </p15:guide>
        <p15:guide id="22" pos="6211" userDrawn="1">
          <p15:clr>
            <a:srgbClr val="F26B43"/>
          </p15:clr>
        </p15:guide>
        <p15:guide id="23" pos="6437" userDrawn="1">
          <p15:clr>
            <a:srgbClr val="F26B43"/>
          </p15:clr>
        </p15:guide>
        <p15:guide id="24" pos="6832" userDrawn="1">
          <p15:clr>
            <a:srgbClr val="F26B43"/>
          </p15:clr>
        </p15:guide>
        <p15:guide id="25" pos="7058" userDrawn="1">
          <p15:clr>
            <a:srgbClr val="F26B43"/>
          </p15:clr>
        </p15:guide>
        <p15:guide id="26" pos="7453" userDrawn="1">
          <p15:clr>
            <a:srgbClr val="F26B43"/>
          </p15:clr>
        </p15:guide>
        <p15:guide id="27" orient="horz" pos="453" userDrawn="1">
          <p15:clr>
            <a:srgbClr val="F26B43"/>
          </p15:clr>
        </p15:guide>
        <p15:guide id="28" orient="horz" pos="680" userDrawn="1">
          <p15:clr>
            <a:srgbClr val="F26B43"/>
          </p15:clr>
        </p15:guide>
        <p15:guide id="29" orient="horz" pos="907" userDrawn="1">
          <p15:clr>
            <a:srgbClr val="F26B43"/>
          </p15:clr>
        </p15:guide>
        <p15:guide id="30" orient="horz" pos="1133" userDrawn="1">
          <p15:clr>
            <a:srgbClr val="F26B43"/>
          </p15:clr>
        </p15:guide>
        <p15:guide id="31" orient="horz" pos="1360" userDrawn="1">
          <p15:clr>
            <a:srgbClr val="F26B43"/>
          </p15:clr>
        </p15:guide>
        <p15:guide id="32" orient="horz" pos="3866" userDrawn="1">
          <p15:clr>
            <a:srgbClr val="F26B43"/>
          </p15:clr>
        </p15:guide>
        <p15:guide id="33" pos="461" userDrawn="1">
          <p15:clr>
            <a:srgbClr val="9FCC3B"/>
          </p15:clr>
        </p15:guide>
        <p15:guide id="34" pos="7224"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1.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1.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984_EBC216DA.xml"/><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5.xml"/><Relationship Id="rId5" Type="http://schemas.openxmlformats.org/officeDocument/2006/relationships/image" Target="../media/image21.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45.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slideLayout" Target="../slideLayouts/slideLayout34.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1.png"/><Relationship Id="rId1" Type="http://schemas.openxmlformats.org/officeDocument/2006/relationships/slideLayout" Target="../slideLayouts/slideLayout34.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8.jpeg"/><Relationship Id="rId7" Type="http://schemas.openxmlformats.org/officeDocument/2006/relationships/image" Target="../media/image6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1.png"/><Relationship Id="rId7" Type="http://schemas.openxmlformats.org/officeDocument/2006/relationships/image" Target="../media/image75.sv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7.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1.png"/><Relationship Id="rId7" Type="http://schemas.openxmlformats.org/officeDocument/2006/relationships/image" Target="../media/image75.sv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21.pn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45.xml"/><Relationship Id="rId5" Type="http://schemas.openxmlformats.org/officeDocument/2006/relationships/image" Target="../media/image89.jpe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1.png"/><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4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45.xml"/><Relationship Id="rId6" Type="http://schemas.openxmlformats.org/officeDocument/2006/relationships/image" Target="../media/image21.png"/><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45.xml"/><Relationship Id="rId6" Type="http://schemas.openxmlformats.org/officeDocument/2006/relationships/image" Target="../media/image96.png"/><Relationship Id="rId5" Type="http://schemas.openxmlformats.org/officeDocument/2006/relationships/image" Target="../media/image21.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9.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5.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45.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45.xml"/><Relationship Id="rId6" Type="http://schemas.openxmlformats.org/officeDocument/2006/relationships/image" Target="../media/image21.png"/><Relationship Id="rId5" Type="http://schemas.openxmlformats.org/officeDocument/2006/relationships/hyperlink" Target="https://pyoraliitto.fi/pyorailysta/tyosuhdepyoraopas/tyonantajalle" TargetMode="External"/><Relationship Id="rId4" Type="http://schemas.openxmlformats.org/officeDocument/2006/relationships/image" Target="../media/image112.sv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45.xml"/><Relationship Id="rId5" Type="http://schemas.openxmlformats.org/officeDocument/2006/relationships/image" Target="../media/image21.png"/><Relationship Id="rId4" Type="http://schemas.openxmlformats.org/officeDocument/2006/relationships/image" Target="../media/image112.sv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png"/><Relationship Id="rId1" Type="http://schemas.openxmlformats.org/officeDocument/2006/relationships/slideLayout" Target="../slideLayouts/slideLayout45.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45.xml"/><Relationship Id="rId5" Type="http://schemas.openxmlformats.org/officeDocument/2006/relationships/image" Target="../media/image21.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4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microsoft.com/office/2018/10/relationships/comments" Target="../comments/modernComment_99C_ABC8EC75.xml"/><Relationship Id="rId1" Type="http://schemas.openxmlformats.org/officeDocument/2006/relationships/slideLayout" Target="../slideLayouts/slideLayout45.xm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957_D2DE3EA5.xml"/><Relationship Id="rId1" Type="http://schemas.openxmlformats.org/officeDocument/2006/relationships/slideLayout" Target="../slideLayouts/slideLayout45.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hyperlink" Target="Tyoversiot/Paikkatieto/Tulosteet/V&#228;est&#246;ruudut%20iso2.png" TargetMode="External"/><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54419E-4DAF-EC84-AC88-E461004312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4">
            <a:extLst>
              <a:ext uri="{FF2B5EF4-FFF2-40B4-BE49-F238E27FC236}">
                <a16:creationId xmlns:a16="http://schemas.microsoft.com/office/drawing/2014/main" id="{A7027CF6-76A8-4BFC-8AFD-4E802BCF5E7C}"/>
              </a:ext>
            </a:extLst>
          </p:cNvPr>
          <p:cNvSpPr>
            <a:spLocks noGrp="1"/>
          </p:cNvSpPr>
          <p:nvPr>
            <p:ph type="title"/>
          </p:nvPr>
        </p:nvSpPr>
        <p:spPr>
          <a:xfrm>
            <a:off x="-21920" y="4290060"/>
            <a:ext cx="12213920" cy="1948904"/>
          </a:xfrm>
          <a:solidFill>
            <a:schemeClr val="tx1">
              <a:alpha val="75000"/>
            </a:schemeClr>
          </a:solidFill>
          <a:effectLst>
            <a:softEdge rad="0"/>
          </a:effectLst>
        </p:spPr>
        <p:txBody>
          <a:bodyPr vert="horz" lIns="252000" tIns="252000" rIns="252000" bIns="252000" rtlCol="0" anchor="t" anchorCtr="0">
            <a:noAutofit/>
          </a:bodyPr>
          <a:lstStyle/>
          <a:p>
            <a:r>
              <a:rPr lang="fi-FI" sz="6000" b="1" cap="all" dirty="0">
                <a:solidFill>
                  <a:srgbClr val="C69418"/>
                </a:solidFill>
              </a:rPr>
              <a:t>Vaalan kävelyn ja pyöräilyn edistämisohjelma</a:t>
            </a:r>
            <a:br>
              <a:rPr lang="fi-FI" sz="5400" b="1" cap="all" dirty="0">
                <a:solidFill>
                  <a:srgbClr val="C69418"/>
                </a:solidFill>
              </a:rPr>
            </a:br>
            <a:br>
              <a:rPr lang="fi-FI" sz="5400" b="1" cap="all" dirty="0">
                <a:solidFill>
                  <a:srgbClr val="C69418"/>
                </a:solidFill>
              </a:rPr>
            </a:br>
            <a:endParaRPr lang="fi-FI" sz="5400" b="1" cap="all" dirty="0">
              <a:solidFill>
                <a:srgbClr val="C69418"/>
              </a:solidFill>
            </a:endParaRPr>
          </a:p>
        </p:txBody>
      </p:sp>
      <p:pic>
        <p:nvPicPr>
          <p:cNvPr id="3" name="Picture 2" descr="A picture containing text, clipart&#10;&#10;Description automatically generated">
            <a:extLst>
              <a:ext uri="{FF2B5EF4-FFF2-40B4-BE49-F238E27FC236}">
                <a16:creationId xmlns:a16="http://schemas.microsoft.com/office/drawing/2014/main" id="{7501B1E7-F567-4DD4-AC85-1F38EDB0A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521" y="6367669"/>
            <a:ext cx="1152704" cy="333999"/>
          </a:xfrm>
          <a:prstGeom prst="rect">
            <a:avLst/>
          </a:prstGeom>
          <a:ln>
            <a:noFill/>
          </a:ln>
        </p:spPr>
      </p:pic>
      <p:grpSp>
        <p:nvGrpSpPr>
          <p:cNvPr id="6" name="Group 5">
            <a:extLst>
              <a:ext uri="{FF2B5EF4-FFF2-40B4-BE49-F238E27FC236}">
                <a16:creationId xmlns:a16="http://schemas.microsoft.com/office/drawing/2014/main" id="{E976A3D9-F0D8-801A-7D5E-43D8CBA15585}"/>
              </a:ext>
              <a:ext uri="{C183D7F6-B498-43B3-948B-1728B52AA6E4}">
                <adec:decorative xmlns:adec="http://schemas.microsoft.com/office/drawing/2017/decorative" val="1"/>
              </a:ext>
            </a:extLst>
          </p:cNvPr>
          <p:cNvGrpSpPr/>
          <p:nvPr/>
        </p:nvGrpSpPr>
        <p:grpSpPr>
          <a:xfrm>
            <a:off x="295800" y="133036"/>
            <a:ext cx="1044000" cy="972000"/>
            <a:chOff x="2075614" y="55820"/>
            <a:chExt cx="1044000" cy="972000"/>
          </a:xfrm>
        </p:grpSpPr>
        <p:sp>
          <p:nvSpPr>
            <p:cNvPr id="4" name="Oval 3">
              <a:extLst>
                <a:ext uri="{FF2B5EF4-FFF2-40B4-BE49-F238E27FC236}">
                  <a16:creationId xmlns:a16="http://schemas.microsoft.com/office/drawing/2014/main" id="{98D3492C-7AB3-DDA4-26E1-61EAC79D8D18}"/>
                </a:ext>
              </a:extLst>
            </p:cNvPr>
            <p:cNvSpPr/>
            <p:nvPr/>
          </p:nvSpPr>
          <p:spPr>
            <a:xfrm>
              <a:off x="2075614" y="55820"/>
              <a:ext cx="1044000" cy="9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noProof="0" err="1"/>
            </a:p>
          </p:txBody>
        </p:sp>
        <p:pic>
          <p:nvPicPr>
            <p:cNvPr id="2" name="Picture 10">
              <a:extLst>
                <a:ext uri="{FF2B5EF4-FFF2-40B4-BE49-F238E27FC236}">
                  <a16:creationId xmlns:a16="http://schemas.microsoft.com/office/drawing/2014/main" id="{2AACE150-2849-DBAA-5817-0A611FA557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067" y="168345"/>
              <a:ext cx="776393" cy="840100"/>
            </a:xfrm>
            <a:prstGeom prst="rect">
              <a:avLst/>
            </a:prstGeom>
            <a:noFill/>
          </p:spPr>
        </p:pic>
      </p:grpSp>
    </p:spTree>
    <p:extLst>
      <p:ext uri="{BB962C8B-B14F-4D97-AF65-F5344CB8AC3E}">
        <p14:creationId xmlns:p14="http://schemas.microsoft.com/office/powerpoint/2010/main" val="2664111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F57FE4A-4D14-404B-8F7E-CB3B2D7AA29F}"/>
              </a:ext>
            </a:extLst>
          </p:cNvPr>
          <p:cNvSpPr txBox="1">
            <a:spLocks noGrp="1"/>
          </p:cNvSpPr>
          <p:nvPr>
            <p:ph type="title" idx="4294967295"/>
          </p:nvPr>
        </p:nvSpPr>
        <p:spPr>
          <a:xfrm>
            <a:off x="1440000" y="360000"/>
            <a:ext cx="9315984" cy="8687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Nykyinen kävelyn ja pyöräilyn </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verkko</a:t>
            </a:r>
          </a:p>
        </p:txBody>
      </p:sp>
      <p:sp>
        <p:nvSpPr>
          <p:cNvPr id="8" name="Rectangle 7">
            <a:extLst>
              <a:ext uri="{FF2B5EF4-FFF2-40B4-BE49-F238E27FC236}">
                <a16:creationId xmlns:a16="http://schemas.microsoft.com/office/drawing/2014/main" id="{6D9C719F-C610-47EB-8669-44F856AFDC83}"/>
              </a:ext>
            </a:extLst>
          </p:cNvPr>
          <p:cNvSpPr/>
          <p:nvPr/>
        </p:nvSpPr>
        <p:spPr>
          <a:xfrm>
            <a:off x="1439999" y="1304925"/>
            <a:ext cx="4656001" cy="5295900"/>
          </a:xfrm>
          <a:prstGeom prst="rect">
            <a:avLst/>
          </a:prstGeom>
        </p:spPr>
        <p:txBody>
          <a:bodyPr wrap="square" numCol="1" spcCol="360000">
            <a:noAutofit/>
          </a:bodyPr>
          <a:lstStyle/>
          <a:p>
            <a:pPr>
              <a:spcAft>
                <a:spcPts val="600"/>
              </a:spcAft>
            </a:pPr>
            <a:r>
              <a:rPr lang="fi-FI" sz="1200" b="1" i="0" dirty="0">
                <a:solidFill>
                  <a:srgbClr val="000000"/>
                </a:solidFill>
                <a:effectLst/>
                <a:latin typeface="Sweco Sans" panose="00000500000000000000" charset="0"/>
              </a:rPr>
              <a:t>Vaalan jalankulun ja pyöräilyn verkko </a:t>
            </a:r>
            <a:r>
              <a:rPr lang="fi-FI" sz="1200" b="1" dirty="0">
                <a:solidFill>
                  <a:srgbClr val="000000"/>
                </a:solidFill>
                <a:latin typeface="Sweco Sans" panose="00000500000000000000" charset="0"/>
              </a:rPr>
              <a:t>koostuu</a:t>
            </a:r>
            <a:r>
              <a:rPr lang="fi-FI" sz="1200" b="1" i="0" dirty="0">
                <a:solidFill>
                  <a:srgbClr val="000000"/>
                </a:solidFill>
                <a:effectLst/>
                <a:latin typeface="Sweco Sans" panose="00000500000000000000" charset="0"/>
              </a:rPr>
              <a:t> nykytilassaan keskustan kattavasta yhdistettyjen kävelyn ja pyöräilyn väylien reiteistä. </a:t>
            </a:r>
            <a:r>
              <a:rPr lang="fi-FI" sz="1200" b="0" i="0" dirty="0">
                <a:solidFill>
                  <a:srgbClr val="000000"/>
                </a:solidFill>
                <a:effectLst/>
                <a:latin typeface="Sweco Sans" panose="00000500000000000000" charset="0"/>
              </a:rPr>
              <a:t>Keskustan lisäksi Säräisniemessä on noin 2,3 kilometrin pituinen yhdistetty kävelyn ja pyöräilyn väylä. </a:t>
            </a:r>
            <a:r>
              <a:rPr lang="fi-FI" sz="1200" dirty="0">
                <a:solidFill>
                  <a:srgbClr val="000000"/>
                </a:solidFill>
                <a:latin typeface="Sweco Sans" panose="00000500000000000000" charset="0"/>
              </a:rPr>
              <a:t>Vaalan jalankulun ja pyöräilyn väylillä kulkumuotoja </a:t>
            </a:r>
            <a:r>
              <a:rPr lang="fi-FI" sz="1200" b="0" i="0" dirty="0">
                <a:solidFill>
                  <a:srgbClr val="000000"/>
                </a:solidFill>
                <a:effectLst/>
                <a:latin typeface="Sweco Sans" panose="00000500000000000000" charset="0"/>
              </a:rPr>
              <a:t>ei ole eroteltu toisistaan. R</a:t>
            </a:r>
            <a:r>
              <a:rPr lang="fi-FI" sz="1200" dirty="0">
                <a:solidFill>
                  <a:srgbClr val="000000"/>
                </a:solidFill>
                <a:latin typeface="Sweco Sans" panose="00000500000000000000" charset="0"/>
              </a:rPr>
              <a:t>eittejä ei ole juurikaan opastettu, eikä verkkoa ole luokiteltu hierarkkisesti.</a:t>
            </a:r>
            <a:endParaRPr lang="fi-FI" sz="1200" b="0" i="0" dirty="0">
              <a:solidFill>
                <a:srgbClr val="000000"/>
              </a:solidFill>
              <a:effectLst/>
              <a:latin typeface="Sweco Sans" panose="00000500000000000000" charset="0"/>
            </a:endParaRPr>
          </a:p>
          <a:p>
            <a:pPr>
              <a:spcAft>
                <a:spcPts val="600"/>
              </a:spcAft>
            </a:pPr>
            <a:r>
              <a:rPr lang="fi-FI" sz="1200" b="0" i="0" dirty="0">
                <a:solidFill>
                  <a:srgbClr val="000000"/>
                </a:solidFill>
                <a:effectLst/>
                <a:latin typeface="Sweco Sans" panose="00000500000000000000" charset="0"/>
              </a:rPr>
              <a:t>Vaalan kävelyn ja pyöräilyn verkko kattaa </a:t>
            </a:r>
            <a:r>
              <a:rPr lang="fi-FI" sz="1200" dirty="0">
                <a:solidFill>
                  <a:srgbClr val="000000"/>
                </a:solidFill>
                <a:latin typeface="Sweco Sans" panose="00000500000000000000" charset="0"/>
              </a:rPr>
              <a:t>koko </a:t>
            </a:r>
            <a:r>
              <a:rPr lang="fi-FI" sz="1200" b="0" i="0" dirty="0">
                <a:solidFill>
                  <a:srgbClr val="000000"/>
                </a:solidFill>
                <a:effectLst/>
                <a:latin typeface="Sweco Sans" panose="00000500000000000000" charset="0"/>
              </a:rPr>
              <a:t>keskustan ja merkittävimpien puuttuvien yhteyksien rakentamista on jo suunniteltu keskustaan ja Jylhämäentien varteen Koskentien risteykseen asti. </a:t>
            </a:r>
            <a:r>
              <a:rPr lang="fi-FI" sz="1200" b="1" i="0" dirty="0">
                <a:solidFill>
                  <a:srgbClr val="000000"/>
                </a:solidFill>
                <a:effectLst/>
                <a:latin typeface="Sweco Sans" panose="00000500000000000000" charset="0"/>
              </a:rPr>
              <a:t>Lähtötilanne on Vaalassa verkon kattavuuden osalta hyvä. </a:t>
            </a:r>
            <a:r>
              <a:rPr lang="fi-FI" sz="1200" b="0" i="0" dirty="0">
                <a:solidFill>
                  <a:srgbClr val="000000"/>
                </a:solidFill>
                <a:effectLst/>
                <a:latin typeface="Sweco Sans" panose="00000500000000000000" charset="0"/>
              </a:rPr>
              <a:t>Vaalan keskustasta etäisyydet lähimpiin kyliin ja taajamiin on potentiaalisiin käyttäjämääriin nähden niin pitkät, ettei jalankulku- ja pyöräilyväylien verkkoa kannata jatkaa merkittävästi suunniteltua kauemmas. Jalankulun ja pyöräilyn väylien ulkopuolella kävelyn ja pyöräilyn paikka on pientareella tai ajoradan reunassa. </a:t>
            </a:r>
          </a:p>
          <a:p>
            <a:pPr>
              <a:spcAft>
                <a:spcPts val="600"/>
              </a:spcAft>
            </a:pPr>
            <a:r>
              <a:rPr lang="fi-FI" sz="1200" dirty="0">
                <a:solidFill>
                  <a:srgbClr val="000000"/>
                </a:solidFill>
                <a:latin typeface="Sweco Sans" panose="00000500000000000000" charset="0"/>
              </a:rPr>
              <a:t>Vaalassa on yhdistettyjen kävelyn ja pyöräilyn väylien lisäksi maastopyöräreittejä ja ulkoilu- ja vaellusreittejä. Vaellusreittiä Vaalan keskustasta </a:t>
            </a:r>
            <a:r>
              <a:rPr lang="fi-FI" sz="1200" dirty="0" err="1">
                <a:solidFill>
                  <a:srgbClr val="000000"/>
                </a:solidFill>
                <a:latin typeface="Sweco Sans" panose="00000500000000000000" charset="0"/>
              </a:rPr>
              <a:t>Rokualle</a:t>
            </a:r>
            <a:r>
              <a:rPr lang="fi-FI" sz="1200" dirty="0">
                <a:solidFill>
                  <a:srgbClr val="000000"/>
                </a:solidFill>
                <a:latin typeface="Sweco Sans" panose="00000500000000000000" charset="0"/>
              </a:rPr>
              <a:t>  kunnostetaan parhaillaan myös pyöräilylle sopivaksi, ja samalla parannetaan opastusta ja pitkospuut uusitaan. Reitit ovat virkistäytymisen ja matkailun kannalta tärkeitä, mutta niitä ei käytetä merkittävästi arkimatkoihin. </a:t>
            </a:r>
            <a:r>
              <a:rPr lang="fi-FI" sz="1200" b="0" i="0" dirty="0">
                <a:solidFill>
                  <a:srgbClr val="000000"/>
                </a:solidFill>
                <a:effectLst/>
                <a:latin typeface="Sweco Sans" panose="00000500000000000000" charset="0"/>
              </a:rPr>
              <a:t>Vaalassa on mahdollista vuokrata pyörä Vaalan keskustasta </a:t>
            </a:r>
            <a:r>
              <a:rPr lang="fi-FI" sz="1200" dirty="0">
                <a:solidFill>
                  <a:srgbClr val="000000"/>
                </a:solidFill>
                <a:latin typeface="Sweco Sans" panose="00000500000000000000" charset="0"/>
              </a:rPr>
              <a:t>ja </a:t>
            </a:r>
            <a:r>
              <a:rPr lang="fi-FI" sz="1200" dirty="0" err="1">
                <a:solidFill>
                  <a:srgbClr val="000000"/>
                </a:solidFill>
                <a:latin typeface="Sweco Sans" panose="00000500000000000000" charset="0"/>
              </a:rPr>
              <a:t>Rokualta</a:t>
            </a:r>
            <a:r>
              <a:rPr lang="fi-FI" sz="1200" dirty="0">
                <a:solidFill>
                  <a:srgbClr val="000000"/>
                </a:solidFill>
                <a:latin typeface="Sweco Sans" panose="00000500000000000000" charset="0"/>
              </a:rPr>
              <a:t>. Keskustan pyöränvuokrausmahdollisuudesta ei kuitenkaan löydy tietoa helposti.</a:t>
            </a:r>
            <a:endParaRPr lang="fi-FI" sz="1200" b="0" i="0" dirty="0">
              <a:solidFill>
                <a:srgbClr val="000000"/>
              </a:solidFill>
              <a:effectLst/>
              <a:latin typeface="Sweco Sans" panose="00000500000000000000" charset="0"/>
            </a:endParaRPr>
          </a:p>
        </p:txBody>
      </p:sp>
      <p:sp>
        <p:nvSpPr>
          <p:cNvPr id="11" name="Slide Number Placeholder 23">
            <a:extLst>
              <a:ext uri="{FF2B5EF4-FFF2-40B4-BE49-F238E27FC236}">
                <a16:creationId xmlns:a16="http://schemas.microsoft.com/office/drawing/2014/main" id="{34679EC7-B735-4C81-A766-A99DFC2DD825}"/>
              </a:ext>
              <a:ext uri="{C183D7F6-B498-43B3-948B-1728B52AA6E4}">
                <adec:decorative xmlns:adec="http://schemas.microsoft.com/office/drawing/2017/decorative" val="1"/>
              </a:ext>
            </a:extLst>
          </p:cNvPr>
          <p:cNvSpPr txBox="1">
            <a:spLocks/>
          </p:cNvSpPr>
          <p:nvPr/>
        </p:nvSpPr>
        <p:spPr>
          <a:xfrm>
            <a:off x="287998" y="6412933"/>
            <a:ext cx="3600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D616F2-3745-4DF8-88C1-6EB5417A6A67}" type="slidenum">
              <a:rPr lang="fi-FI" smtClean="0">
                <a:solidFill>
                  <a:prstClr val="black">
                    <a:tint val="75000"/>
                  </a:prstClr>
                </a:solidFill>
                <a:latin typeface="Calibri" panose="020F0502020204030204"/>
              </a:rPr>
              <a:pPr/>
              <a:t>10</a:t>
            </a:fld>
            <a:endParaRPr lang="fi-FI">
              <a:solidFill>
                <a:prstClr val="black">
                  <a:tint val="75000"/>
                </a:prstClr>
              </a:solidFill>
              <a:latin typeface="Calibri" panose="020F0502020204030204"/>
            </a:endParaRPr>
          </a:p>
        </p:txBody>
      </p:sp>
      <p:sp>
        <p:nvSpPr>
          <p:cNvPr id="15" name="Rectangle 23">
            <a:extLst>
              <a:ext uri="{FF2B5EF4-FFF2-40B4-BE49-F238E27FC236}">
                <a16:creationId xmlns:a16="http://schemas.microsoft.com/office/drawing/2014/main" id="{E61965E4-B80D-4DA3-BB26-19BD11AC5BDC}"/>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Oval 15">
            <a:extLst>
              <a:ext uri="{FF2B5EF4-FFF2-40B4-BE49-F238E27FC236}">
                <a16:creationId xmlns:a16="http://schemas.microsoft.com/office/drawing/2014/main" id="{0942F05F-F985-4AAD-BC8F-D5FA48C7E83B}"/>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2.1</a:t>
            </a:r>
          </a:p>
        </p:txBody>
      </p:sp>
      <p:pic>
        <p:nvPicPr>
          <p:cNvPr id="12" name="Kuva 11" descr="Vaalan nykyinen kävelyn ja pyöräilyn verkko esitettynä kartalla. Vaalan ainoat pyörätiet sijaitsevat keskustaajamassa.">
            <a:extLst>
              <a:ext uri="{FF2B5EF4-FFF2-40B4-BE49-F238E27FC236}">
                <a16:creationId xmlns:a16="http://schemas.microsoft.com/office/drawing/2014/main" id="{A29E9C3F-B65A-4E64-9DDE-F1FB43BD841A}"/>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70627" y="346540"/>
            <a:ext cx="5541010" cy="6151460"/>
          </a:xfrm>
          <a:prstGeom prst="rect">
            <a:avLst/>
          </a:prstGeom>
          <a:ln>
            <a:solidFill>
              <a:schemeClr val="tx1"/>
            </a:solidFill>
          </a:ln>
        </p:spPr>
      </p:pic>
      <p:sp>
        <p:nvSpPr>
          <p:cNvPr id="32" name="Dian numeron paikkamerkki 9">
            <a:extLst>
              <a:ext uri="{FF2B5EF4-FFF2-40B4-BE49-F238E27FC236}">
                <a16:creationId xmlns:a16="http://schemas.microsoft.com/office/drawing/2014/main" id="{14745ED1-4C73-45C9-AFD8-C5EC00A123F5}"/>
              </a:ext>
            </a:extLst>
          </p:cNvPr>
          <p:cNvSpPr txBox="1">
            <a:spLocks/>
          </p:cNvSpPr>
          <p:nvPr/>
        </p:nvSpPr>
        <p:spPr>
          <a:xfrm>
            <a:off x="11651637" y="6499827"/>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E1503-BED9-462F-ADA2-F5678F1B9859}" type="slidenum">
              <a:rPr lang="fi-FI" smtClean="0"/>
              <a:pPr/>
              <a:t>10</a:t>
            </a:fld>
            <a:endParaRPr lang="fi-FI"/>
          </a:p>
        </p:txBody>
      </p:sp>
      <p:pic>
        <p:nvPicPr>
          <p:cNvPr id="2" name="Picture 2">
            <a:extLst>
              <a:ext uri="{FF2B5EF4-FFF2-40B4-BE49-F238E27FC236}">
                <a16:creationId xmlns:a16="http://schemas.microsoft.com/office/drawing/2014/main" id="{74EC1092-E7C5-AB4E-7567-BE44D202A2E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378DD32-27D8-E199-FAAF-FCF5E7F75E7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96706" y="4478890"/>
            <a:ext cx="1716094" cy="2299168"/>
          </a:xfrm>
          <a:prstGeom prst="rect">
            <a:avLst/>
          </a:prstGeom>
        </p:spPr>
      </p:pic>
    </p:spTree>
    <p:extLst>
      <p:ext uri="{BB962C8B-B14F-4D97-AF65-F5344CB8AC3E}">
        <p14:creationId xmlns:p14="http://schemas.microsoft.com/office/powerpoint/2010/main" val="412193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81AE06B-87CB-43CA-9512-FE7C68BA016F}"/>
              </a:ext>
            </a:extLst>
          </p:cNvPr>
          <p:cNvSpPr txBox="1">
            <a:spLocks noGrp="1"/>
          </p:cNvSpPr>
          <p:nvPr>
            <p:ph type="title" idx="4294967295"/>
          </p:nvPr>
        </p:nvSpPr>
        <p:spPr>
          <a:xfrm>
            <a:off x="1440000" y="360000"/>
            <a:ext cx="6094275" cy="547939"/>
          </a:xfrm>
          <a:prstGeom prst="rect">
            <a:avLst/>
          </a:prstGeom>
          <a:solidFill>
            <a:srgbClr val="FFFFFF">
              <a:alpha val="65490"/>
            </a:srgbClr>
          </a:solid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Keskustan kävely- ja pyöräilyverkko</a:t>
            </a:r>
          </a:p>
        </p:txBody>
      </p:sp>
      <p:pic>
        <p:nvPicPr>
          <p:cNvPr id="3" name="Picture 2" descr="Zoomaus Vaalan keskustaan. Kartassa esitetään nykyiset kävelyn ja pyöräilyn reitit, suunnitellut yhteydet sekä nykyiset palvelut. ">
            <a:extLst>
              <a:ext uri="{FF2B5EF4-FFF2-40B4-BE49-F238E27FC236}">
                <a16:creationId xmlns:a16="http://schemas.microsoft.com/office/drawing/2014/main" id="{EF650F86-7DCF-C086-D3C9-7DB58B9D3082}"/>
              </a:ext>
            </a:extLst>
          </p:cNvPr>
          <p:cNvPicPr>
            <a:picLocks noChangeAspect="1"/>
          </p:cNvPicPr>
          <p:nvPr/>
        </p:nvPicPr>
        <p:blipFill rotWithShape="1">
          <a:blip r:embed="rId3">
            <a:extLst>
              <a:ext uri="{28A0092B-C50C-407E-A947-70E740481C1C}">
                <a14:useLocalDpi xmlns:a14="http://schemas.microsoft.com/office/drawing/2010/main" val="0"/>
              </a:ext>
            </a:extLst>
          </a:blip>
          <a:srcRect t="-63" b="14162"/>
          <a:stretch/>
        </p:blipFill>
        <p:spPr>
          <a:xfrm>
            <a:off x="1440000" y="997243"/>
            <a:ext cx="9902867" cy="5316900"/>
          </a:xfrm>
          <a:prstGeom prst="rect">
            <a:avLst/>
          </a:prstGeom>
          <a:ln>
            <a:solidFill>
              <a:schemeClr val="accent1"/>
            </a:solidFill>
          </a:ln>
        </p:spPr>
      </p:pic>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2.2</a:t>
            </a:r>
          </a:p>
        </p:txBody>
      </p:sp>
      <p:pic>
        <p:nvPicPr>
          <p:cNvPr id="2" name="Picture 2">
            <a:extLst>
              <a:ext uri="{FF2B5EF4-FFF2-40B4-BE49-F238E27FC236}">
                <a16:creationId xmlns:a16="http://schemas.microsoft.com/office/drawing/2014/main" id="{D231E1BC-8E61-8AFF-0049-E19AC0568C7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61C7364-7B8E-AD8A-DA7C-407D84A522F1}"/>
              </a:ext>
              <a:ext uri="{C183D7F6-B498-43B3-948B-1728B52AA6E4}">
                <adec:decorative xmlns:adec="http://schemas.microsoft.com/office/drawing/2017/decorative" val="1"/>
              </a:ext>
            </a:extLst>
          </p:cNvPr>
          <p:cNvPicPr>
            <a:picLocks noChangeAspect="1"/>
          </p:cNvPicPr>
          <p:nvPr/>
        </p:nvPicPr>
        <p:blipFill rotWithShape="1">
          <a:blip r:embed="rId5"/>
          <a:srcRect t="89048" b="1402"/>
          <a:stretch/>
        </p:blipFill>
        <p:spPr>
          <a:xfrm>
            <a:off x="1783329" y="5596174"/>
            <a:ext cx="1704364" cy="264583"/>
          </a:xfrm>
          <a:prstGeom prst="rect">
            <a:avLst/>
          </a:prstGeom>
          <a:ln>
            <a:noFill/>
          </a:ln>
        </p:spPr>
      </p:pic>
      <p:pic>
        <p:nvPicPr>
          <p:cNvPr id="17" name="Picture 16">
            <a:extLst>
              <a:ext uri="{FF2B5EF4-FFF2-40B4-BE49-F238E27FC236}">
                <a16:creationId xmlns:a16="http://schemas.microsoft.com/office/drawing/2014/main" id="{D59BC52A-0F2E-F5C9-E13F-666B3B3730C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85610" y="5636358"/>
            <a:ext cx="1964632" cy="570971"/>
          </a:xfrm>
          <a:prstGeom prst="rect">
            <a:avLst/>
          </a:prstGeom>
          <a:solidFill>
            <a:schemeClr val="bg1"/>
          </a:solidFill>
          <a:ln>
            <a:solidFill>
              <a:schemeClr val="accent1"/>
            </a:solidFill>
          </a:ln>
        </p:spPr>
      </p:pic>
      <p:pic>
        <p:nvPicPr>
          <p:cNvPr id="9" name="Picture 8">
            <a:extLst>
              <a:ext uri="{FF2B5EF4-FFF2-40B4-BE49-F238E27FC236}">
                <a16:creationId xmlns:a16="http://schemas.microsoft.com/office/drawing/2014/main" id="{BEBB5EA4-A542-E36A-AA53-7B65B7E8EDA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908672" y="3643592"/>
            <a:ext cx="1341570" cy="1952582"/>
          </a:xfrm>
          <a:prstGeom prst="rect">
            <a:avLst/>
          </a:prstGeom>
          <a:solidFill>
            <a:schemeClr val="bg1"/>
          </a:solidFill>
          <a:ln>
            <a:solidFill>
              <a:schemeClr val="accent1"/>
            </a:solidFill>
          </a:ln>
        </p:spPr>
      </p:pic>
      <p:sp>
        <p:nvSpPr>
          <p:cNvPr id="14" name="Oval 13">
            <a:extLst>
              <a:ext uri="{FF2B5EF4-FFF2-40B4-BE49-F238E27FC236}">
                <a16:creationId xmlns:a16="http://schemas.microsoft.com/office/drawing/2014/main" id="{680F8A39-4C1D-F3DA-2BAD-C9FB8EC9776D}"/>
              </a:ext>
              <a:ext uri="{C183D7F6-B498-43B3-948B-1728B52AA6E4}">
                <adec:decorative xmlns:adec="http://schemas.microsoft.com/office/drawing/2017/decorative" val="1"/>
              </a:ext>
            </a:extLst>
          </p:cNvPr>
          <p:cNvSpPr/>
          <p:nvPr/>
        </p:nvSpPr>
        <p:spPr>
          <a:xfrm>
            <a:off x="7189788" y="4549775"/>
            <a:ext cx="76199" cy="66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noProof="0" err="1"/>
          </a:p>
        </p:txBody>
      </p:sp>
      <p:pic>
        <p:nvPicPr>
          <p:cNvPr id="13" name="Graphic 12">
            <a:extLst>
              <a:ext uri="{FF2B5EF4-FFF2-40B4-BE49-F238E27FC236}">
                <a16:creationId xmlns:a16="http://schemas.microsoft.com/office/drawing/2014/main" id="{23752523-8849-DB1A-E345-926E25A53F1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48342" y="4526806"/>
            <a:ext cx="159090" cy="159090"/>
          </a:xfrm>
          <a:prstGeom prst="rect">
            <a:avLst/>
          </a:prstGeom>
        </p:spPr>
      </p:pic>
      <p:sp>
        <p:nvSpPr>
          <p:cNvPr id="18" name="Oval 17">
            <a:extLst>
              <a:ext uri="{FF2B5EF4-FFF2-40B4-BE49-F238E27FC236}">
                <a16:creationId xmlns:a16="http://schemas.microsoft.com/office/drawing/2014/main" id="{3626E471-60F1-3DB5-3E87-16EAB86CDFFA}"/>
              </a:ext>
              <a:ext uri="{C183D7F6-B498-43B3-948B-1728B52AA6E4}">
                <adec:decorative xmlns:adec="http://schemas.microsoft.com/office/drawing/2017/decorative" val="1"/>
              </a:ext>
            </a:extLst>
          </p:cNvPr>
          <p:cNvSpPr/>
          <p:nvPr/>
        </p:nvSpPr>
        <p:spPr>
          <a:xfrm>
            <a:off x="9993948" y="5455249"/>
            <a:ext cx="76199" cy="66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noProof="0" err="1"/>
          </a:p>
        </p:txBody>
      </p:sp>
      <p:pic>
        <p:nvPicPr>
          <p:cNvPr id="19" name="Graphic 18">
            <a:extLst>
              <a:ext uri="{FF2B5EF4-FFF2-40B4-BE49-F238E27FC236}">
                <a16:creationId xmlns:a16="http://schemas.microsoft.com/office/drawing/2014/main" id="{2C83012F-B9AD-5415-2CB3-DF9128BE299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52502" y="5409041"/>
            <a:ext cx="159090" cy="159090"/>
          </a:xfrm>
          <a:prstGeom prst="rect">
            <a:avLst/>
          </a:prstGeom>
        </p:spPr>
      </p:pic>
      <p:sp>
        <p:nvSpPr>
          <p:cNvPr id="5" name="Dian numeron paikkamerkki 4">
            <a:extLst>
              <a:ext uri="{FF2B5EF4-FFF2-40B4-BE49-F238E27FC236}">
                <a16:creationId xmlns:a16="http://schemas.microsoft.com/office/drawing/2014/main" id="{506C19A6-2B09-4F25-AA97-E9954452BBCE}"/>
              </a:ext>
            </a:extLst>
          </p:cNvPr>
          <p:cNvSpPr>
            <a:spLocks noGrp="1"/>
          </p:cNvSpPr>
          <p:nvPr>
            <p:ph type="sldNum" sz="quarter" idx="12"/>
          </p:nvPr>
        </p:nvSpPr>
        <p:spPr>
          <a:xfrm>
            <a:off x="11651637" y="6437546"/>
            <a:ext cx="360000" cy="242281"/>
          </a:xfrm>
        </p:spPr>
        <p:txBody>
          <a:bodyPr/>
          <a:lstStyle/>
          <a:p>
            <a:fld id="{39CE1503-BED9-462F-ADA2-F5678F1B9859}" type="slidenum">
              <a:rPr lang="fi-FI" smtClean="0"/>
              <a:t>11</a:t>
            </a:fld>
            <a:endParaRPr lang="fi-FI"/>
          </a:p>
        </p:txBody>
      </p:sp>
    </p:spTree>
    <p:extLst>
      <p:ext uri="{BB962C8B-B14F-4D97-AF65-F5344CB8AC3E}">
        <p14:creationId xmlns:p14="http://schemas.microsoft.com/office/powerpoint/2010/main" val="403797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18F983-C52E-1A0B-9FEC-FA6BA485903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3" r="7956"/>
          <a:stretch/>
        </p:blipFill>
        <p:spPr>
          <a:xfrm>
            <a:off x="6260008" y="419722"/>
            <a:ext cx="5931992" cy="6438278"/>
          </a:xfrm>
          <a:prstGeom prst="rect">
            <a:avLst/>
          </a:prstGeom>
        </p:spPr>
      </p:pic>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2.2</a:t>
            </a:r>
          </a:p>
        </p:txBody>
      </p:sp>
      <p:sp>
        <p:nvSpPr>
          <p:cNvPr id="20" name="Title 1">
            <a:extLst>
              <a:ext uri="{FF2B5EF4-FFF2-40B4-BE49-F238E27FC236}">
                <a16:creationId xmlns:a16="http://schemas.microsoft.com/office/drawing/2014/main" id="{981AE06B-87CB-43CA-9512-FE7C68BA016F}"/>
              </a:ext>
            </a:extLst>
          </p:cNvPr>
          <p:cNvSpPr txBox="1">
            <a:spLocks noGrp="1"/>
          </p:cNvSpPr>
          <p:nvPr>
            <p:ph type="title" idx="4294967295"/>
          </p:nvPr>
        </p:nvSpPr>
        <p:spPr>
          <a:xfrm>
            <a:off x="1440001" y="360000"/>
            <a:ext cx="4725850" cy="547939"/>
          </a:xfrm>
          <a:prstGeom prst="rect">
            <a:avLst/>
          </a:prstGeom>
          <a:solidFill>
            <a:srgbClr val="FFFFFF">
              <a:alpha val="65490"/>
            </a:srgbClr>
          </a:solid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Keskustan kävely- ja pyöräilyverkko</a:t>
            </a:r>
          </a:p>
        </p:txBody>
      </p:sp>
      <p:sp>
        <p:nvSpPr>
          <p:cNvPr id="25" name="Rectangle 7">
            <a:extLst>
              <a:ext uri="{FF2B5EF4-FFF2-40B4-BE49-F238E27FC236}">
                <a16:creationId xmlns:a16="http://schemas.microsoft.com/office/drawing/2014/main" id="{D5395362-ABA6-4932-89A8-B5591C489916}"/>
              </a:ext>
            </a:extLst>
          </p:cNvPr>
          <p:cNvSpPr/>
          <p:nvPr/>
        </p:nvSpPr>
        <p:spPr>
          <a:xfrm>
            <a:off x="1440000" y="1111773"/>
            <a:ext cx="4655999" cy="5477234"/>
          </a:xfrm>
          <a:prstGeom prst="rect">
            <a:avLst/>
          </a:prstGeom>
        </p:spPr>
        <p:txBody>
          <a:bodyPr wrap="square" numCol="1" spcCol="360000">
            <a:noAutofit/>
          </a:bodyPr>
          <a:lstStyle/>
          <a:p>
            <a:pPr>
              <a:spcAft>
                <a:spcPts val="600"/>
              </a:spcAft>
            </a:pPr>
            <a:r>
              <a:rPr lang="fi-FI" sz="1200" b="1" i="0" dirty="0">
                <a:solidFill>
                  <a:srgbClr val="000000"/>
                </a:solidFill>
                <a:effectLst/>
                <a:latin typeface="Sweco Sans" panose="00000500000000000000" charset="0"/>
              </a:rPr>
              <a:t>Vaalan keskustassa on kattava kävelyn ja pyöräilyn verkko ja keskusta on kompaktin kokonsa vuoksi helposti käveltävissä ja pyöräiltävissä. </a:t>
            </a:r>
            <a:r>
              <a:rPr lang="fi-FI" sz="1200" b="0" i="0" dirty="0">
                <a:solidFill>
                  <a:srgbClr val="000000"/>
                </a:solidFill>
                <a:effectLst/>
                <a:latin typeface="Sweco Sans" panose="00000500000000000000" charset="0"/>
              </a:rPr>
              <a:t>Oheisessa kartassa näkyy nykyisten reittien lisäksi lähitulevaisuudessa toteutettavat reittiparannukset. Koulutien varteen rakennettava jalankulku- ja pyöräväylä parantaa erityisesti koulu- ja harrastusmatkojen turvallisuutta.</a:t>
            </a:r>
          </a:p>
          <a:p>
            <a:pPr>
              <a:spcAft>
                <a:spcPts val="600"/>
              </a:spcAft>
            </a:pPr>
            <a:r>
              <a:rPr lang="fi-FI" sz="1200" b="1" i="0" dirty="0">
                <a:solidFill>
                  <a:srgbClr val="000000"/>
                </a:solidFill>
                <a:effectLst/>
                <a:latin typeface="Sweco Sans" panose="00000500000000000000" charset="0"/>
              </a:rPr>
              <a:t>Jalankulun ja pyöräilyn verkko koostuu pääasiassa ajoradan vieressä kulkevista yhdistetyistä kävely- ja pyöräväylistä. </a:t>
            </a:r>
            <a:r>
              <a:rPr lang="fi-FI" sz="1200" b="0" i="0" dirty="0">
                <a:solidFill>
                  <a:srgbClr val="000000"/>
                </a:solidFill>
                <a:effectLst/>
                <a:latin typeface="Sweco Sans" panose="00000500000000000000" charset="0"/>
              </a:rPr>
              <a:t>Idässä jalankulun ja pyöräilyn väylä päättyy valtatien risteykseen, jossa sijaitsee huoltoasema, linja-autopysäkki ja Vaalan </a:t>
            </a:r>
            <a:r>
              <a:rPr lang="fi-FI" sz="1200" dirty="0">
                <a:solidFill>
                  <a:srgbClr val="000000"/>
                </a:solidFill>
                <a:latin typeface="Sweco Sans" panose="00000500000000000000" charset="0"/>
              </a:rPr>
              <a:t>frisbeegolfradat. Kävelyn ja pyöräilyn verkkoa on vastikään laajennettu pohjoiseen Järvikyläntien vartta Vanhantien risteykseen asti uuden vankilan rakentamisen yhteydessä. </a:t>
            </a:r>
            <a:r>
              <a:rPr lang="fi-FI" sz="1200" b="0" i="0" dirty="0">
                <a:solidFill>
                  <a:srgbClr val="000000"/>
                </a:solidFill>
                <a:effectLst/>
                <a:latin typeface="Sweco Sans" panose="00000500000000000000" charset="0"/>
              </a:rPr>
              <a:t>Luoteessa Jylhämäentiellä kävely- ja pyöräilyn väylä </a:t>
            </a:r>
            <a:r>
              <a:rPr lang="fi-FI" sz="1200" dirty="0">
                <a:solidFill>
                  <a:srgbClr val="000000"/>
                </a:solidFill>
                <a:latin typeface="Sweco Sans" panose="00000500000000000000" charset="0"/>
              </a:rPr>
              <a:t>päättyy Niskalaan, mutta ELY-keskus aikoo rakentaa väylää Jylhämään Koskentien risteykseen asti. Lounaassa kävelyn ja pyöräilyn väylä jatkaa </a:t>
            </a:r>
            <a:r>
              <a:rPr lang="fi-FI" sz="1200" b="0" i="0" dirty="0">
                <a:solidFill>
                  <a:srgbClr val="000000"/>
                </a:solidFill>
                <a:effectLst/>
                <a:latin typeface="Sweco Sans" panose="00000500000000000000" charset="0"/>
              </a:rPr>
              <a:t>Vuolijoentien vartta Laskumiehentielle asti, mutta rautatiesillan alla reitti on jalkakäytävää. </a:t>
            </a:r>
          </a:p>
          <a:p>
            <a:pPr>
              <a:spcAft>
                <a:spcPts val="600"/>
              </a:spcAft>
            </a:pPr>
            <a:r>
              <a:rPr lang="fi-FI" sz="1200" b="0" i="0" dirty="0">
                <a:solidFill>
                  <a:srgbClr val="000000"/>
                </a:solidFill>
                <a:effectLst/>
                <a:latin typeface="Sweco Sans" panose="00000500000000000000" charset="0"/>
              </a:rPr>
              <a:t>Rautatie jakaa Vaalan keskustaa kahtia ja Sahanrannasta keskustan palveluille kierretään Nahkasalmentien tai Sahanrannantien kautta, vaikka suorin yhteys kulkisi juna-aseman kohdalta. Rautatien eteläpuolella samansuuntaisen Takatien varressa sijaitsee koirapuisto, jonne kierretään samojen reittien kautta.</a:t>
            </a:r>
          </a:p>
          <a:p>
            <a:pPr>
              <a:spcAft>
                <a:spcPts val="600"/>
              </a:spcAft>
            </a:pPr>
            <a:r>
              <a:rPr lang="fi-FI" sz="1200" dirty="0">
                <a:solidFill>
                  <a:srgbClr val="000000"/>
                </a:solidFill>
                <a:latin typeface="Sweco Sans" panose="00000500000000000000" charset="0"/>
              </a:rPr>
              <a:t>Ajoradan viertä seuraava kävely- ja pyöräilyväylä voi olla viihtyisyydeltään välttävä, erityisesti jos toisella puolella on pysäköintialue</a:t>
            </a:r>
            <a:r>
              <a:rPr lang="fi-FI" sz="1200" b="1" dirty="0">
                <a:solidFill>
                  <a:srgbClr val="000000"/>
                </a:solidFill>
                <a:latin typeface="Sweco Sans" panose="00000500000000000000" charset="0"/>
              </a:rPr>
              <a:t>. Jalankulun ja pyöräilyn kannalta viihtyisiä reittejä ovat erityisesti ne, joiden laatu on hyvä ja joiden varrella on katsottavaa tai luontoa</a:t>
            </a:r>
            <a:r>
              <a:rPr lang="fi-FI" sz="1200" dirty="0">
                <a:solidFill>
                  <a:srgbClr val="000000"/>
                </a:solidFill>
                <a:latin typeface="Sweco Sans" panose="00000500000000000000" charset="0"/>
              </a:rPr>
              <a:t>. Keskustaajaman koillisen asuinalueen puistoinen kävely- ja pyöräily-yhteys on viihtyisä ja puistomainen reitti, joka palvelee myös arkimatkoja.</a:t>
            </a:r>
            <a:endParaRPr lang="fi-FI" sz="1200" b="0" i="0" dirty="0">
              <a:solidFill>
                <a:srgbClr val="000000"/>
              </a:solidFill>
              <a:effectLst/>
              <a:latin typeface="Sweco Sans" panose="00000500000000000000" charset="0"/>
            </a:endParaRPr>
          </a:p>
        </p:txBody>
      </p:sp>
      <p:sp>
        <p:nvSpPr>
          <p:cNvPr id="5" name="Dian numeron paikkamerkki 4">
            <a:extLst>
              <a:ext uri="{FF2B5EF4-FFF2-40B4-BE49-F238E27FC236}">
                <a16:creationId xmlns:a16="http://schemas.microsoft.com/office/drawing/2014/main" id="{506C19A6-2B09-4F25-AA97-E9954452BBCE}"/>
              </a:ext>
            </a:extLst>
          </p:cNvPr>
          <p:cNvSpPr>
            <a:spLocks noGrp="1"/>
          </p:cNvSpPr>
          <p:nvPr>
            <p:ph type="sldNum" sz="quarter" idx="12"/>
          </p:nvPr>
        </p:nvSpPr>
        <p:spPr>
          <a:xfrm>
            <a:off x="11651637" y="6437546"/>
            <a:ext cx="360000" cy="242281"/>
          </a:xfrm>
        </p:spPr>
        <p:txBody>
          <a:bodyPr/>
          <a:lstStyle/>
          <a:p>
            <a:fld id="{39CE1503-BED9-462F-ADA2-F5678F1B9859}" type="slidenum">
              <a:rPr lang="fi-FI" smtClean="0"/>
              <a:t>12</a:t>
            </a:fld>
            <a:endParaRPr lang="fi-FI"/>
          </a:p>
        </p:txBody>
      </p:sp>
      <p:pic>
        <p:nvPicPr>
          <p:cNvPr id="2" name="Picture 2">
            <a:extLst>
              <a:ext uri="{FF2B5EF4-FFF2-40B4-BE49-F238E27FC236}">
                <a16:creationId xmlns:a16="http://schemas.microsoft.com/office/drawing/2014/main" id="{D231E1BC-8E61-8AFF-0049-E19AC0568C7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61C7364-7B8E-AD8A-DA7C-407D84A522F1}"/>
              </a:ext>
              <a:ext uri="{C183D7F6-B498-43B3-948B-1728B52AA6E4}">
                <adec:decorative xmlns:adec="http://schemas.microsoft.com/office/drawing/2017/decorative" val="1"/>
              </a:ext>
            </a:extLst>
          </p:cNvPr>
          <p:cNvPicPr>
            <a:picLocks noChangeAspect="1"/>
          </p:cNvPicPr>
          <p:nvPr/>
        </p:nvPicPr>
        <p:blipFill rotWithShape="1">
          <a:blip r:embed="rId5"/>
          <a:srcRect t="89048" b="1402"/>
          <a:stretch/>
        </p:blipFill>
        <p:spPr>
          <a:xfrm>
            <a:off x="6260008" y="6276900"/>
            <a:ext cx="1417921" cy="220116"/>
          </a:xfrm>
          <a:prstGeom prst="rect">
            <a:avLst/>
          </a:prstGeom>
          <a:ln>
            <a:noFill/>
          </a:ln>
        </p:spPr>
      </p:pic>
      <p:pic>
        <p:nvPicPr>
          <p:cNvPr id="14" name="Picture 13">
            <a:extLst>
              <a:ext uri="{FF2B5EF4-FFF2-40B4-BE49-F238E27FC236}">
                <a16:creationId xmlns:a16="http://schemas.microsoft.com/office/drawing/2014/main" id="{F3AE9DD3-D019-4800-A996-525FEBDF423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227368" y="5891497"/>
            <a:ext cx="1964632" cy="570971"/>
          </a:xfrm>
          <a:prstGeom prst="rect">
            <a:avLst/>
          </a:prstGeom>
          <a:solidFill>
            <a:schemeClr val="bg1"/>
          </a:solidFill>
          <a:ln>
            <a:solidFill>
              <a:schemeClr val="accent1"/>
            </a:solidFill>
          </a:ln>
        </p:spPr>
      </p:pic>
      <p:pic>
        <p:nvPicPr>
          <p:cNvPr id="4" name="Picture 3">
            <a:extLst>
              <a:ext uri="{FF2B5EF4-FFF2-40B4-BE49-F238E27FC236}">
                <a16:creationId xmlns:a16="http://schemas.microsoft.com/office/drawing/2014/main" id="{12989B18-1565-8CD3-96E0-6314CE64987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538899" y="109325"/>
            <a:ext cx="1341570" cy="1952582"/>
          </a:xfrm>
          <a:prstGeom prst="rect">
            <a:avLst/>
          </a:prstGeom>
          <a:solidFill>
            <a:schemeClr val="bg1"/>
          </a:solidFill>
          <a:ln>
            <a:solidFill>
              <a:schemeClr val="accent1"/>
            </a:solidFill>
          </a:ln>
        </p:spPr>
      </p:pic>
      <p:sp>
        <p:nvSpPr>
          <p:cNvPr id="6" name="Oval 5">
            <a:extLst>
              <a:ext uri="{FF2B5EF4-FFF2-40B4-BE49-F238E27FC236}">
                <a16:creationId xmlns:a16="http://schemas.microsoft.com/office/drawing/2014/main" id="{A856C69F-0E8E-BD51-5239-97A5624B201A}"/>
              </a:ext>
              <a:ext uri="{C183D7F6-B498-43B3-948B-1728B52AA6E4}">
                <adec:decorative xmlns:adec="http://schemas.microsoft.com/office/drawing/2017/decorative" val="1"/>
              </a:ext>
            </a:extLst>
          </p:cNvPr>
          <p:cNvSpPr/>
          <p:nvPr/>
        </p:nvSpPr>
        <p:spPr>
          <a:xfrm>
            <a:off x="10634356" y="1911949"/>
            <a:ext cx="76199" cy="66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noProof="0" err="1"/>
          </a:p>
        </p:txBody>
      </p:sp>
      <p:pic>
        <p:nvPicPr>
          <p:cNvPr id="9" name="Graphic 8">
            <a:extLst>
              <a:ext uri="{FF2B5EF4-FFF2-40B4-BE49-F238E27FC236}">
                <a16:creationId xmlns:a16="http://schemas.microsoft.com/office/drawing/2014/main" id="{BE043BBC-51CE-8392-B5FA-586FF9FC3E9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92910" y="1865741"/>
            <a:ext cx="159090" cy="159090"/>
          </a:xfrm>
          <a:prstGeom prst="rect">
            <a:avLst/>
          </a:prstGeom>
        </p:spPr>
      </p:pic>
      <p:sp>
        <p:nvSpPr>
          <p:cNvPr id="10" name="Oval 9">
            <a:extLst>
              <a:ext uri="{FF2B5EF4-FFF2-40B4-BE49-F238E27FC236}">
                <a16:creationId xmlns:a16="http://schemas.microsoft.com/office/drawing/2014/main" id="{01738209-443C-A386-8A29-3A6D8FAFF08C}"/>
              </a:ext>
              <a:ext uri="{C183D7F6-B498-43B3-948B-1728B52AA6E4}">
                <adec:decorative xmlns:adec="http://schemas.microsoft.com/office/drawing/2017/decorative" val="1"/>
              </a:ext>
            </a:extLst>
          </p:cNvPr>
          <p:cNvSpPr/>
          <p:nvPr/>
        </p:nvSpPr>
        <p:spPr>
          <a:xfrm>
            <a:off x="9201468" y="4022689"/>
            <a:ext cx="76199" cy="66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noProof="0" err="1"/>
          </a:p>
        </p:txBody>
      </p:sp>
      <p:pic>
        <p:nvPicPr>
          <p:cNvPr id="13" name="Graphic 12">
            <a:extLst>
              <a:ext uri="{FF2B5EF4-FFF2-40B4-BE49-F238E27FC236}">
                <a16:creationId xmlns:a16="http://schemas.microsoft.com/office/drawing/2014/main" id="{59FDBD9D-7B1A-3DC1-2417-E2D55CA58C8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60022" y="3976481"/>
            <a:ext cx="159090" cy="159090"/>
          </a:xfrm>
          <a:prstGeom prst="rect">
            <a:avLst/>
          </a:prstGeom>
        </p:spPr>
      </p:pic>
    </p:spTree>
    <p:extLst>
      <p:ext uri="{BB962C8B-B14F-4D97-AF65-F5344CB8AC3E}">
        <p14:creationId xmlns:p14="http://schemas.microsoft.com/office/powerpoint/2010/main" val="380288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F57FE4A-4D14-404B-8F7E-CB3B2D7AA29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Pyöräpysäköinti ja kestävät matkaketjut</a:t>
            </a:r>
          </a:p>
        </p:txBody>
      </p:sp>
      <p:sp>
        <p:nvSpPr>
          <p:cNvPr id="8" name="Rectangle 7">
            <a:extLst>
              <a:ext uri="{FF2B5EF4-FFF2-40B4-BE49-F238E27FC236}">
                <a16:creationId xmlns:a16="http://schemas.microsoft.com/office/drawing/2014/main" id="{6D9C719F-C610-47EB-8669-44F856AFDC83}"/>
              </a:ext>
            </a:extLst>
          </p:cNvPr>
          <p:cNvSpPr/>
          <p:nvPr/>
        </p:nvSpPr>
        <p:spPr>
          <a:xfrm>
            <a:off x="1439999" y="1114066"/>
            <a:ext cx="5620224" cy="5407877"/>
          </a:xfrm>
          <a:prstGeom prst="rect">
            <a:avLst/>
          </a:prstGeom>
        </p:spPr>
        <p:txBody>
          <a:bodyPr wrap="square" numCol="1" spcCol="360000">
            <a:noAutofit/>
          </a:bodyPr>
          <a:lstStyle/>
          <a:p>
            <a:pPr>
              <a:spcAft>
                <a:spcPts val="600"/>
              </a:spcAft>
            </a:pPr>
            <a:r>
              <a:rPr lang="fi-FI" sz="1200" dirty="0">
                <a:solidFill>
                  <a:srgbClr val="000000"/>
                </a:solidFill>
                <a:latin typeface="Sweco Sans" panose="00000500000000000000" charset="0"/>
              </a:rPr>
              <a:t>Pyöräpysäköinti on tärkeässä roolissa pyöräilyn edistämisessä yleisesti ja erityisesti kestävien matkaketjujen näkökulmasta. Pyörää pysäköidessä käyttäjä arvioi varkauden ja ilkivallan riskejä, joihin voidaan vaikuttaa pyöräpysäköinnin laadulla. </a:t>
            </a:r>
            <a:r>
              <a:rPr lang="fi-FI" sz="1200" b="1" dirty="0">
                <a:solidFill>
                  <a:srgbClr val="000000"/>
                </a:solidFill>
                <a:latin typeface="Sweco Sans" panose="00000500000000000000" charset="0"/>
              </a:rPr>
              <a:t>Laadukas pyöräpysäköinti on tärkeää erityisesti joukkoliikenteen asemilla, joissa pysäköintitarve on kestoltaan lähtökohtaisesti pidempiaikaista. </a:t>
            </a:r>
            <a:r>
              <a:rPr lang="fi-FI" sz="1200" dirty="0">
                <a:solidFill>
                  <a:srgbClr val="000000"/>
                </a:solidFill>
                <a:latin typeface="Sweco Sans" panose="00000500000000000000" charset="0"/>
              </a:rPr>
              <a:t>Vaalan pyöräpysäköintikohteista tai niiden laadusta ei ole tietoa saatavilla Vaalan internetsivuilla. Maastokäynnillä runkolukittavia pyörätelineitä oli vain Vaalan ABC:llä. Linja-autoasemalla oli rengasteline. Juna-asemalla ei ole pyörätelineitä.</a:t>
            </a:r>
          </a:p>
          <a:p>
            <a:pPr>
              <a:spcAft>
                <a:spcPts val="600"/>
              </a:spcAft>
            </a:pPr>
            <a:r>
              <a:rPr lang="fi-FI" sz="1200" b="1" dirty="0">
                <a:solidFill>
                  <a:srgbClr val="000000"/>
                </a:solidFill>
                <a:latin typeface="Sweco Sans" panose="00000500000000000000" charset="0"/>
              </a:rPr>
              <a:t>Vaalan joukkoliikennetarjonta koostuu juna- sekä linja-autoliikenteestä. </a:t>
            </a:r>
            <a:r>
              <a:rPr lang="fi-FI" sz="1200" dirty="0">
                <a:solidFill>
                  <a:srgbClr val="000000"/>
                </a:solidFill>
                <a:latin typeface="Sweco Sans" panose="00000500000000000000" charset="0"/>
              </a:rPr>
              <a:t>Junia kulkee Vaalan kautta Kajaani-Oulu-väliä 3-4 vuoroa/suunta päivässä. Matka-aika Kajaaniin ja Ouluun on noin 1h 5min. Junien aikataulujen sovittaminen työssäkäyntiin Vaalasta Ouluun tai Kajaaniin voi olla haastavaa. </a:t>
            </a:r>
          </a:p>
          <a:p>
            <a:pPr>
              <a:spcAft>
                <a:spcPts val="600"/>
              </a:spcAft>
            </a:pPr>
            <a:r>
              <a:rPr lang="fi-FI" sz="1200" dirty="0">
                <a:solidFill>
                  <a:srgbClr val="000000"/>
                </a:solidFill>
                <a:latin typeface="Sweco Sans" panose="00000500000000000000" charset="0"/>
              </a:rPr>
              <a:t>Linja-autoliikenteen vuoroja Vaalasta Ouluun Muhoksen ja Utajärven kautta kulkee maanantaista torstaihin kolme suuntaansa, perjantaisin neljä ja sunnuntaisin yksi. Vaalasta Kajaaniin Paltamon kautta linja-autoliikenteen vuoroja kulkee maanantaista torstaihin kaksi suuntaansa, perjantaisin kolme ja sunnuntaisin yksi. Lauantaisin linja-autoja ei kulje. Osa vuoroista jatkaa Kajaanista Sotkamo-Nurmes-Juuka-Joensuu-reittiä. </a:t>
            </a:r>
            <a:r>
              <a:rPr lang="fi-FI" sz="1200" dirty="0" err="1">
                <a:solidFill>
                  <a:srgbClr val="000000"/>
                </a:solidFill>
                <a:latin typeface="Sweco Sans" panose="00000500000000000000" charset="0"/>
              </a:rPr>
              <a:t>Rokualle</a:t>
            </a:r>
            <a:r>
              <a:rPr lang="fi-FI" sz="1200" dirty="0">
                <a:solidFill>
                  <a:srgbClr val="000000"/>
                </a:solidFill>
                <a:latin typeface="Sweco Sans" panose="00000500000000000000" charset="0"/>
              </a:rPr>
              <a:t> on järjestetty bussiyhteys kesäkautena reitille Utajärvi-Rokua-Vaala, mikä mahdollistaa vierailut kansallispuistossa ilman autoa. Lisäksi kunta järjestää koulukyydityksen lapsille, joiden koulumatka on vähintään 3,1 km.</a:t>
            </a:r>
          </a:p>
          <a:p>
            <a:pPr>
              <a:spcAft>
                <a:spcPts val="600"/>
              </a:spcAft>
            </a:pPr>
            <a:r>
              <a:rPr lang="fi-FI" sz="1200" b="1" dirty="0">
                <a:solidFill>
                  <a:srgbClr val="000000"/>
                </a:solidFill>
                <a:latin typeface="Sweco Sans" panose="00000500000000000000" charset="0"/>
              </a:rPr>
              <a:t>Joukkoliikenteen houkuttelevuutta voidaan arvioida liikennöintiajan ja vuorovälin lisäksi vertaamalla joukkoliikenteen matka-aikaa henkilöautoon. </a:t>
            </a:r>
            <a:r>
              <a:rPr lang="fi-FI" sz="1200" dirty="0">
                <a:solidFill>
                  <a:srgbClr val="000000"/>
                </a:solidFill>
                <a:latin typeface="Sweco Sans" panose="00000500000000000000" charset="0"/>
              </a:rPr>
              <a:t>Henkilöautolla ajoaika Vaalasta Muhokselle on noin 42 minuuttia, Ouluun on noin 75 minuuttia (1:15 h:min) ja Kajaaniin 67 minuuttia (1:06). Matka-ajat ovat hieman lyhyempiä junalla henkilöautoon ja linja-autoon verrattuna. Matka-ajat joukkoliikenteellä ovat kilpailukykyisiä henkilöautoon nähden. Taulukoissa 3 ja 4 on esitetty tarkempia tietoja joukkoliikenteen matka-ajoista. </a:t>
            </a:r>
            <a:endParaRPr lang="fi-FI" sz="1200" dirty="0">
              <a:solidFill>
                <a:srgbClr val="000000"/>
              </a:solidFill>
              <a:highlight>
                <a:srgbClr val="FFFF00"/>
              </a:highlight>
              <a:latin typeface="Sweco Sans" panose="00000500000000000000" charset="0"/>
            </a:endParaRPr>
          </a:p>
        </p:txBody>
      </p:sp>
      <p:sp>
        <p:nvSpPr>
          <p:cNvPr id="15" name="Rectangle 23">
            <a:extLst>
              <a:ext uri="{FF2B5EF4-FFF2-40B4-BE49-F238E27FC236}">
                <a16:creationId xmlns:a16="http://schemas.microsoft.com/office/drawing/2014/main" id="{E61965E4-B80D-4DA3-BB26-19BD11AC5BDC}"/>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Oval 15">
            <a:extLst>
              <a:ext uri="{FF2B5EF4-FFF2-40B4-BE49-F238E27FC236}">
                <a16:creationId xmlns:a16="http://schemas.microsoft.com/office/drawing/2014/main" id="{0942F05F-F985-4AAD-BC8F-D5FA48C7E83B}"/>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2.3</a:t>
            </a:r>
          </a:p>
        </p:txBody>
      </p:sp>
      <p:sp>
        <p:nvSpPr>
          <p:cNvPr id="32" name="Dian numeron paikkamerkki 9">
            <a:extLst>
              <a:ext uri="{FF2B5EF4-FFF2-40B4-BE49-F238E27FC236}">
                <a16:creationId xmlns:a16="http://schemas.microsoft.com/office/drawing/2014/main" id="{14745ED1-4C73-45C9-AFD8-C5EC00A123F5}"/>
              </a:ext>
              <a:ext uri="{C183D7F6-B498-43B3-948B-1728B52AA6E4}">
                <adec:decorative xmlns:adec="http://schemas.microsoft.com/office/drawing/2017/decorative" val="1"/>
              </a:ext>
            </a:extLst>
          </p:cNvPr>
          <p:cNvSpPr txBox="1">
            <a:spLocks/>
          </p:cNvSpPr>
          <p:nvPr/>
        </p:nvSpPr>
        <p:spPr>
          <a:xfrm>
            <a:off x="11651637" y="6499827"/>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E1503-BED9-462F-ADA2-F5678F1B9859}" type="slidenum">
              <a:rPr lang="fi-FI" smtClean="0"/>
              <a:pPr/>
              <a:t>13</a:t>
            </a:fld>
            <a:endParaRPr lang="fi-FI"/>
          </a:p>
        </p:txBody>
      </p:sp>
      <p:pic>
        <p:nvPicPr>
          <p:cNvPr id="2" name="Picture 2">
            <a:extLst>
              <a:ext uri="{FF2B5EF4-FFF2-40B4-BE49-F238E27FC236}">
                <a16:creationId xmlns:a16="http://schemas.microsoft.com/office/drawing/2014/main" id="{74EC1092-E7C5-AB4E-7567-BE44D202A2E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0C7778B5-C530-A1CC-5F98-924AAF3181C5}"/>
              </a:ext>
            </a:extLst>
          </p:cNvPr>
          <p:cNvGraphicFramePr>
            <a:graphicFrameLocks noGrp="1"/>
          </p:cNvGraphicFramePr>
          <p:nvPr>
            <p:extLst>
              <p:ext uri="{D42A27DB-BD31-4B8C-83A1-F6EECF244321}">
                <p14:modId xmlns:p14="http://schemas.microsoft.com/office/powerpoint/2010/main" val="3466920369"/>
              </p:ext>
            </p:extLst>
          </p:nvPr>
        </p:nvGraphicFramePr>
        <p:xfrm>
          <a:off x="7295639" y="1501143"/>
          <a:ext cx="4104000" cy="2125980"/>
        </p:xfrm>
        <a:graphic>
          <a:graphicData uri="http://schemas.openxmlformats.org/drawingml/2006/table">
            <a:tbl>
              <a:tblPr firstRow="1">
                <a:tableStyleId>{2D5ABB26-0587-4C30-8999-92F81FD0307C}</a:tableStyleId>
              </a:tblPr>
              <a:tblGrid>
                <a:gridCol w="684000">
                  <a:extLst>
                    <a:ext uri="{9D8B030D-6E8A-4147-A177-3AD203B41FA5}">
                      <a16:colId xmlns:a16="http://schemas.microsoft.com/office/drawing/2014/main" val="381821960"/>
                    </a:ext>
                  </a:extLst>
                </a:gridCol>
                <a:gridCol w="684000">
                  <a:extLst>
                    <a:ext uri="{9D8B030D-6E8A-4147-A177-3AD203B41FA5}">
                      <a16:colId xmlns:a16="http://schemas.microsoft.com/office/drawing/2014/main" val="3169076659"/>
                    </a:ext>
                  </a:extLst>
                </a:gridCol>
                <a:gridCol w="684000">
                  <a:extLst>
                    <a:ext uri="{9D8B030D-6E8A-4147-A177-3AD203B41FA5}">
                      <a16:colId xmlns:a16="http://schemas.microsoft.com/office/drawing/2014/main" val="1202946429"/>
                    </a:ext>
                  </a:extLst>
                </a:gridCol>
                <a:gridCol w="684000">
                  <a:extLst>
                    <a:ext uri="{9D8B030D-6E8A-4147-A177-3AD203B41FA5}">
                      <a16:colId xmlns:a16="http://schemas.microsoft.com/office/drawing/2014/main" val="100315830"/>
                    </a:ext>
                  </a:extLst>
                </a:gridCol>
                <a:gridCol w="684000">
                  <a:extLst>
                    <a:ext uri="{9D8B030D-6E8A-4147-A177-3AD203B41FA5}">
                      <a16:colId xmlns:a16="http://schemas.microsoft.com/office/drawing/2014/main" val="3555543238"/>
                    </a:ext>
                  </a:extLst>
                </a:gridCol>
                <a:gridCol w="684000">
                  <a:extLst>
                    <a:ext uri="{9D8B030D-6E8A-4147-A177-3AD203B41FA5}">
                      <a16:colId xmlns:a16="http://schemas.microsoft.com/office/drawing/2014/main" val="3104338272"/>
                    </a:ext>
                  </a:extLst>
                </a:gridCol>
              </a:tblGrid>
              <a:tr h="36000">
                <a:tc gridSpan="2">
                  <a:txBody>
                    <a:bodyPr/>
                    <a:lstStyle/>
                    <a:p>
                      <a:pPr algn="l" fontAlgn="b"/>
                      <a:r>
                        <a:rPr lang="fi-FI" sz="1100" b="0" i="0" u="none" strike="noStrike">
                          <a:solidFill>
                            <a:srgbClr val="000000"/>
                          </a:solidFill>
                          <a:effectLst/>
                          <a:latin typeface="+mn-lt"/>
                        </a:rPr>
                        <a:t>VR - JUNAT</a:t>
                      </a:r>
                    </a:p>
                  </a:txBody>
                  <a:tcPr marL="9525" marR="9525" marT="9525" marB="0" anchor="ctr">
                    <a:lnL w="6350" cap="flat" cmpd="sng" algn="ctr">
                      <a:solidFill>
                        <a:srgbClr val="969696"/>
                      </a:solidFill>
                      <a:prstDash val="solid"/>
                      <a:round/>
                      <a:headEnd type="none" w="med" len="med"/>
                      <a:tailEnd type="none" w="med" len="med"/>
                    </a:lnL>
                    <a:lnT w="6350" cap="flat" cmpd="sng" algn="ctr">
                      <a:solidFill>
                        <a:srgbClr val="969696"/>
                      </a:solidFill>
                      <a:prstDash val="solid"/>
                      <a:round/>
                      <a:headEnd type="none" w="med" len="med"/>
                      <a:tailEnd type="none" w="med" len="med"/>
                    </a:lnT>
                  </a:tcPr>
                </a:tc>
                <a:tc hMerge="1">
                  <a:txBody>
                    <a:bodyPr/>
                    <a:lstStyle/>
                    <a:p>
                      <a:endParaRPr lang="fi-FI"/>
                    </a:p>
                  </a:txBody>
                  <a:tcPr/>
                </a:tc>
                <a:tc>
                  <a:txBody>
                    <a:bodyPr/>
                    <a:lstStyle/>
                    <a:p>
                      <a:pPr algn="ctr" fontAlgn="b"/>
                      <a:endParaRPr lang="fi-FI" sz="1100" b="0" i="0" u="none" strike="noStrike">
                        <a:solidFill>
                          <a:srgbClr val="000000"/>
                        </a:solidFill>
                        <a:effectLst/>
                        <a:latin typeface="+mn-lt"/>
                      </a:endParaRPr>
                    </a:p>
                  </a:txBody>
                  <a:tcPr marL="9525" marR="9525" marT="9525" marB="0" anchor="ctr">
                    <a:lnT w="6350" cap="flat" cmpd="sng" algn="ctr">
                      <a:solidFill>
                        <a:srgbClr val="969696"/>
                      </a:solidFill>
                      <a:prstDash val="solid"/>
                      <a:round/>
                      <a:headEnd type="none" w="med" len="med"/>
                      <a:tailEnd type="none" w="med" len="med"/>
                    </a:lnT>
                  </a:tcPr>
                </a:tc>
                <a:tc>
                  <a:txBody>
                    <a:bodyPr/>
                    <a:lstStyle/>
                    <a:p>
                      <a:pPr algn="ctr" fontAlgn="b"/>
                      <a:endParaRPr lang="fi-FI" sz="1100" b="0" i="0" u="none" strike="noStrike">
                        <a:solidFill>
                          <a:srgbClr val="000000"/>
                        </a:solidFill>
                        <a:effectLst/>
                        <a:latin typeface="+mn-lt"/>
                      </a:endParaRPr>
                    </a:p>
                  </a:txBody>
                  <a:tcPr marL="9525" marR="9525" marT="9525" marB="0" anchor="ctr">
                    <a:lnT w="6350" cap="flat" cmpd="sng" algn="ctr">
                      <a:solidFill>
                        <a:srgbClr val="969696"/>
                      </a:solidFill>
                      <a:prstDash val="solid"/>
                      <a:round/>
                      <a:headEnd type="none" w="med" len="med"/>
                      <a:tailEnd type="none" w="med" len="med"/>
                    </a:lnT>
                  </a:tcPr>
                </a:tc>
                <a:tc>
                  <a:txBody>
                    <a:bodyPr/>
                    <a:lstStyle/>
                    <a:p>
                      <a:pPr algn="ctr" fontAlgn="b"/>
                      <a:endParaRPr lang="fi-FI" sz="1100" b="0" i="0" u="none" strike="noStrike">
                        <a:solidFill>
                          <a:srgbClr val="000000"/>
                        </a:solidFill>
                        <a:effectLst/>
                        <a:latin typeface="+mn-lt"/>
                      </a:endParaRPr>
                    </a:p>
                  </a:txBody>
                  <a:tcPr marL="9525" marR="9525" marT="9525" marB="0" anchor="ctr">
                    <a:lnT w="6350" cap="flat" cmpd="sng" algn="ctr">
                      <a:solidFill>
                        <a:srgbClr val="969696"/>
                      </a:solidFill>
                      <a:prstDash val="solid"/>
                      <a:round/>
                      <a:headEnd type="none" w="med" len="med"/>
                      <a:tailEnd type="none" w="med" len="med"/>
                    </a:lnT>
                  </a:tcPr>
                </a:tc>
                <a:tc>
                  <a:txBody>
                    <a:bodyPr/>
                    <a:lstStyle/>
                    <a:p>
                      <a:pPr algn="ctr" fontAlgn="b"/>
                      <a:endParaRPr lang="fi-FI" sz="1100" b="0" i="0" u="none" strike="noStrike">
                        <a:solidFill>
                          <a:srgbClr val="000000"/>
                        </a:solidFill>
                        <a:effectLst/>
                        <a:latin typeface="+mn-lt"/>
                      </a:endParaRPr>
                    </a:p>
                  </a:txBody>
                  <a:tcPr marL="9525" marR="9525" marT="9525" marB="0" anchor="ctr">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tcPr>
                </a:tc>
                <a:extLst>
                  <a:ext uri="{0D108BD9-81ED-4DB2-BD59-A6C34878D82A}">
                    <a16:rowId xmlns:a16="http://schemas.microsoft.com/office/drawing/2014/main" val="41695458"/>
                  </a:ext>
                </a:extLst>
              </a:tr>
              <a:tr h="36000">
                <a:tc>
                  <a:txBody>
                    <a:bodyPr/>
                    <a:lstStyle/>
                    <a:p>
                      <a:pPr algn="ctr" fontAlgn="b"/>
                      <a:r>
                        <a:rPr lang="fi-FI" sz="1100" b="0" i="0" u="none" strike="noStrike">
                          <a:solidFill>
                            <a:srgbClr val="000000"/>
                          </a:solidFill>
                          <a:effectLst/>
                          <a:latin typeface="+mn-lt"/>
                        </a:rPr>
                        <a:t>Päivät</a:t>
                      </a: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Oulu</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Matka-aika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Vaala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Matka-aika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Kajaani</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2126992"/>
                  </a:ext>
                </a:extLst>
              </a:tr>
              <a:tr h="36000">
                <a:tc>
                  <a:txBody>
                    <a:bodyPr/>
                    <a:lstStyle/>
                    <a:p>
                      <a:pPr algn="ctr" fontAlgn="b"/>
                      <a:r>
                        <a:rPr lang="fi-FI" sz="1100" b="0" i="0" u="none" strike="noStrike">
                          <a:solidFill>
                            <a:srgbClr val="000000"/>
                          </a:solidFill>
                          <a:effectLst/>
                          <a:latin typeface="+mn-lt"/>
                        </a:rPr>
                        <a:t>ma-la</a:t>
                      </a: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fontAlgn="b"/>
                      <a:r>
                        <a:rPr lang="fi-FI" sz="1100" b="0" i="0" u="none" strike="noStrike">
                          <a:solidFill>
                            <a:srgbClr val="000000"/>
                          </a:solidFill>
                          <a:effectLst/>
                          <a:latin typeface="+mn-lt"/>
                        </a:rPr>
                        <a:t>7:10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fontAlgn="b"/>
                      <a:r>
                        <a:rPr lang="fi-FI" sz="1100" b="0" i="0" u="none" strike="noStrike">
                          <a:solidFill>
                            <a:srgbClr val="000000"/>
                          </a:solidFill>
                          <a:effectLst/>
                          <a:latin typeface="+mn-lt"/>
                        </a:rPr>
                        <a:t>1:03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fontAlgn="b"/>
                      <a:r>
                        <a:rPr lang="fi-FI" sz="1100" b="0" i="0" u="none" strike="noStrike">
                          <a:solidFill>
                            <a:srgbClr val="000000"/>
                          </a:solidFill>
                          <a:effectLst/>
                          <a:latin typeface="+mn-lt"/>
                        </a:rPr>
                        <a:t>8:13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fontAlgn="b"/>
                      <a:r>
                        <a:rPr lang="fi-FI" sz="1100" b="0" i="0" u="none" strike="noStrike">
                          <a:solidFill>
                            <a:srgbClr val="000000"/>
                          </a:solidFill>
                          <a:effectLst/>
                          <a:latin typeface="+mn-lt"/>
                        </a:rPr>
                        <a:t>1:04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fontAlgn="b"/>
                      <a:r>
                        <a:rPr lang="fi-FI" sz="1100" b="0" i="0" u="none" strike="noStrike">
                          <a:solidFill>
                            <a:srgbClr val="000000"/>
                          </a:solidFill>
                          <a:effectLst/>
                          <a:latin typeface="+mn-lt"/>
                        </a:rPr>
                        <a:t>9:17</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66507642"/>
                  </a:ext>
                </a:extLst>
              </a:tr>
              <a:tr h="36000">
                <a:tc>
                  <a:txBody>
                    <a:bodyPr/>
                    <a:lstStyle/>
                    <a:p>
                      <a:pPr algn="ctr" fontAlgn="b"/>
                      <a:r>
                        <a:rPr lang="fi-FI" sz="1100" b="0" i="0" u="none" strike="noStrike">
                          <a:solidFill>
                            <a:srgbClr val="000000"/>
                          </a:solidFill>
                          <a:effectLst/>
                          <a:latin typeface="+mn-lt"/>
                        </a:rPr>
                        <a:t>ma-su</a:t>
                      </a: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10:03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1:03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11:06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1:04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12:10</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tcPr>
                </a:tc>
                <a:extLst>
                  <a:ext uri="{0D108BD9-81ED-4DB2-BD59-A6C34878D82A}">
                    <a16:rowId xmlns:a16="http://schemas.microsoft.com/office/drawing/2014/main" val="859588276"/>
                  </a:ext>
                </a:extLst>
              </a:tr>
              <a:tr h="36000">
                <a:tc>
                  <a:txBody>
                    <a:bodyPr/>
                    <a:lstStyle/>
                    <a:p>
                      <a:pPr algn="ctr" fontAlgn="b"/>
                      <a:r>
                        <a:rPr lang="fi-FI" sz="1100" b="0" i="0" u="none" strike="noStrike">
                          <a:solidFill>
                            <a:srgbClr val="000000"/>
                          </a:solidFill>
                          <a:effectLst/>
                          <a:latin typeface="+mn-lt"/>
                        </a:rPr>
                        <a:t>ma-su</a:t>
                      </a: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12:24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1:01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13:25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1:05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14:30</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tcPr>
                </a:tc>
                <a:extLst>
                  <a:ext uri="{0D108BD9-81ED-4DB2-BD59-A6C34878D82A}">
                    <a16:rowId xmlns:a16="http://schemas.microsoft.com/office/drawing/2014/main" val="637895388"/>
                  </a:ext>
                </a:extLst>
              </a:tr>
              <a:tr h="36000">
                <a:tc>
                  <a:txBody>
                    <a:bodyPr/>
                    <a:lstStyle/>
                    <a:p>
                      <a:pPr algn="ctr" fontAlgn="b"/>
                      <a:r>
                        <a:rPr lang="fi-FI" sz="1100" b="0" i="0" u="none" strike="noStrike">
                          <a:solidFill>
                            <a:srgbClr val="000000"/>
                          </a:solidFill>
                          <a:effectLst/>
                          <a:latin typeface="+mn-lt"/>
                        </a:rPr>
                        <a:t>ma-su</a:t>
                      </a: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18:12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1:08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19:20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1:11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20:31</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tcPr>
                </a:tc>
                <a:extLst>
                  <a:ext uri="{0D108BD9-81ED-4DB2-BD59-A6C34878D82A}">
                    <a16:rowId xmlns:a16="http://schemas.microsoft.com/office/drawing/2014/main" val="1326864048"/>
                  </a:ext>
                </a:extLst>
              </a:tr>
              <a:tr h="72714">
                <a:tc>
                  <a:txBody>
                    <a:bodyPr/>
                    <a:lstStyle/>
                    <a:p>
                      <a:pPr algn="ctr" fontAlgn="b"/>
                      <a:endParaRPr lang="fi-FI" sz="1100" b="0" i="0" u="none" strike="noStrike">
                        <a:solidFill>
                          <a:srgbClr val="000000"/>
                        </a:solidFill>
                        <a:effectLst/>
                        <a:latin typeface="+mn-lt"/>
                      </a:endParaRP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endParaRPr lang="fi-FI" sz="1100" b="0" i="0" u="none" strike="noStrike">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endParaRPr lang="fi-FI" sz="1100" b="0" i="0" u="none" strike="noStrike">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endParaRPr lang="fi-FI" sz="1100" b="0" i="0" u="none" strike="noStrike">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endParaRPr lang="fi-FI" sz="1100" b="0" i="0" u="none" strike="noStrike">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endParaRPr lang="fi-FI" sz="1100" b="0" i="0" u="none" strike="noStrike">
                        <a:solidFill>
                          <a:srgbClr val="000000"/>
                        </a:solidFill>
                        <a:effectLst/>
                        <a:latin typeface="+mn-lt"/>
                      </a:endParaRP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tcPr>
                </a:tc>
                <a:extLst>
                  <a:ext uri="{0D108BD9-81ED-4DB2-BD59-A6C34878D82A}">
                    <a16:rowId xmlns:a16="http://schemas.microsoft.com/office/drawing/2014/main" val="3331086575"/>
                  </a:ext>
                </a:extLst>
              </a:tr>
              <a:tr h="36000">
                <a:tc>
                  <a:txBody>
                    <a:bodyPr/>
                    <a:lstStyle/>
                    <a:p>
                      <a:pPr algn="ctr" fontAlgn="b"/>
                      <a:r>
                        <a:rPr lang="fi-FI" sz="1100" b="0" i="0" u="none" strike="noStrike">
                          <a:solidFill>
                            <a:srgbClr val="000000"/>
                          </a:solidFill>
                          <a:effectLst/>
                          <a:latin typeface="+mn-lt"/>
                        </a:rPr>
                        <a:t> </a:t>
                      </a: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Kajaani</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Matka-aika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Vaala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Matka-aika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Oulu</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7509226"/>
                  </a:ext>
                </a:extLst>
              </a:tr>
              <a:tr h="36000">
                <a:tc>
                  <a:txBody>
                    <a:bodyPr/>
                    <a:lstStyle/>
                    <a:p>
                      <a:pPr algn="ctr" fontAlgn="b"/>
                      <a:r>
                        <a:rPr lang="fi-FI" sz="1100" b="0" i="0" u="none" strike="noStrike">
                          <a:solidFill>
                            <a:srgbClr val="000000"/>
                          </a:solidFill>
                          <a:effectLst/>
                          <a:latin typeface="+mn-lt"/>
                        </a:rPr>
                        <a:t>ma-su</a:t>
                      </a: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fontAlgn="b"/>
                      <a:r>
                        <a:rPr lang="fi-FI" sz="1100" b="0" i="0" u="none" strike="noStrike">
                          <a:solidFill>
                            <a:srgbClr val="000000"/>
                          </a:solidFill>
                          <a:effectLst/>
                          <a:latin typeface="+mn-lt"/>
                        </a:rPr>
                        <a:t>9:17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fontAlgn="b"/>
                      <a:r>
                        <a:rPr lang="fi-FI" sz="1100" b="0" i="0" u="none" strike="noStrike">
                          <a:solidFill>
                            <a:srgbClr val="000000"/>
                          </a:solidFill>
                          <a:effectLst/>
                          <a:latin typeface="+mn-lt"/>
                        </a:rPr>
                        <a:t>1:07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fontAlgn="b"/>
                      <a:r>
                        <a:rPr lang="fi-FI" sz="1100" b="0" i="0" u="none" strike="noStrike">
                          <a:solidFill>
                            <a:srgbClr val="000000"/>
                          </a:solidFill>
                          <a:effectLst/>
                          <a:latin typeface="+mn-lt"/>
                        </a:rPr>
                        <a:t>10:24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fontAlgn="b"/>
                      <a:r>
                        <a:rPr lang="fi-FI" sz="1100" b="0" i="0" u="none" strike="noStrike">
                          <a:solidFill>
                            <a:srgbClr val="000000"/>
                          </a:solidFill>
                          <a:effectLst/>
                          <a:latin typeface="+mn-lt"/>
                        </a:rPr>
                        <a:t>1:12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algn="ctr" fontAlgn="b"/>
                      <a:r>
                        <a:rPr lang="fi-FI" sz="1100" b="0" i="0" u="none" strike="noStrike">
                          <a:solidFill>
                            <a:srgbClr val="000000"/>
                          </a:solidFill>
                          <a:effectLst/>
                          <a:latin typeface="+mn-lt"/>
                        </a:rPr>
                        <a:t>11:36</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58713340"/>
                  </a:ext>
                </a:extLst>
              </a:tr>
              <a:tr h="36000">
                <a:tc>
                  <a:txBody>
                    <a:bodyPr/>
                    <a:lstStyle/>
                    <a:p>
                      <a:pPr algn="ctr" fontAlgn="b"/>
                      <a:r>
                        <a:rPr lang="fi-FI" sz="1100" b="0" i="0" u="none" strike="noStrike">
                          <a:solidFill>
                            <a:srgbClr val="000000"/>
                          </a:solidFill>
                          <a:effectLst/>
                          <a:latin typeface="+mn-lt"/>
                        </a:rPr>
                        <a:t>ma-su</a:t>
                      </a: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14:32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1:00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15:32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1:07</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16:39</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tcPr>
                </a:tc>
                <a:extLst>
                  <a:ext uri="{0D108BD9-81ED-4DB2-BD59-A6C34878D82A}">
                    <a16:rowId xmlns:a16="http://schemas.microsoft.com/office/drawing/2014/main" val="537343750"/>
                  </a:ext>
                </a:extLst>
              </a:tr>
              <a:tr h="36000">
                <a:tc>
                  <a:txBody>
                    <a:bodyPr/>
                    <a:lstStyle/>
                    <a:p>
                      <a:pPr algn="ctr" fontAlgn="b"/>
                      <a:r>
                        <a:rPr lang="fi-FI" sz="1100" b="0" i="0" u="none" strike="noStrike">
                          <a:solidFill>
                            <a:srgbClr val="000000"/>
                          </a:solidFill>
                          <a:effectLst/>
                          <a:latin typeface="+mn-lt"/>
                        </a:rPr>
                        <a:t>ma-su</a:t>
                      </a: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17:36</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1:04</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18:40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1:05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pPr algn="ctr" fontAlgn="b"/>
                      <a:r>
                        <a:rPr lang="fi-FI" sz="1100" b="0" i="0" u="none" strike="noStrike">
                          <a:solidFill>
                            <a:srgbClr val="000000"/>
                          </a:solidFill>
                          <a:effectLst/>
                          <a:latin typeface="+mn-lt"/>
                        </a:rPr>
                        <a:t>19:45</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tcPr>
                </a:tc>
                <a:extLst>
                  <a:ext uri="{0D108BD9-81ED-4DB2-BD59-A6C34878D82A}">
                    <a16:rowId xmlns:a16="http://schemas.microsoft.com/office/drawing/2014/main" val="4114950733"/>
                  </a:ext>
                </a:extLst>
              </a:tr>
              <a:tr h="36000">
                <a:tc>
                  <a:txBody>
                    <a:bodyPr/>
                    <a:lstStyle/>
                    <a:p>
                      <a:pPr algn="ctr" fontAlgn="b"/>
                      <a:r>
                        <a:rPr lang="fi-FI" sz="1100" b="0" i="0" u="none" strike="noStrike">
                          <a:solidFill>
                            <a:srgbClr val="000000"/>
                          </a:solidFill>
                          <a:effectLst/>
                          <a:latin typeface="+mn-lt"/>
                        </a:rPr>
                        <a:t>ma-pe, su</a:t>
                      </a:r>
                    </a:p>
                  </a:txBody>
                  <a:tcPr marL="9525" marR="9525" marT="9525" marB="0" anchor="ctr">
                    <a:lnL w="6350" cap="flat" cmpd="sng" algn="ctr">
                      <a:solidFill>
                        <a:srgbClr val="969696"/>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21:08</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1:11</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22:19</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b="0" i="0" u="none" strike="noStrike">
                          <a:solidFill>
                            <a:srgbClr val="000000"/>
                          </a:solidFill>
                          <a:effectLst/>
                          <a:latin typeface="+mn-lt"/>
                        </a:rPr>
                        <a:t>1:02</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b="0" i="0" u="none" strike="noStrike" dirty="0">
                          <a:solidFill>
                            <a:srgbClr val="000000"/>
                          </a:solidFill>
                          <a:effectLst/>
                          <a:latin typeface="+mn-lt"/>
                        </a:rPr>
                        <a:t>23:21</a:t>
                      </a: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826281502"/>
                  </a:ext>
                </a:extLst>
              </a:tr>
            </a:tbl>
          </a:graphicData>
        </a:graphic>
      </p:graphicFrame>
      <p:sp>
        <p:nvSpPr>
          <p:cNvPr id="3" name="Tekstiruutu 19">
            <a:extLst>
              <a:ext uri="{FF2B5EF4-FFF2-40B4-BE49-F238E27FC236}">
                <a16:creationId xmlns:a16="http://schemas.microsoft.com/office/drawing/2014/main" id="{932796FF-7C67-B2D7-672E-0B411A2FB552}"/>
              </a:ext>
            </a:extLst>
          </p:cNvPr>
          <p:cNvSpPr txBox="1"/>
          <p:nvPr/>
        </p:nvSpPr>
        <p:spPr>
          <a:xfrm>
            <a:off x="7268808" y="1086969"/>
            <a:ext cx="2567166" cy="369332"/>
          </a:xfrm>
          <a:prstGeom prst="rect">
            <a:avLst/>
          </a:prstGeom>
          <a:noFill/>
        </p:spPr>
        <p:txBody>
          <a:bodyPr wrap="square" lIns="0" tIns="0" rIns="0" bIns="0" rtlCol="0">
            <a:spAutoFit/>
          </a:bodyPr>
          <a:lstStyle/>
          <a:p>
            <a:pPr algn="l"/>
            <a:r>
              <a:rPr lang="fi-FI" sz="1200"/>
              <a:t>Taulukko 3. Vaalan junayhteydet huhtikuussa 2023:</a:t>
            </a:r>
          </a:p>
        </p:txBody>
      </p:sp>
      <p:graphicFrame>
        <p:nvGraphicFramePr>
          <p:cNvPr id="9" name="Table 8">
            <a:extLst>
              <a:ext uri="{FF2B5EF4-FFF2-40B4-BE49-F238E27FC236}">
                <a16:creationId xmlns:a16="http://schemas.microsoft.com/office/drawing/2014/main" id="{FAED3082-2A1B-DE57-3B77-DF2C6A6D6703}"/>
              </a:ext>
            </a:extLst>
          </p:cNvPr>
          <p:cNvGraphicFramePr>
            <a:graphicFrameLocks noGrp="1"/>
          </p:cNvGraphicFramePr>
          <p:nvPr>
            <p:extLst>
              <p:ext uri="{D42A27DB-BD31-4B8C-83A1-F6EECF244321}">
                <p14:modId xmlns:p14="http://schemas.microsoft.com/office/powerpoint/2010/main" val="1489580350"/>
              </p:ext>
            </p:extLst>
          </p:nvPr>
        </p:nvGraphicFramePr>
        <p:xfrm>
          <a:off x="7295639" y="4416552"/>
          <a:ext cx="4715998" cy="1832610"/>
        </p:xfrm>
        <a:graphic>
          <a:graphicData uri="http://schemas.openxmlformats.org/drawingml/2006/table">
            <a:tbl>
              <a:tblPr>
                <a:tableStyleId>{2D5ABB26-0587-4C30-8999-92F81FD0307C}</a:tableStyleId>
              </a:tblPr>
              <a:tblGrid>
                <a:gridCol w="946824">
                  <a:extLst>
                    <a:ext uri="{9D8B030D-6E8A-4147-A177-3AD203B41FA5}">
                      <a16:colId xmlns:a16="http://schemas.microsoft.com/office/drawing/2014/main" val="2465316192"/>
                    </a:ext>
                  </a:extLst>
                </a:gridCol>
                <a:gridCol w="727784">
                  <a:extLst>
                    <a:ext uri="{9D8B030D-6E8A-4147-A177-3AD203B41FA5}">
                      <a16:colId xmlns:a16="http://schemas.microsoft.com/office/drawing/2014/main" val="557575046"/>
                    </a:ext>
                  </a:extLst>
                </a:gridCol>
                <a:gridCol w="608278">
                  <a:extLst>
                    <a:ext uri="{9D8B030D-6E8A-4147-A177-3AD203B41FA5}">
                      <a16:colId xmlns:a16="http://schemas.microsoft.com/office/drawing/2014/main" val="3223831381"/>
                    </a:ext>
                  </a:extLst>
                </a:gridCol>
                <a:gridCol w="608278">
                  <a:extLst>
                    <a:ext uri="{9D8B030D-6E8A-4147-A177-3AD203B41FA5}">
                      <a16:colId xmlns:a16="http://schemas.microsoft.com/office/drawing/2014/main" val="3781640153"/>
                    </a:ext>
                  </a:extLst>
                </a:gridCol>
                <a:gridCol w="608278">
                  <a:extLst>
                    <a:ext uri="{9D8B030D-6E8A-4147-A177-3AD203B41FA5}">
                      <a16:colId xmlns:a16="http://schemas.microsoft.com/office/drawing/2014/main" val="3877834546"/>
                    </a:ext>
                  </a:extLst>
                </a:gridCol>
                <a:gridCol w="608278">
                  <a:extLst>
                    <a:ext uri="{9D8B030D-6E8A-4147-A177-3AD203B41FA5}">
                      <a16:colId xmlns:a16="http://schemas.microsoft.com/office/drawing/2014/main" val="1854588857"/>
                    </a:ext>
                  </a:extLst>
                </a:gridCol>
                <a:gridCol w="608278">
                  <a:extLst>
                    <a:ext uri="{9D8B030D-6E8A-4147-A177-3AD203B41FA5}">
                      <a16:colId xmlns:a16="http://schemas.microsoft.com/office/drawing/2014/main" val="3468134202"/>
                    </a:ext>
                  </a:extLst>
                </a:gridCol>
              </a:tblGrid>
              <a:tr h="190500">
                <a:tc gridSpan="3">
                  <a:txBody>
                    <a:bodyPr/>
                    <a:lstStyle/>
                    <a:p>
                      <a:pPr algn="l" fontAlgn="b"/>
                      <a:r>
                        <a:rPr lang="fi-FI" sz="1100" u="none" strike="noStrike">
                          <a:effectLst/>
                        </a:rPr>
                        <a:t>Linja-autot (esimerkki ma-pe-vuorosta)</a:t>
                      </a:r>
                      <a:endParaRPr lang="fi-FI"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969696"/>
                      </a:solidFill>
                      <a:prstDash val="solid"/>
                      <a:round/>
                      <a:headEnd type="none" w="med" len="med"/>
                      <a:tailEnd type="none" w="med" len="med"/>
                    </a:lnL>
                    <a:lnT w="6350" cap="flat" cmpd="sng" algn="ctr">
                      <a:solidFill>
                        <a:srgbClr val="969696"/>
                      </a:solidFill>
                      <a:prstDash val="solid"/>
                      <a:round/>
                      <a:headEnd type="none" w="med" len="med"/>
                      <a:tailEnd type="none" w="med" len="med"/>
                    </a:lnT>
                  </a:tcPr>
                </a:tc>
                <a:tc hMerge="1">
                  <a:txBody>
                    <a:bodyPr/>
                    <a:lstStyle/>
                    <a:p>
                      <a:endParaRPr lang="fi-FI"/>
                    </a:p>
                  </a:txBody>
                  <a:tcPr/>
                </a:tc>
                <a:tc hMerge="1">
                  <a:txBody>
                    <a:bodyPr/>
                    <a:lstStyle/>
                    <a:p>
                      <a:endParaRPr lang="fi-FI"/>
                    </a:p>
                  </a:txBody>
                  <a:tcPr/>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lnT w="6350" cap="flat" cmpd="sng" algn="ctr">
                      <a:solidFill>
                        <a:srgbClr val="969696"/>
                      </a:solidFill>
                      <a:prstDash val="solid"/>
                      <a:round/>
                      <a:headEnd type="none" w="med" len="med"/>
                      <a:tailEnd type="none" w="med" len="med"/>
                    </a:lnT>
                  </a:tcPr>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lnT w="6350" cap="flat" cmpd="sng" algn="ctr">
                      <a:solidFill>
                        <a:srgbClr val="969696"/>
                      </a:solidFill>
                      <a:prstDash val="solid"/>
                      <a:round/>
                      <a:headEnd type="none" w="med" len="med"/>
                      <a:tailEnd type="none" w="med" len="med"/>
                    </a:lnT>
                  </a:tcPr>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lnT w="6350" cap="flat" cmpd="sng" algn="ctr">
                      <a:solidFill>
                        <a:srgbClr val="969696"/>
                      </a:solidFill>
                      <a:prstDash val="solid"/>
                      <a:round/>
                      <a:headEnd type="none" w="med" len="med"/>
                      <a:tailEnd type="none" w="med" len="med"/>
                    </a:lnT>
                  </a:tcPr>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tcPr>
                </a:tc>
                <a:extLst>
                  <a:ext uri="{0D108BD9-81ED-4DB2-BD59-A6C34878D82A}">
                    <a16:rowId xmlns:a16="http://schemas.microsoft.com/office/drawing/2014/main" val="3380694562"/>
                  </a:ext>
                </a:extLst>
              </a:tr>
              <a:tr h="190500">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Pysäkki</a:t>
                      </a:r>
                    </a:p>
                  </a:txBody>
                  <a:tcPr marL="9525" marR="9525" marT="9525" marB="0" anchor="b">
                    <a:lnL w="6350" cap="flat" cmpd="sng" algn="ctr">
                      <a:solidFill>
                        <a:srgbClr val="969696"/>
                      </a:solidFill>
                      <a:prstDash val="solid"/>
                      <a:round/>
                      <a:headEnd type="none" w="med" len="med"/>
                      <a:tailEnd type="none" w="med" len="med"/>
                    </a:lnL>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Oulu</a:t>
                      </a:r>
                      <a:endParaRPr lang="fi-FI" sz="1100" b="0" i="0" u="none" strike="noStrike">
                        <a:solidFill>
                          <a:srgbClr val="000000"/>
                        </a:solidFill>
                        <a:effectLst/>
                        <a:latin typeface="Calibri" panose="020F0502020204030204" pitchFamily="34" charset="0"/>
                      </a:endParaRPr>
                    </a:p>
                  </a:txBody>
                  <a:tcPr marL="9525" marR="9525" marT="9525" marB="0" anchor="b">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Muhos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Utajärvi</a:t>
                      </a:r>
                      <a:endParaRPr lang="fi-FI"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Vaala ABC</a:t>
                      </a:r>
                      <a:endParaRPr lang="fi-FI"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Paltamo</a:t>
                      </a:r>
                      <a:endParaRPr lang="fi-FI"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Kajaani</a:t>
                      </a:r>
                      <a:endParaRPr lang="fi-FI"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969250314"/>
                  </a:ext>
                </a:extLst>
              </a:tr>
              <a:tr h="190500">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Kellonaika</a:t>
                      </a:r>
                    </a:p>
                  </a:txBody>
                  <a:tcPr marL="9525" marR="9525" marT="9525" marB="0" anchor="b">
                    <a:lnL w="6350" cap="flat" cmpd="sng" algn="ctr">
                      <a:solidFill>
                        <a:srgbClr val="969696"/>
                      </a:solidFill>
                      <a:prstDash val="solid"/>
                      <a:round/>
                      <a:headEnd type="none" w="med" len="med"/>
                      <a:tailEnd type="none" w="med" len="med"/>
                    </a:lnL>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16:30</a:t>
                      </a:r>
                    </a:p>
                  </a:txBody>
                  <a:tcPr marL="9525" marR="9525" marT="9525" marB="0" anchor="b">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17:00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17:25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17:55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18:40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19:10</a:t>
                      </a:r>
                    </a:p>
                  </a:txBody>
                  <a:tcPr marL="9525" marR="9525" marT="9525" marB="0" anchor="b">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090550325"/>
                  </a:ext>
                </a:extLst>
              </a:tr>
              <a:tr h="247809">
                <a:tc>
                  <a:txBody>
                    <a:bodyPr/>
                    <a:lstStyle/>
                    <a:p>
                      <a:pPr algn="ctr" fontAlgn="b"/>
                      <a:r>
                        <a:rPr lang="fi-FI" sz="1100" u="none" strike="noStrike">
                          <a:effectLst/>
                        </a:rPr>
                        <a:t>Matka-aika Vaala (</a:t>
                      </a:r>
                      <a:r>
                        <a:rPr lang="fi-FI" sz="1100" u="none" strike="noStrike" err="1">
                          <a:effectLst/>
                        </a:rPr>
                        <a:t>h:min</a:t>
                      </a:r>
                      <a:r>
                        <a:rPr lang="fi-FI" sz="1100" u="none" strike="noStrike">
                          <a:effectLst/>
                        </a:rPr>
                        <a:t>)</a:t>
                      </a:r>
                      <a:endParaRPr lang="fi-FI"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969696"/>
                      </a:solidFill>
                      <a:prstDash val="solid"/>
                      <a:round/>
                      <a:headEnd type="none" w="med" len="med"/>
                      <a:tailEnd type="none" w="med" len="med"/>
                    </a:lnL>
                    <a:lnT w="6350" cap="flat" cmpd="sng" algn="ctr">
                      <a:solidFill>
                        <a:srgbClr val="969696"/>
                      </a:solidFill>
                      <a:prstDash val="solid"/>
                      <a:round/>
                      <a:headEnd type="none" w="med" len="med"/>
                      <a:tailEnd type="none" w="med" len="med"/>
                    </a:lnT>
                  </a:tcPr>
                </a:tc>
                <a:tc>
                  <a:txBody>
                    <a:bodyPr/>
                    <a:lstStyle/>
                    <a:p>
                      <a:pPr algn="ctr" fontAlgn="b"/>
                      <a:r>
                        <a:rPr lang="fi-FI" sz="1100" u="none" strike="noStrike">
                          <a:effectLst/>
                        </a:rPr>
                        <a:t>1:25</a:t>
                      </a:r>
                      <a:endParaRPr lang="fi-FI" sz="1100" b="0" i="0" u="none" strike="noStrike">
                        <a:solidFill>
                          <a:srgbClr val="000000"/>
                        </a:solidFill>
                        <a:effectLst/>
                        <a:latin typeface="Calibri" panose="020F0502020204030204" pitchFamily="34" charset="0"/>
                      </a:endParaRPr>
                    </a:p>
                  </a:txBody>
                  <a:tcPr marL="9525" marR="9525" marT="9525" marB="0" anchor="ctr">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0:55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tcPr>
                </a:tc>
                <a:tc>
                  <a:txBody>
                    <a:bodyPr/>
                    <a:lstStyle/>
                    <a:p>
                      <a:pPr algn="ctr" fontAlgn="b"/>
                      <a:r>
                        <a:rPr lang="fi-FI" sz="1100" u="none" strike="noStrike">
                          <a:effectLst/>
                        </a:rPr>
                        <a:t>0:30</a:t>
                      </a:r>
                      <a:endParaRPr lang="fi-FI" sz="1100" b="0" i="0" u="none" strike="noStrike">
                        <a:solidFill>
                          <a:srgbClr val="000000"/>
                        </a:solidFill>
                        <a:effectLst/>
                        <a:latin typeface="Calibri" panose="020F050202020403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tcPr>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tcPr>
                </a:tc>
                <a:tc>
                  <a:txBody>
                    <a:bodyPr/>
                    <a:lstStyle/>
                    <a:p>
                      <a:pPr algn="ctr" fontAlgn="b"/>
                      <a:r>
                        <a:rPr lang="fi-FI" sz="1100" u="none" strike="noStrike">
                          <a:effectLst/>
                        </a:rPr>
                        <a:t>0:45</a:t>
                      </a:r>
                      <a:endParaRPr lang="fi-FI" sz="1100" b="0" i="0" u="none" strike="noStrike">
                        <a:solidFill>
                          <a:srgbClr val="000000"/>
                        </a:solidFill>
                        <a:effectLst/>
                        <a:latin typeface="Calibri" panose="020F050202020403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tcPr>
                </a:tc>
                <a:tc>
                  <a:txBody>
                    <a:bodyPr/>
                    <a:lstStyle/>
                    <a:p>
                      <a:pPr algn="ctr" fontAlgn="b"/>
                      <a:r>
                        <a:rPr lang="fi-FI" sz="1100" u="none" strike="noStrike">
                          <a:effectLst/>
                        </a:rPr>
                        <a:t>1:15</a:t>
                      </a:r>
                      <a:endParaRPr lang="fi-FI" sz="1100" b="0" i="0" u="none" strike="noStrike">
                        <a:solidFill>
                          <a:srgbClr val="000000"/>
                        </a:solidFill>
                        <a:effectLst/>
                        <a:latin typeface="Calibri" panose="020F0502020204030204" pitchFamily="34" charset="0"/>
                      </a:endParaRP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tcPr>
                </a:tc>
                <a:extLst>
                  <a:ext uri="{0D108BD9-81ED-4DB2-BD59-A6C34878D82A}">
                    <a16:rowId xmlns:a16="http://schemas.microsoft.com/office/drawing/2014/main" val="3493973267"/>
                  </a:ext>
                </a:extLst>
              </a:tr>
              <a:tr h="190500">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969696"/>
                      </a:solidFill>
                      <a:prstDash val="solid"/>
                      <a:round/>
                      <a:headEnd type="none" w="med" len="med"/>
                      <a:tailEnd type="none" w="med" len="med"/>
                    </a:lnL>
                  </a:tcPr>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b">
                    <a:lnR w="6350" cap="flat" cmpd="sng" algn="ctr">
                      <a:solidFill>
                        <a:srgbClr val="969696"/>
                      </a:solidFill>
                      <a:prstDash val="solid"/>
                      <a:round/>
                      <a:headEnd type="none" w="med" len="med"/>
                      <a:tailEnd type="none" w="med" len="med"/>
                    </a:lnR>
                  </a:tcPr>
                </a:tc>
                <a:extLst>
                  <a:ext uri="{0D108BD9-81ED-4DB2-BD59-A6C34878D82A}">
                    <a16:rowId xmlns:a16="http://schemas.microsoft.com/office/drawing/2014/main" val="3405914767"/>
                  </a:ext>
                </a:extLst>
              </a:tr>
              <a:tr h="190500">
                <a:tc>
                  <a:txBody>
                    <a:bodyPr/>
                    <a:lstStyle/>
                    <a:p>
                      <a:pPr algn="ctr" fontAlgn="b"/>
                      <a:r>
                        <a:rPr lang="fi-FI" sz="1100" u="none" strike="noStrike" kern="1200">
                          <a:solidFill>
                            <a:schemeClr val="tx1"/>
                          </a:solidFill>
                          <a:effectLst/>
                          <a:latin typeface="+mn-lt"/>
                          <a:ea typeface="+mn-ea"/>
                          <a:cs typeface="+mn-cs"/>
                        </a:rPr>
                        <a:t>Pysäkki</a:t>
                      </a:r>
                    </a:p>
                  </a:txBody>
                  <a:tcPr marL="9525" marR="9525" marT="9525" marB="0" anchor="b">
                    <a:lnL w="6350" cap="flat" cmpd="sng" algn="ctr">
                      <a:solidFill>
                        <a:srgbClr val="969696"/>
                      </a:solidFill>
                      <a:prstDash val="solid"/>
                      <a:round/>
                      <a:headEnd type="none" w="med" len="med"/>
                      <a:tailEnd type="none" w="med" len="med"/>
                    </a:lnL>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Kajaani</a:t>
                      </a:r>
                      <a:endParaRPr lang="fi-FI" sz="1100" b="0" i="0" u="none" strike="noStrike">
                        <a:solidFill>
                          <a:srgbClr val="000000"/>
                        </a:solidFill>
                        <a:effectLst/>
                        <a:latin typeface="Calibri" panose="020F0502020204030204" pitchFamily="34" charset="0"/>
                      </a:endParaRPr>
                    </a:p>
                  </a:txBody>
                  <a:tcPr marL="9525" marR="9525" marT="9525" marB="0" anchor="b">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Paltamo</a:t>
                      </a:r>
                      <a:endParaRPr lang="fi-FI"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Vaala ABC</a:t>
                      </a:r>
                      <a:endParaRPr lang="fi-FI"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Utajärvi</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Muhos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Oulu</a:t>
                      </a:r>
                      <a:endParaRPr lang="fi-FI"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220087702"/>
                  </a:ext>
                </a:extLst>
              </a:tr>
              <a:tr h="190500">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Kellonaika</a:t>
                      </a:r>
                    </a:p>
                  </a:txBody>
                  <a:tcPr marL="9525" marR="9525" marT="9525" marB="0" anchor="b">
                    <a:lnL w="6350" cap="flat" cmpd="sng" algn="ctr">
                      <a:solidFill>
                        <a:srgbClr val="969696"/>
                      </a:solidFill>
                      <a:prstDash val="solid"/>
                      <a:round/>
                      <a:headEnd type="none" w="med" len="med"/>
                      <a:tailEnd type="none" w="med" len="med"/>
                    </a:lnL>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6:00</a:t>
                      </a:r>
                      <a:endParaRPr lang="fi-FI" sz="1100" b="0" i="0" u="none" strike="noStrike">
                        <a:solidFill>
                          <a:srgbClr val="000000"/>
                        </a:solidFill>
                        <a:effectLst/>
                        <a:latin typeface="Calibri" panose="020F0502020204030204" pitchFamily="34" charset="0"/>
                      </a:endParaRPr>
                    </a:p>
                  </a:txBody>
                  <a:tcPr marL="9525" marR="9525" marT="9525" marB="0" anchor="b">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ctr" fontAlgn="b"/>
                      <a:r>
                        <a:rPr lang="fi-FI" sz="1100" u="none" strike="noStrike" kern="1200">
                          <a:solidFill>
                            <a:schemeClr val="tx1"/>
                          </a:solidFill>
                          <a:effectLst/>
                          <a:latin typeface="+mn-lt"/>
                          <a:ea typeface="+mn-ea"/>
                          <a:cs typeface="+mn-cs"/>
                        </a:rPr>
                        <a:t>6:30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7:10</a:t>
                      </a:r>
                      <a:endParaRPr lang="fi-FI"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7:40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8:05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8:35</a:t>
                      </a:r>
                      <a:endParaRPr lang="fi-FI" sz="1100" b="0" i="0" u="none" strike="noStrike">
                        <a:solidFill>
                          <a:srgbClr val="000000"/>
                        </a:solidFill>
                        <a:effectLst/>
                        <a:latin typeface="Calibri" panose="020F0502020204030204" pitchFamily="34" charset="0"/>
                      </a:endParaRPr>
                    </a:p>
                  </a:txBody>
                  <a:tcPr marL="9525" marR="9525" marT="9525" marB="0" anchor="b">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209150772"/>
                  </a:ext>
                </a:extLst>
              </a:tr>
              <a:tr h="145556">
                <a:tc>
                  <a:txBody>
                    <a:bodyPr/>
                    <a:lstStyle/>
                    <a:p>
                      <a:pPr algn="ctr" fontAlgn="b"/>
                      <a:r>
                        <a:rPr lang="fi-FI" sz="1100" u="none" strike="noStrike">
                          <a:effectLst/>
                        </a:rPr>
                        <a:t>Matka-aika Vaala (</a:t>
                      </a:r>
                      <a:r>
                        <a:rPr lang="fi-FI" sz="1100" u="none" strike="noStrike" err="1">
                          <a:effectLst/>
                        </a:rPr>
                        <a:t>h:min</a:t>
                      </a:r>
                      <a:r>
                        <a:rPr lang="fi-FI" sz="1100" u="none" strike="noStrike">
                          <a:effectLst/>
                        </a:rPr>
                        <a:t>)</a:t>
                      </a:r>
                      <a:endParaRPr lang="fi-FI"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969696"/>
                      </a:solidFill>
                      <a:prstDash val="solid"/>
                      <a:round/>
                      <a:headEnd type="none" w="med" len="med"/>
                      <a:tailEnd type="none" w="med" len="med"/>
                    </a:lnL>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1:10</a:t>
                      </a:r>
                      <a:endParaRPr lang="fi-FI" sz="1100" b="0" i="0" u="none" strike="noStrike">
                        <a:solidFill>
                          <a:srgbClr val="000000"/>
                        </a:solidFill>
                        <a:effectLst/>
                        <a:latin typeface="Calibri" panose="020F0502020204030204" pitchFamily="34" charset="0"/>
                      </a:endParaRPr>
                    </a:p>
                  </a:txBody>
                  <a:tcPr marL="9525" marR="9525" marT="9525" marB="0" anchor="ctr">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ctr" fontAlgn="b"/>
                      <a:r>
                        <a:rPr lang="fi-FI" sz="1100" u="none" strike="noStrike">
                          <a:effectLst/>
                        </a:rPr>
                        <a:t>0:40</a:t>
                      </a:r>
                      <a:endParaRPr lang="fi-FI" sz="1100" b="0" i="0" u="none" strike="noStrike">
                        <a:solidFill>
                          <a:srgbClr val="000000"/>
                        </a:solidFill>
                        <a:effectLst/>
                        <a:latin typeface="Calibri" panose="020F050202020403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ctr" fontAlgn="b"/>
                      <a:endParaRPr lang="fi-FI" sz="1100" b="0" i="0" u="none" strike="noStrike">
                        <a:solidFill>
                          <a:srgbClr val="000000"/>
                        </a:solidFill>
                        <a:effectLst/>
                        <a:latin typeface="Calibri" panose="020F050202020403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0:30</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algn="ctr" defTabSz="914400" rtl="0" eaLnBrk="1" fontAlgn="b" latinLnBrk="0" hangingPunct="1"/>
                      <a:r>
                        <a:rPr lang="fi-FI" sz="1100" u="none" strike="noStrike" kern="1200">
                          <a:solidFill>
                            <a:schemeClr val="tx1"/>
                          </a:solidFill>
                          <a:effectLst/>
                          <a:latin typeface="+mn-lt"/>
                          <a:ea typeface="+mn-ea"/>
                          <a:cs typeface="+mn-cs"/>
                        </a:rPr>
                        <a:t>0:55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algn="ctr" fontAlgn="b"/>
                      <a:r>
                        <a:rPr lang="fi-FI" sz="1100" u="none" strike="noStrike" dirty="0">
                          <a:effectLst/>
                        </a:rPr>
                        <a:t>1:25</a:t>
                      </a:r>
                      <a:endParaRPr lang="fi-FI"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tx1"/>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3422676993"/>
                  </a:ext>
                </a:extLst>
              </a:tr>
            </a:tbl>
          </a:graphicData>
        </a:graphic>
      </p:graphicFrame>
      <p:sp>
        <p:nvSpPr>
          <p:cNvPr id="6" name="Tekstiruutu 19">
            <a:extLst>
              <a:ext uri="{FF2B5EF4-FFF2-40B4-BE49-F238E27FC236}">
                <a16:creationId xmlns:a16="http://schemas.microsoft.com/office/drawing/2014/main" id="{9DF80549-F62E-C71C-6262-141A7AD6F88E}"/>
              </a:ext>
            </a:extLst>
          </p:cNvPr>
          <p:cNvSpPr txBox="1"/>
          <p:nvPr/>
        </p:nvSpPr>
        <p:spPr>
          <a:xfrm>
            <a:off x="7268808" y="3990819"/>
            <a:ext cx="3184520" cy="369332"/>
          </a:xfrm>
          <a:prstGeom prst="rect">
            <a:avLst/>
          </a:prstGeom>
          <a:noFill/>
        </p:spPr>
        <p:txBody>
          <a:bodyPr wrap="square" lIns="0" tIns="0" rIns="0" bIns="0" rtlCol="0">
            <a:spAutoFit/>
          </a:bodyPr>
          <a:lstStyle/>
          <a:p>
            <a:pPr algn="l"/>
            <a:r>
              <a:rPr lang="fi-FI" sz="1200"/>
              <a:t>Taulukko 4. Esimerkki Vaalan kautta kulkevan linja-autoliikenteen vuorojen aikataulusta</a:t>
            </a:r>
          </a:p>
        </p:txBody>
      </p:sp>
      <p:sp>
        <p:nvSpPr>
          <p:cNvPr id="11" name="Slide Number Placeholder 23">
            <a:extLst>
              <a:ext uri="{FF2B5EF4-FFF2-40B4-BE49-F238E27FC236}">
                <a16:creationId xmlns:a16="http://schemas.microsoft.com/office/drawing/2014/main" id="{34679EC7-B735-4C81-A766-A99DFC2DD825}"/>
              </a:ext>
            </a:extLst>
          </p:cNvPr>
          <p:cNvSpPr txBox="1">
            <a:spLocks/>
          </p:cNvSpPr>
          <p:nvPr/>
        </p:nvSpPr>
        <p:spPr>
          <a:xfrm>
            <a:off x="287998" y="6412933"/>
            <a:ext cx="3600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D616F2-3745-4DF8-88C1-6EB5417A6A67}" type="slidenum">
              <a:rPr lang="fi-FI" smtClean="0">
                <a:solidFill>
                  <a:prstClr val="black">
                    <a:tint val="75000"/>
                  </a:prstClr>
                </a:solidFill>
                <a:latin typeface="Calibri" panose="020F0502020204030204"/>
              </a:rPr>
              <a:pPr/>
              <a:t>13</a:t>
            </a:fld>
            <a:endParaRPr lang="fi-FI">
              <a:solidFill>
                <a:prstClr val="black">
                  <a:tint val="75000"/>
                </a:prstClr>
              </a:solidFill>
              <a:latin typeface="Calibri" panose="020F0502020204030204"/>
            </a:endParaRPr>
          </a:p>
        </p:txBody>
      </p:sp>
    </p:spTree>
    <p:extLst>
      <p:ext uri="{BB962C8B-B14F-4D97-AF65-F5344CB8AC3E}">
        <p14:creationId xmlns:p14="http://schemas.microsoft.com/office/powerpoint/2010/main" val="4231209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81AE06B-87CB-43CA-9512-FE7C68BA016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Matkailu ja virkistys</a:t>
            </a:r>
          </a:p>
        </p:txBody>
      </p:sp>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2.4</a:t>
            </a:r>
          </a:p>
        </p:txBody>
      </p:sp>
      <p:pic>
        <p:nvPicPr>
          <p:cNvPr id="2" name="Picture 2">
            <a:extLst>
              <a:ext uri="{FF2B5EF4-FFF2-40B4-BE49-F238E27FC236}">
                <a16:creationId xmlns:a16="http://schemas.microsoft.com/office/drawing/2014/main" id="{D231E1BC-8E61-8AFF-0049-E19AC0568C7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7">
            <a:extLst>
              <a:ext uri="{FF2B5EF4-FFF2-40B4-BE49-F238E27FC236}">
                <a16:creationId xmlns:a16="http://schemas.microsoft.com/office/drawing/2014/main" id="{73679C41-3E89-BC13-015C-99C149FA503F}"/>
              </a:ext>
            </a:extLst>
          </p:cNvPr>
          <p:cNvSpPr/>
          <p:nvPr/>
        </p:nvSpPr>
        <p:spPr>
          <a:xfrm>
            <a:off x="1440000" y="1111773"/>
            <a:ext cx="4611968" cy="5477234"/>
          </a:xfrm>
          <a:prstGeom prst="rect">
            <a:avLst/>
          </a:prstGeom>
        </p:spPr>
        <p:txBody>
          <a:bodyPr wrap="square" numCol="1" spcCol="360000">
            <a:noAutofit/>
          </a:bodyPr>
          <a:lstStyle/>
          <a:p>
            <a:pPr>
              <a:spcAft>
                <a:spcPts val="600"/>
              </a:spcAft>
            </a:pPr>
            <a:r>
              <a:rPr lang="fi-FI" sz="1200" b="1" i="0" dirty="0">
                <a:solidFill>
                  <a:srgbClr val="000000"/>
                </a:solidFill>
                <a:effectLst/>
                <a:latin typeface="Sweco Sans" panose="00000500000000000000" charset="0"/>
              </a:rPr>
              <a:t>Vaalassa on paljon upeita luontokohteita sekä matkailupalveluita matkailijoille, vaeltajille ja pyöräilijöille</a:t>
            </a:r>
            <a:r>
              <a:rPr lang="fi-FI" sz="1200" b="0" i="0" dirty="0">
                <a:solidFill>
                  <a:srgbClr val="000000"/>
                </a:solidFill>
                <a:effectLst/>
                <a:latin typeface="Sweco Sans" panose="00000500000000000000" charset="0"/>
              </a:rPr>
              <a:t>. Matkailupalvelut painottuvat Oulunjärven rantaan ja </a:t>
            </a:r>
            <a:r>
              <a:rPr lang="fi-FI" sz="1200" dirty="0" err="1">
                <a:solidFill>
                  <a:srgbClr val="000000"/>
                </a:solidFill>
                <a:latin typeface="Sweco Sans" panose="00000500000000000000" charset="0"/>
              </a:rPr>
              <a:t>R</a:t>
            </a:r>
            <a:r>
              <a:rPr lang="fi-FI" sz="1200" b="0" i="0" dirty="0" err="1">
                <a:solidFill>
                  <a:srgbClr val="000000"/>
                </a:solidFill>
                <a:effectLst/>
                <a:latin typeface="Sweco Sans" panose="00000500000000000000" charset="0"/>
              </a:rPr>
              <a:t>okualle</a:t>
            </a:r>
            <a:r>
              <a:rPr lang="fi-FI" sz="1200" dirty="0">
                <a:solidFill>
                  <a:srgbClr val="000000"/>
                </a:solidFill>
                <a:latin typeface="Sweco Sans" panose="00000500000000000000" charset="0"/>
              </a:rPr>
              <a:t>. Vaalasta </a:t>
            </a:r>
            <a:r>
              <a:rPr lang="fi-FI" sz="1200" dirty="0" err="1">
                <a:solidFill>
                  <a:srgbClr val="000000"/>
                </a:solidFill>
                <a:latin typeface="Sweco Sans" panose="00000500000000000000" charset="0"/>
              </a:rPr>
              <a:t>Rokualle</a:t>
            </a:r>
            <a:r>
              <a:rPr lang="fi-FI" sz="1200" dirty="0">
                <a:solidFill>
                  <a:srgbClr val="000000"/>
                </a:solidFill>
                <a:latin typeface="Sweco Sans" panose="00000500000000000000" charset="0"/>
              </a:rPr>
              <a:t> kunnostetaan vaellus- ja maastopyöräreitti, joka pidentää </a:t>
            </a:r>
            <a:r>
              <a:rPr lang="fi-FI" sz="1200" dirty="0" err="1">
                <a:solidFill>
                  <a:srgbClr val="000000"/>
                </a:solidFill>
                <a:latin typeface="Sweco Sans" panose="00000500000000000000" charset="0"/>
              </a:rPr>
              <a:t>maastopyöräreitistön</a:t>
            </a:r>
            <a:r>
              <a:rPr lang="fi-FI" sz="1200" dirty="0">
                <a:solidFill>
                  <a:srgbClr val="000000"/>
                </a:solidFill>
                <a:latin typeface="Sweco Sans" panose="00000500000000000000" charset="0"/>
              </a:rPr>
              <a:t> pituutta merkittävästi. Vaalasta lähtee myös Tervareitti, jota pitkin pääsee vaeltamaan Utajärven ja Muhoksen kautta Ouluun. Vaalaan pääsee kätevästi joukkoliikenteellä pyörän kanssa. </a:t>
            </a:r>
          </a:p>
          <a:p>
            <a:pPr>
              <a:spcAft>
                <a:spcPts val="600"/>
              </a:spcAft>
            </a:pPr>
            <a:r>
              <a:rPr lang="fi-FI" sz="1200" b="1" i="0" dirty="0">
                <a:solidFill>
                  <a:srgbClr val="000000"/>
                </a:solidFill>
                <a:effectLst/>
                <a:latin typeface="Sweco Sans" panose="00000500000000000000" charset="0"/>
              </a:rPr>
              <a:t>Matkailun palvelut ovat jo olemassa, mutta vaeltajien ja pyöräilijöiden opastuksessa on parantamisen varaa</a:t>
            </a:r>
            <a:r>
              <a:rPr lang="fi-FI" sz="1200" b="0" i="0" dirty="0">
                <a:solidFill>
                  <a:srgbClr val="000000"/>
                </a:solidFill>
                <a:effectLst/>
                <a:latin typeface="Sweco Sans" panose="00000500000000000000" charset="0"/>
              </a:rPr>
              <a:t>. Vaalan nettisivuilla on kuvaukset virkistyskohteista sekä niiden varusteista, mutta kaikista kohteista ei löydy reitti- ja palvelukarttoja. Maastossa opasteita on harvoin.</a:t>
            </a:r>
          </a:p>
          <a:p>
            <a:pPr>
              <a:spcAft>
                <a:spcPts val="600"/>
              </a:spcAft>
            </a:pPr>
            <a:r>
              <a:rPr lang="fi-FI" sz="1200" dirty="0">
                <a:solidFill>
                  <a:srgbClr val="000000"/>
                </a:solidFill>
                <a:latin typeface="Sweco Sans" panose="00000500000000000000" charset="0"/>
              </a:rPr>
              <a:t>Vaalan läpi kulkee </a:t>
            </a:r>
            <a:r>
              <a:rPr lang="fi-FI" sz="1200" b="1" dirty="0" err="1">
                <a:solidFill>
                  <a:srgbClr val="000000"/>
                </a:solidFill>
                <a:latin typeface="Sweco Sans" panose="00000500000000000000" charset="0"/>
              </a:rPr>
              <a:t>Eurovelo</a:t>
            </a:r>
            <a:r>
              <a:rPr lang="fi-FI" sz="1200" b="1" dirty="0">
                <a:solidFill>
                  <a:srgbClr val="000000"/>
                </a:solidFill>
                <a:latin typeface="Sweco Sans" panose="00000500000000000000" charset="0"/>
              </a:rPr>
              <a:t> 11-pyöräilyreitti</a:t>
            </a:r>
            <a:r>
              <a:rPr lang="fi-FI" sz="1200" dirty="0">
                <a:solidFill>
                  <a:srgbClr val="000000"/>
                </a:solidFill>
                <a:latin typeface="Sweco Sans" panose="00000500000000000000" charset="0"/>
              </a:rPr>
              <a:t>, joka on nykyisin linjattu kulkemaan valtatietä 22, mutta valtatien pientareella pyöräily autojen ajaessa ohi 100 km tuntinopeudella ei ole pyöräilijälle miellyttävin ympäristö. Valtatien sijaan </a:t>
            </a:r>
            <a:r>
              <a:rPr lang="fi-FI" sz="1200" dirty="0" err="1">
                <a:solidFill>
                  <a:srgbClr val="000000"/>
                </a:solidFill>
                <a:latin typeface="Sweco Sans" panose="00000500000000000000" charset="0"/>
              </a:rPr>
              <a:t>Eurovelo</a:t>
            </a:r>
            <a:r>
              <a:rPr lang="fi-FI" sz="1200" dirty="0">
                <a:solidFill>
                  <a:srgbClr val="000000"/>
                </a:solidFill>
                <a:latin typeface="Sweco Sans" panose="00000500000000000000" charset="0"/>
              </a:rPr>
              <a:t> 11-reitin linjausta voitaisiin siirtää kulkemaan Paltamosta Manamansaloon ja Niskanselän länsirantaa Vaalaan, josta reitti jatkuisi </a:t>
            </a:r>
            <a:r>
              <a:rPr lang="fi-FI" sz="1200" dirty="0" err="1">
                <a:solidFill>
                  <a:srgbClr val="000000"/>
                </a:solidFill>
                <a:latin typeface="Sweco Sans" panose="00000500000000000000" charset="0"/>
              </a:rPr>
              <a:t>Rokuan</a:t>
            </a:r>
            <a:r>
              <a:rPr lang="fi-FI" sz="1200" dirty="0">
                <a:solidFill>
                  <a:srgbClr val="000000"/>
                </a:solidFill>
                <a:latin typeface="Sweco Sans" panose="00000500000000000000" charset="0"/>
              </a:rPr>
              <a:t> kautta Utajärvelle. Reitillä on paljon matkailupalveluita ja luontokohteita, ja liikennemäärät sekä ajonopeudet ovat valtatietä matalampia. </a:t>
            </a:r>
            <a:r>
              <a:rPr lang="fi-FI" sz="1200" b="1" dirty="0">
                <a:solidFill>
                  <a:srgbClr val="000000"/>
                </a:solidFill>
                <a:latin typeface="Sweco Sans" panose="00000500000000000000" charset="0"/>
              </a:rPr>
              <a:t>Reittiluonnos on esitelty sivulla 41. </a:t>
            </a:r>
          </a:p>
          <a:p>
            <a:pPr>
              <a:spcAft>
                <a:spcPts val="600"/>
              </a:spcAft>
            </a:pPr>
            <a:r>
              <a:rPr lang="fi-FI" sz="1200" b="0" i="0" dirty="0">
                <a:solidFill>
                  <a:srgbClr val="000000"/>
                </a:solidFill>
                <a:effectLst/>
                <a:latin typeface="Sweco Sans" panose="00000500000000000000" charset="0"/>
              </a:rPr>
              <a:t>Oulujärven Niskanselänkierto on pituudeltaan noin 100 kilometriä ja sen varrella on palveluita tasaisin välimatkoin. Niskanselänkierto soveltuisi yhden tai kahden päivän pyöräretkelle. </a:t>
            </a:r>
          </a:p>
          <a:p>
            <a:pPr>
              <a:spcAft>
                <a:spcPts val="600"/>
              </a:spcAft>
            </a:pPr>
            <a:r>
              <a:rPr lang="fi-FI" sz="1200" b="1" i="0" dirty="0">
                <a:solidFill>
                  <a:srgbClr val="000000"/>
                </a:solidFill>
                <a:effectLst/>
                <a:latin typeface="Sweco Sans" panose="00000500000000000000" charset="0"/>
              </a:rPr>
              <a:t>Matkailu- ja virkistyspyöräreittien kehittämisessä keskeistä on luoda ja markkinoida valmiita kokonaisuuksia, johon kuuluvat reittikartat palveluineen. Matkailijoiden tulisi löytää palveluiden aukioloajat helposti ja reitin tulisi olla maastossa selkeä.</a:t>
            </a:r>
          </a:p>
        </p:txBody>
      </p:sp>
      <p:pic>
        <p:nvPicPr>
          <p:cNvPr id="16" name="Picture 15" descr="A picture containing map, text, atlas&#10;&#10;Description automatically generated">
            <a:extLst>
              <a:ext uri="{FF2B5EF4-FFF2-40B4-BE49-F238E27FC236}">
                <a16:creationId xmlns:a16="http://schemas.microsoft.com/office/drawing/2014/main" id="{11F00267-C3BD-A2E0-12DB-BC988FD94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1968" y="0"/>
            <a:ext cx="6154482" cy="6858000"/>
          </a:xfrm>
          <a:prstGeom prst="rect">
            <a:avLst/>
          </a:prstGeom>
          <a:ln>
            <a:solidFill>
              <a:schemeClr val="accent1"/>
            </a:solidFill>
          </a:ln>
        </p:spPr>
      </p:pic>
      <p:sp>
        <p:nvSpPr>
          <p:cNvPr id="5" name="Dian numeron paikkamerkki 4">
            <a:extLst>
              <a:ext uri="{FF2B5EF4-FFF2-40B4-BE49-F238E27FC236}">
                <a16:creationId xmlns:a16="http://schemas.microsoft.com/office/drawing/2014/main" id="{506C19A6-2B09-4F25-AA97-E9954452BBCE}"/>
              </a:ext>
              <a:ext uri="{C183D7F6-B498-43B3-948B-1728B52AA6E4}">
                <adec:decorative xmlns:adec="http://schemas.microsoft.com/office/drawing/2017/decorative" val="1"/>
              </a:ext>
            </a:extLst>
          </p:cNvPr>
          <p:cNvSpPr>
            <a:spLocks noGrp="1"/>
          </p:cNvSpPr>
          <p:nvPr>
            <p:ph type="sldNum" sz="quarter" idx="12"/>
          </p:nvPr>
        </p:nvSpPr>
        <p:spPr>
          <a:xfrm>
            <a:off x="11651637" y="6437546"/>
            <a:ext cx="360000" cy="242281"/>
          </a:xfrm>
        </p:spPr>
        <p:txBody>
          <a:bodyPr/>
          <a:lstStyle/>
          <a:p>
            <a:fld id="{39CE1503-BED9-462F-ADA2-F5678F1B9859}" type="slidenum">
              <a:rPr lang="fi-FI" smtClean="0"/>
              <a:t>14</a:t>
            </a:fld>
            <a:endParaRPr lang="fi-FI"/>
          </a:p>
        </p:txBody>
      </p:sp>
      <p:pic>
        <p:nvPicPr>
          <p:cNvPr id="21" name="Picture 20">
            <a:extLst>
              <a:ext uri="{FF2B5EF4-FFF2-40B4-BE49-F238E27FC236}">
                <a16:creationId xmlns:a16="http://schemas.microsoft.com/office/drawing/2014/main" id="{B7417F2E-98EF-CFF4-A034-3CA3C27A323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051968" y="4658414"/>
            <a:ext cx="1915160" cy="2119644"/>
          </a:xfrm>
          <a:prstGeom prst="rect">
            <a:avLst/>
          </a:prstGeom>
          <a:solidFill>
            <a:schemeClr val="bg1"/>
          </a:solidFill>
          <a:ln>
            <a:solidFill>
              <a:schemeClr val="accent1"/>
            </a:solidFill>
          </a:ln>
        </p:spPr>
      </p:pic>
    </p:spTree>
    <p:extLst>
      <p:ext uri="{BB962C8B-B14F-4D97-AF65-F5344CB8AC3E}">
        <p14:creationId xmlns:p14="http://schemas.microsoft.com/office/powerpoint/2010/main" val="395536559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A5A909F-14D2-013A-F751-E3EC091D3DCD}"/>
              </a:ext>
            </a:extLst>
          </p:cNvPr>
          <p:cNvSpPr txBox="1">
            <a:spLocks noGrp="1"/>
          </p:cNvSpPr>
          <p:nvPr>
            <p:ph type="title" idx="4294967295"/>
          </p:nvPr>
        </p:nvSpPr>
        <p:spPr>
          <a:xfrm>
            <a:off x="1440000" y="368141"/>
            <a:ext cx="6635851" cy="53979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err="1">
                <a:ln>
                  <a:noFill/>
                </a:ln>
                <a:solidFill>
                  <a:schemeClr val="tx1"/>
                </a:solidFill>
                <a:effectLst/>
                <a:uLnTx/>
                <a:uFillTx/>
                <a:latin typeface="+mj-lt"/>
                <a:ea typeface="+mj-ea"/>
                <a:cs typeface="+mj-cs"/>
              </a:rPr>
              <a:t>Rokuan</a:t>
            </a:r>
            <a:r>
              <a:rPr kumimoji="0" lang="fi-FI" sz="3200" b="0" i="0" u="none" strike="noStrike" kern="1200" cap="none" spc="0" normalizeH="0" baseline="0" noProof="0" dirty="0">
                <a:ln>
                  <a:noFill/>
                </a:ln>
                <a:solidFill>
                  <a:schemeClr val="tx1"/>
                </a:solidFill>
                <a:effectLst/>
                <a:uLnTx/>
                <a:uFillTx/>
                <a:latin typeface="+mj-lt"/>
                <a:ea typeface="+mj-ea"/>
                <a:cs typeface="+mj-cs"/>
              </a:rPr>
              <a:t> kansallispuisto ja Manamansalo</a:t>
            </a:r>
            <a:endPar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endParaRPr>
          </a:p>
        </p:txBody>
      </p:sp>
      <p:pic>
        <p:nvPicPr>
          <p:cNvPr id="6" name="Picture 5">
            <a:extLst>
              <a:ext uri="{FF2B5EF4-FFF2-40B4-BE49-F238E27FC236}">
                <a16:creationId xmlns:a16="http://schemas.microsoft.com/office/drawing/2014/main" id="{5F3B6730-81A2-F7AD-136A-286D19D704D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15438" y="186532"/>
            <a:ext cx="3410368" cy="3696761"/>
          </a:xfrm>
          <a:prstGeom prst="rect">
            <a:avLst/>
          </a:prstGeom>
        </p:spPr>
      </p:pic>
      <p:pic>
        <p:nvPicPr>
          <p:cNvPr id="7" name="Picture 6">
            <a:extLst>
              <a:ext uri="{FF2B5EF4-FFF2-40B4-BE49-F238E27FC236}">
                <a16:creationId xmlns:a16="http://schemas.microsoft.com/office/drawing/2014/main" id="{09A2B954-297E-C304-3A2F-D23AF4A6D3F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2360" y="3114674"/>
            <a:ext cx="4387795" cy="2867025"/>
          </a:xfrm>
          <a:prstGeom prst="rect">
            <a:avLst/>
          </a:prstGeom>
        </p:spPr>
      </p:pic>
      <p:sp>
        <p:nvSpPr>
          <p:cNvPr id="8" name="TextBox 7">
            <a:extLst>
              <a:ext uri="{FF2B5EF4-FFF2-40B4-BE49-F238E27FC236}">
                <a16:creationId xmlns:a16="http://schemas.microsoft.com/office/drawing/2014/main" id="{3604F4BA-05A2-FB32-4861-37582892369D}"/>
              </a:ext>
              <a:ext uri="{C183D7F6-B498-43B3-948B-1728B52AA6E4}">
                <adec:decorative xmlns:adec="http://schemas.microsoft.com/office/drawing/2017/decorative" val="1"/>
              </a:ext>
            </a:extLst>
          </p:cNvPr>
          <p:cNvSpPr txBox="1"/>
          <p:nvPr/>
        </p:nvSpPr>
        <p:spPr>
          <a:xfrm>
            <a:off x="6908006" y="6243638"/>
            <a:ext cx="2568011" cy="323165"/>
          </a:xfrm>
          <a:prstGeom prst="rect">
            <a:avLst/>
          </a:prstGeom>
          <a:noFill/>
        </p:spPr>
        <p:txBody>
          <a:bodyPr wrap="none" lIns="0" tIns="0" rIns="0" bIns="0" rtlCol="0">
            <a:spAutoFit/>
          </a:bodyPr>
          <a:lstStyle/>
          <a:p>
            <a:pPr algn="l"/>
            <a:r>
              <a:rPr lang="fi-FI" sz="1050" dirty="0"/>
              <a:t>Kuvien lähteet: Metsähallitus, </a:t>
            </a:r>
            <a:r>
              <a:rPr lang="fi-FI" sz="1050" dirty="0" err="1"/>
              <a:t>RokuaGeopark</a:t>
            </a:r>
            <a:r>
              <a:rPr lang="fi-FI" sz="1050" dirty="0"/>
              <a:t> ja</a:t>
            </a:r>
          </a:p>
          <a:p>
            <a:pPr algn="l"/>
            <a:r>
              <a:rPr lang="fi-FI" sz="1050" dirty="0"/>
              <a:t>Liisa Mustonen</a:t>
            </a:r>
          </a:p>
        </p:txBody>
      </p:sp>
      <p:pic>
        <p:nvPicPr>
          <p:cNvPr id="9" name="Picture 8">
            <a:extLst>
              <a:ext uri="{FF2B5EF4-FFF2-40B4-BE49-F238E27FC236}">
                <a16:creationId xmlns:a16="http://schemas.microsoft.com/office/drawing/2014/main" id="{E2D0FCDB-F42D-771C-A0D0-63270A6B58C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139052" y="664053"/>
            <a:ext cx="3159940" cy="2369955"/>
          </a:xfrm>
          <a:prstGeom prst="rect">
            <a:avLst/>
          </a:prstGeom>
        </p:spPr>
      </p:pic>
      <p:sp>
        <p:nvSpPr>
          <p:cNvPr id="10" name="Rectangle 23">
            <a:extLst>
              <a:ext uri="{FF2B5EF4-FFF2-40B4-BE49-F238E27FC236}">
                <a16:creationId xmlns:a16="http://schemas.microsoft.com/office/drawing/2014/main" id="{287016A2-956A-91BA-B921-7F363762E601}"/>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Oval 15">
            <a:extLst>
              <a:ext uri="{FF2B5EF4-FFF2-40B4-BE49-F238E27FC236}">
                <a16:creationId xmlns:a16="http://schemas.microsoft.com/office/drawing/2014/main" id="{A984589E-98E1-7FD0-EDF5-3BF919A97A73}"/>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2.4</a:t>
            </a:r>
          </a:p>
        </p:txBody>
      </p:sp>
      <p:pic>
        <p:nvPicPr>
          <p:cNvPr id="12" name="Picture 2">
            <a:extLst>
              <a:ext uri="{FF2B5EF4-FFF2-40B4-BE49-F238E27FC236}">
                <a16:creationId xmlns:a16="http://schemas.microsoft.com/office/drawing/2014/main" id="{7751A3D8-F119-6C81-7BE4-7D16DE75CC1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
            <a:extLst>
              <a:ext uri="{FF2B5EF4-FFF2-40B4-BE49-F238E27FC236}">
                <a16:creationId xmlns:a16="http://schemas.microsoft.com/office/drawing/2014/main" id="{657F7FFF-7FD3-94F4-A153-7850F10B41B0}"/>
              </a:ext>
            </a:extLst>
          </p:cNvPr>
          <p:cNvSpPr/>
          <p:nvPr/>
        </p:nvSpPr>
        <p:spPr>
          <a:xfrm>
            <a:off x="1440000" y="1111773"/>
            <a:ext cx="4611968" cy="5477234"/>
          </a:xfrm>
          <a:prstGeom prst="rect">
            <a:avLst/>
          </a:prstGeom>
        </p:spPr>
        <p:txBody>
          <a:bodyPr wrap="square" numCol="1" spcCol="360000">
            <a:noAutofit/>
          </a:bodyPr>
          <a:lstStyle/>
          <a:p>
            <a:pPr marL="0" indent="0">
              <a:buNone/>
            </a:pPr>
            <a:r>
              <a:rPr lang="fi-FI" sz="1200" b="1" dirty="0"/>
              <a:t>Vaalan tärkeimmät luontovirkistyskohteet ovat </a:t>
            </a:r>
            <a:r>
              <a:rPr lang="fi-FI" sz="1200" b="1" dirty="0" err="1"/>
              <a:t>Rokuan</a:t>
            </a:r>
            <a:r>
              <a:rPr lang="fi-FI" sz="1200" b="1" dirty="0"/>
              <a:t> kansallispuisto sekä Manamansalon alue. </a:t>
            </a:r>
            <a:r>
              <a:rPr lang="fi-FI" sz="1200" dirty="0" err="1"/>
              <a:t>Rokualla</a:t>
            </a:r>
            <a:r>
              <a:rPr lang="fi-FI" sz="1200" dirty="0"/>
              <a:t> on hotelleja, mökkimajoitusta sekä leiriytymispalveluita. Kylpylä ja Manamansalossa on majoitus- ja ravintolapalveluita sekä mahdollisuus vuokrata maastopyöriä. Molemmissa kohteissa on patikkareittejä sekä maastopyöräilyyn soveltuvia reittejä, mutta Manamansalon pyöräilyreittejä ei ole merkattu maastoon. </a:t>
            </a:r>
          </a:p>
          <a:p>
            <a:pPr marL="0" indent="0">
              <a:buNone/>
            </a:pPr>
            <a:endParaRPr lang="fi-FI" sz="1200" dirty="0"/>
          </a:p>
          <a:p>
            <a:r>
              <a:rPr lang="fi-FI" sz="1200" dirty="0"/>
              <a:t>Vaalan keskustasta on noin 20 kilometrin pyörämatka </a:t>
            </a:r>
            <a:r>
              <a:rPr lang="fi-FI" sz="1200" dirty="0" err="1"/>
              <a:t>Rokualle</a:t>
            </a:r>
            <a:r>
              <a:rPr lang="fi-FI" sz="1200" dirty="0"/>
              <a:t> ja noin 50 kilometrin pyörämatka Manamansaloon. Molemmat kohteista soveltuvat hyvin virkistyspyöräilyyn sekä pyörämatkailuun. </a:t>
            </a:r>
            <a:r>
              <a:rPr lang="fi-FI" sz="1200" dirty="0" err="1"/>
              <a:t>Rokualta</a:t>
            </a:r>
            <a:r>
              <a:rPr lang="fi-FI" sz="1200" dirty="0"/>
              <a:t> matkaa voi jatkaa 30 km päässä sijaitsevaan Utajärven keskustaan ja Manamansalosta 50 km päässä sijaitsevaan Paltamoon.</a:t>
            </a:r>
          </a:p>
        </p:txBody>
      </p:sp>
      <p:sp>
        <p:nvSpPr>
          <p:cNvPr id="4" name="Slide Number Placeholder 3">
            <a:extLst>
              <a:ext uri="{FF2B5EF4-FFF2-40B4-BE49-F238E27FC236}">
                <a16:creationId xmlns:a16="http://schemas.microsoft.com/office/drawing/2014/main" id="{25C62C06-5524-405A-4474-16865C08D339}"/>
              </a:ext>
            </a:extLst>
          </p:cNvPr>
          <p:cNvSpPr>
            <a:spLocks noGrp="1"/>
          </p:cNvSpPr>
          <p:nvPr>
            <p:ph type="sldNum" sz="quarter" idx="12"/>
          </p:nvPr>
        </p:nvSpPr>
        <p:spPr/>
        <p:txBody>
          <a:bodyPr/>
          <a:lstStyle/>
          <a:p>
            <a:fld id="{39CE1503-BED9-462F-ADA2-F5678F1B9859}" type="slidenum">
              <a:rPr lang="fi-FI" smtClean="0"/>
              <a:t>15</a:t>
            </a:fld>
            <a:endParaRPr lang="fi-FI"/>
          </a:p>
        </p:txBody>
      </p:sp>
    </p:spTree>
    <p:extLst>
      <p:ext uri="{BB962C8B-B14F-4D97-AF65-F5344CB8AC3E}">
        <p14:creationId xmlns:p14="http://schemas.microsoft.com/office/powerpoint/2010/main" val="2092593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2.5</a:t>
            </a:r>
          </a:p>
        </p:txBody>
      </p:sp>
      <p:sp>
        <p:nvSpPr>
          <p:cNvPr id="20" name="TextBox 19">
            <a:extLst>
              <a:ext uri="{FF2B5EF4-FFF2-40B4-BE49-F238E27FC236}">
                <a16:creationId xmlns:a16="http://schemas.microsoft.com/office/drawing/2014/main" id="{0CDA750E-3B29-4050-A740-AA6E29D1D705}"/>
              </a:ext>
              <a:ext uri="{C183D7F6-B498-43B3-948B-1728B52AA6E4}">
                <adec:decorative xmlns:adec="http://schemas.microsoft.com/office/drawing/2017/decorative" val="1"/>
              </a:ext>
            </a:extLst>
          </p:cNvPr>
          <p:cNvSpPr txBox="1"/>
          <p:nvPr/>
        </p:nvSpPr>
        <p:spPr>
          <a:xfrm>
            <a:off x="1411529" y="1092547"/>
            <a:ext cx="4706197" cy="5080173"/>
          </a:xfrm>
          <a:prstGeom prst="rect">
            <a:avLst/>
          </a:prstGeom>
          <a:noFill/>
        </p:spPr>
        <p:txBody>
          <a:bodyPr wrap="square" numCol="1" spcCol="360000">
            <a:spAutoFit/>
          </a:bodyPr>
          <a:lstStyle/>
          <a:p>
            <a:pPr>
              <a:lnSpc>
                <a:spcPct val="106000"/>
              </a:lnSpc>
              <a:spcAft>
                <a:spcPts val="800"/>
              </a:spcAft>
            </a:pPr>
            <a:r>
              <a:rPr lang="fi-FI" sz="1200" b="1" dirty="0"/>
              <a:t>Hyvin informoiduilla ja opastetuilla reiteillä on ensiarvoisen suuri merkitys niin työmatka- ja muussa arkipyöräilyssä kuin virkistys- ja harrastuspyöräilyssä. </a:t>
            </a:r>
          </a:p>
          <a:p>
            <a:pPr>
              <a:lnSpc>
                <a:spcPct val="106000"/>
              </a:lnSpc>
              <a:spcAft>
                <a:spcPts val="800"/>
              </a:spcAft>
            </a:pPr>
            <a:r>
              <a:rPr lang="fi-FI" sz="1200" b="1" dirty="0"/>
              <a:t>Hyvin informoitu palvelu sisältää tietoa pyöräreiteistä, niiden kunnossapidosta, liityntäyhteyksistä ja joukkoliikennepalveluista, reittien varrella olevista kohteista ja palveluista</a:t>
            </a:r>
            <a:r>
              <a:rPr lang="fi-FI" sz="1200" dirty="0"/>
              <a:t>. Tärkeää on myös kertoa, millä taholla on kokonaisvastuu alueen pyöräilyn kehittämisestä ja miten kehittämiseen voi vaikuttaa. Onnistunutta informaatiota tukevat erilaiset sähköiset karttapalvelut ja reittien ja pyöräteiden varteen sijoitetut fyysiset opasteet. Hyvät opasteet pyöräteiden ja pyöräreittien varrella ovat näkyviä, selkeitä, yhdenmukaisia, informatiivisia, persoonallisia ja sopivat ympäristöönsä. Parhaimmillaan hyvälle </a:t>
            </a:r>
            <a:r>
              <a:rPr lang="fi-FI" sz="1200" dirty="0" err="1"/>
              <a:t>reitistölle</a:t>
            </a:r>
            <a:r>
              <a:rPr lang="fi-FI" sz="1200" dirty="0"/>
              <a:t> muodostuu houkutteleva brändi.</a:t>
            </a:r>
          </a:p>
          <a:p>
            <a:pPr>
              <a:lnSpc>
                <a:spcPct val="106000"/>
              </a:lnSpc>
              <a:spcAft>
                <a:spcPts val="800"/>
              </a:spcAft>
            </a:pPr>
            <a:r>
              <a:rPr lang="fi-FI" sz="1200" b="1" dirty="0">
                <a:solidFill>
                  <a:srgbClr val="000000"/>
                </a:solidFill>
                <a:latin typeface="Sweco Sans" panose="00000500000000000000" charset="0"/>
              </a:rPr>
              <a:t>Ajantasainen tieto väylien kunnossapidon tilanteesta on olennaista erityisesti talvisin. Lisäksi mahdollisista häiriötilanteista (esim. työmaat) tiedottaminen on tärkeää matkan ennakoitavuuden vuoksi. </a:t>
            </a:r>
          </a:p>
          <a:p>
            <a:pPr>
              <a:lnSpc>
                <a:spcPct val="106000"/>
              </a:lnSpc>
              <a:spcAft>
                <a:spcPts val="800"/>
              </a:spcAft>
            </a:pPr>
            <a:r>
              <a:rPr lang="fi-FI" sz="1200" b="1" dirty="0">
                <a:solidFill>
                  <a:srgbClr val="000000"/>
                </a:solidFill>
                <a:latin typeface="Sweco Sans" panose="00000500000000000000" charset="0"/>
              </a:rPr>
              <a:t>Saatavilla oleva informaatio Vaalan kävelyn ja pyöräilyn reiteistä pitää sisällään lähinnä virkistysreittien karttoja, mutta kaikista virkistysreiteistä ja niiden palveluista ei ole saatavilla karttatietoa. </a:t>
            </a:r>
            <a:r>
              <a:rPr lang="fi-FI" sz="1200" dirty="0">
                <a:solidFill>
                  <a:srgbClr val="000000"/>
                </a:solidFill>
                <a:latin typeface="Sweco Sans" panose="00000500000000000000" charset="0"/>
              </a:rPr>
              <a:t>Taajamien kävely- ja pyöräväylistä ei ole saatavilla tietoa. Reittien merkkaaminen maastoon on vaihtelevaa. Luontopolkujen lähtöpisteissä ja nähtävyyksien yhteydessä on joitain informaatiotauluja. GPS-reittejä tai mobiilisovelluksiin saatavilla olevia kunnan tarjoamia reittejä ei ole saatavilla.</a:t>
            </a:r>
          </a:p>
        </p:txBody>
      </p:sp>
      <p:sp>
        <p:nvSpPr>
          <p:cNvPr id="14" name="Title 1">
            <a:extLst>
              <a:ext uri="{FF2B5EF4-FFF2-40B4-BE49-F238E27FC236}">
                <a16:creationId xmlns:a16="http://schemas.microsoft.com/office/drawing/2014/main" id="{5CAD4AEE-D9E4-4729-B2E8-5ACF28E9EDE0}"/>
              </a:ext>
            </a:extLst>
          </p:cNvPr>
          <p:cNvSpPr txBox="1">
            <a:spLocks noGrp="1"/>
          </p:cNvSpPr>
          <p:nvPr>
            <p:ph type="title" idx="4294967295"/>
          </p:nvPr>
        </p:nvSpPr>
        <p:spPr>
          <a:xfrm>
            <a:off x="1440000" y="360001"/>
            <a:ext cx="9703488" cy="58342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Kävelyä ja pyöräilyä koskeva viestintä ja informaatio</a:t>
            </a:r>
          </a:p>
        </p:txBody>
      </p:sp>
      <p:sp>
        <p:nvSpPr>
          <p:cNvPr id="6" name="Dian numeron paikkamerkki 5">
            <a:extLst>
              <a:ext uri="{FF2B5EF4-FFF2-40B4-BE49-F238E27FC236}">
                <a16:creationId xmlns:a16="http://schemas.microsoft.com/office/drawing/2014/main" id="{A9DC296D-31A1-4CC5-9A30-D97414BD897B}"/>
              </a:ext>
            </a:extLst>
          </p:cNvPr>
          <p:cNvSpPr>
            <a:spLocks noGrp="1"/>
          </p:cNvSpPr>
          <p:nvPr>
            <p:ph type="sldNum" sz="quarter" idx="12"/>
          </p:nvPr>
        </p:nvSpPr>
        <p:spPr/>
        <p:txBody>
          <a:bodyPr/>
          <a:lstStyle/>
          <a:p>
            <a:fld id="{39CE1503-BED9-462F-ADA2-F5678F1B9859}" type="slidenum">
              <a:rPr lang="fi-FI" smtClean="0"/>
              <a:t>16</a:t>
            </a:fld>
            <a:endParaRPr lang="fi-FI"/>
          </a:p>
        </p:txBody>
      </p:sp>
      <p:pic>
        <p:nvPicPr>
          <p:cNvPr id="2" name="Picture 1">
            <a:extLst>
              <a:ext uri="{FF2B5EF4-FFF2-40B4-BE49-F238E27FC236}">
                <a16:creationId xmlns:a16="http://schemas.microsoft.com/office/drawing/2014/main" id="{A6861326-E46F-4C22-7D35-A6BF4E129C4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3F7FB96-5C7D-4CC7-9A72-2A4263A760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03412" y="1935451"/>
            <a:ext cx="4848225" cy="733425"/>
          </a:xfrm>
          <a:prstGeom prst="rect">
            <a:avLst/>
          </a:prstGeom>
        </p:spPr>
      </p:pic>
      <p:pic>
        <p:nvPicPr>
          <p:cNvPr id="11" name="Picture 10">
            <a:extLst>
              <a:ext uri="{FF2B5EF4-FFF2-40B4-BE49-F238E27FC236}">
                <a16:creationId xmlns:a16="http://schemas.microsoft.com/office/drawing/2014/main" id="{49783190-A424-2D40-89FF-BE0FC3D1BB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03412" y="2856780"/>
            <a:ext cx="4391025" cy="1371600"/>
          </a:xfrm>
          <a:prstGeom prst="rect">
            <a:avLst/>
          </a:prstGeom>
        </p:spPr>
      </p:pic>
      <p:pic>
        <p:nvPicPr>
          <p:cNvPr id="16" name="Picture 15">
            <a:extLst>
              <a:ext uri="{FF2B5EF4-FFF2-40B4-BE49-F238E27FC236}">
                <a16:creationId xmlns:a16="http://schemas.microsoft.com/office/drawing/2014/main" id="{F620392C-33F4-CFF2-A904-06E38D4567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03412" y="4425714"/>
            <a:ext cx="4706197" cy="1614721"/>
          </a:xfrm>
          <a:prstGeom prst="rect">
            <a:avLst/>
          </a:prstGeom>
        </p:spPr>
      </p:pic>
    </p:spTree>
    <p:extLst>
      <p:ext uri="{BB962C8B-B14F-4D97-AF65-F5344CB8AC3E}">
        <p14:creationId xmlns:p14="http://schemas.microsoft.com/office/powerpoint/2010/main" val="3905123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ED402-B717-86A3-4939-08018D750CFC}"/>
              </a:ext>
              <a:ext uri="{C183D7F6-B498-43B3-948B-1728B52AA6E4}">
                <adec:decorative xmlns:adec="http://schemas.microsoft.com/office/drawing/2017/decorative" val="1"/>
              </a:ext>
            </a:extLst>
          </p:cNvPr>
          <p:cNvPicPr>
            <a:picLocks noChangeAspect="1"/>
          </p:cNvPicPr>
          <p:nvPr/>
        </p:nvPicPr>
        <p:blipFill rotWithShape="1">
          <a:blip r:embed="rId3"/>
          <a:srcRect t="31469" b="1"/>
          <a:stretch/>
        </p:blipFill>
        <p:spPr>
          <a:xfrm>
            <a:off x="6737060" y="1537855"/>
            <a:ext cx="2645812" cy="2417618"/>
          </a:xfrm>
          <a:prstGeom prst="rect">
            <a:avLst/>
          </a:prstGeom>
        </p:spPr>
      </p:pic>
      <p:pic>
        <p:nvPicPr>
          <p:cNvPr id="9" name="Picture 8">
            <a:extLst>
              <a:ext uri="{FF2B5EF4-FFF2-40B4-BE49-F238E27FC236}">
                <a16:creationId xmlns:a16="http://schemas.microsoft.com/office/drawing/2014/main" id="{7C58EAA8-B2C9-E828-4C44-25876454B22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5106" b="15106"/>
          <a:stretch/>
        </p:blipFill>
        <p:spPr>
          <a:xfrm>
            <a:off x="9489977" y="1531842"/>
            <a:ext cx="2604654" cy="2423631"/>
          </a:xfrm>
          <a:prstGeom prst="rect">
            <a:avLst/>
          </a:prstGeom>
        </p:spPr>
      </p:pic>
      <p:pic>
        <p:nvPicPr>
          <p:cNvPr id="11" name="Picture 10">
            <a:extLst>
              <a:ext uri="{FF2B5EF4-FFF2-40B4-BE49-F238E27FC236}">
                <a16:creationId xmlns:a16="http://schemas.microsoft.com/office/drawing/2014/main" id="{B395DCE4-3D68-CF3D-C01C-01769E103259}"/>
              </a:ext>
              <a:ext uri="{C183D7F6-B498-43B3-948B-1728B52AA6E4}">
                <adec:decorative xmlns:adec="http://schemas.microsoft.com/office/drawing/2017/decorative" val="1"/>
              </a:ext>
            </a:extLst>
          </p:cNvPr>
          <p:cNvPicPr>
            <a:picLocks noChangeAspect="1"/>
          </p:cNvPicPr>
          <p:nvPr/>
        </p:nvPicPr>
        <p:blipFill rotWithShape="1">
          <a:blip r:embed="rId5"/>
          <a:srcRect t="22424" b="7340"/>
          <a:stretch/>
        </p:blipFill>
        <p:spPr>
          <a:xfrm>
            <a:off x="6732359" y="4050324"/>
            <a:ext cx="2655214" cy="2486544"/>
          </a:xfrm>
          <a:prstGeom prst="rect">
            <a:avLst/>
          </a:prstGeom>
        </p:spPr>
      </p:pic>
      <p:pic>
        <p:nvPicPr>
          <p:cNvPr id="1028" name="Picture 4">
            <a:extLst>
              <a:ext uri="{FF2B5EF4-FFF2-40B4-BE49-F238E27FC236}">
                <a16:creationId xmlns:a16="http://schemas.microsoft.com/office/drawing/2014/main" id="{B13F790E-B868-8F31-0130-9537B36A597E}"/>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115" t="3204" r="18228"/>
          <a:stretch/>
        </p:blipFill>
        <p:spPr bwMode="auto">
          <a:xfrm rot="5400000">
            <a:off x="9555610" y="3997849"/>
            <a:ext cx="2486547" cy="259149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3">
            <a:extLst>
              <a:ext uri="{FF2B5EF4-FFF2-40B4-BE49-F238E27FC236}">
                <a16:creationId xmlns:a16="http://schemas.microsoft.com/office/drawing/2014/main" id="{E61965E4-B80D-4DA3-BB26-19BD11AC5BDC}"/>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itle 1">
            <a:extLst>
              <a:ext uri="{FF2B5EF4-FFF2-40B4-BE49-F238E27FC236}">
                <a16:creationId xmlns:a16="http://schemas.microsoft.com/office/drawing/2014/main" id="{8F57FE4A-4D14-404B-8F7E-CB3B2D7AA29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Kävelyn nykytila – maastohavainnot</a:t>
            </a:r>
          </a:p>
        </p:txBody>
      </p:sp>
      <p:sp>
        <p:nvSpPr>
          <p:cNvPr id="10" name="Oval 15">
            <a:extLst>
              <a:ext uri="{FF2B5EF4-FFF2-40B4-BE49-F238E27FC236}">
                <a16:creationId xmlns:a16="http://schemas.microsoft.com/office/drawing/2014/main" id="{0942F05F-F985-4AAD-BC8F-D5FA48C7E83B}"/>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2.6</a:t>
            </a:r>
          </a:p>
        </p:txBody>
      </p:sp>
      <p:sp>
        <p:nvSpPr>
          <p:cNvPr id="31" name="Rectangle 30">
            <a:extLst>
              <a:ext uri="{FF2B5EF4-FFF2-40B4-BE49-F238E27FC236}">
                <a16:creationId xmlns:a16="http://schemas.microsoft.com/office/drawing/2014/main" id="{DA3D30DB-DE6E-42F6-8D45-87C32F5022F1}"/>
              </a:ext>
            </a:extLst>
          </p:cNvPr>
          <p:cNvSpPr/>
          <p:nvPr/>
        </p:nvSpPr>
        <p:spPr>
          <a:xfrm>
            <a:off x="1386151" y="1044709"/>
            <a:ext cx="5230642" cy="5477234"/>
          </a:xfrm>
          <a:prstGeom prst="rect">
            <a:avLst/>
          </a:prstGeom>
          <a:ln w="9525" cap="flat" cmpd="sng" algn="ctr">
            <a:noFill/>
            <a:prstDash val="solid"/>
            <a:round/>
            <a:headEnd type="none" w="med" len="med"/>
            <a:tailEnd type="none" w="med" len="med"/>
          </a:ln>
        </p:spPr>
        <p:txBody>
          <a:bodyPr wrap="square" numCol="1" spcCol="360000">
            <a:noAutofit/>
          </a:bodyPr>
          <a:lstStyle/>
          <a:p>
            <a:pPr>
              <a:spcAft>
                <a:spcPts val="600"/>
              </a:spcAft>
            </a:pPr>
            <a:r>
              <a:rPr lang="fi-FI" sz="1200" dirty="0">
                <a:solidFill>
                  <a:srgbClr val="000000"/>
                </a:solidFill>
                <a:latin typeface="Sweco Sans" panose="00000500000000000000" charset="0"/>
              </a:rPr>
              <a:t>Työn maastokatselmuksissa tehtiin havaintoja Vaalan kävelyn nykytilasta. Kävelyolosuhteet taajamissa ovat pääosin hyvät. </a:t>
            </a:r>
            <a:r>
              <a:rPr lang="fi-FI" sz="1200" b="1" dirty="0">
                <a:solidFill>
                  <a:srgbClr val="000000"/>
                </a:solidFill>
                <a:latin typeface="Sweco Sans" panose="00000500000000000000" charset="0"/>
              </a:rPr>
              <a:t>Kävelyverkosto on laaja ja palvelut on saavutettavissa turvallisesti jalan</a:t>
            </a:r>
            <a:r>
              <a:rPr lang="fi-FI" sz="1200" dirty="0">
                <a:solidFill>
                  <a:srgbClr val="000000"/>
                </a:solidFill>
                <a:latin typeface="Sweco Sans" panose="00000500000000000000" charset="0"/>
              </a:rPr>
              <a:t>. Jalankulku tapahtuu useimmiten yhdistetyillä jalankulun ja pyöräilyn väylillä. Tonttikadut ovat mittakaavaltaan sekaliikenteelle sopivia, eivätkä ne muodosta pitkiä korkeisiin ajonopeuksiin houkuttelevia suoria reittejä. Päättyvien tonttikatujen päässä jatkuvat kävely- ja pyöräväylät, jotka muodostavat sujuvia ja viihtyisiä oikoreittejä. </a:t>
            </a:r>
          </a:p>
          <a:p>
            <a:pPr>
              <a:spcAft>
                <a:spcPts val="600"/>
              </a:spcAft>
            </a:pPr>
            <a:r>
              <a:rPr lang="fi-FI" sz="1200" dirty="0">
                <a:solidFill>
                  <a:srgbClr val="000000"/>
                </a:solidFill>
                <a:latin typeface="Sweco Sans" panose="00000500000000000000" charset="0"/>
              </a:rPr>
              <a:t>Väylät olivat leveydeltään pääosin riittäviä, mutta väylien </a:t>
            </a:r>
            <a:r>
              <a:rPr lang="fi-FI" sz="1200" b="1" dirty="0">
                <a:solidFill>
                  <a:srgbClr val="000000"/>
                </a:solidFill>
                <a:latin typeface="Sweco Sans" panose="00000500000000000000" charset="0"/>
              </a:rPr>
              <a:t>päällyste oli paikoin todella huonossa kunnossa.</a:t>
            </a:r>
            <a:r>
              <a:rPr lang="fi-FI" sz="1200" dirty="0">
                <a:solidFill>
                  <a:srgbClr val="000000"/>
                </a:solidFill>
                <a:latin typeface="Sweco Sans" panose="00000500000000000000" charset="0"/>
              </a:rPr>
              <a:t> Umpikujaan päättyvin tonttikatujen ja niiltä lähtevien jalankulkuväylien väliin on laitettu paikoin </a:t>
            </a:r>
            <a:r>
              <a:rPr lang="fi-FI" sz="1200" b="1" dirty="0">
                <a:solidFill>
                  <a:srgbClr val="000000"/>
                </a:solidFill>
                <a:latin typeface="Sweco Sans" panose="00000500000000000000" charset="0"/>
              </a:rPr>
              <a:t>suuria betoniporsaita</a:t>
            </a:r>
            <a:r>
              <a:rPr lang="fi-FI" sz="1200" dirty="0">
                <a:solidFill>
                  <a:srgbClr val="000000"/>
                </a:solidFill>
                <a:latin typeface="Sweco Sans" panose="00000500000000000000" charset="0"/>
              </a:rPr>
              <a:t>, jotka estävät autolla ajamisen, mutta ne jättävät </a:t>
            </a:r>
            <a:r>
              <a:rPr lang="fi-FI" sz="1200" b="1" dirty="0">
                <a:solidFill>
                  <a:srgbClr val="000000"/>
                </a:solidFill>
                <a:latin typeface="Sweco Sans" panose="00000500000000000000" charset="0"/>
              </a:rPr>
              <a:t>esteettömyyden kannalta liian kapean tilan kävelijälle.</a:t>
            </a:r>
          </a:p>
          <a:p>
            <a:pPr>
              <a:spcAft>
                <a:spcPts val="600"/>
              </a:spcAft>
            </a:pPr>
            <a:r>
              <a:rPr lang="fi-FI" sz="1200" dirty="0">
                <a:solidFill>
                  <a:srgbClr val="000000"/>
                </a:solidFill>
                <a:latin typeface="Sweco Sans" panose="00000500000000000000" charset="0"/>
              </a:rPr>
              <a:t>Vaalan keskustassa käytetään töyssyjä ja korotettuja suojateitä sekä saarekkeita turvallisen kadun ylityksen varmistamiseksi. Järvikyläntiellä liikennettä rauhoittavat </a:t>
            </a:r>
            <a:r>
              <a:rPr lang="fi-FI" sz="1200" b="1" dirty="0">
                <a:solidFill>
                  <a:srgbClr val="000000"/>
                </a:solidFill>
                <a:latin typeface="Sweco Sans" panose="00000500000000000000" charset="0"/>
              </a:rPr>
              <a:t>elementit puuttuvat</a:t>
            </a:r>
            <a:r>
              <a:rPr lang="fi-FI" sz="1200" dirty="0">
                <a:solidFill>
                  <a:srgbClr val="000000"/>
                </a:solidFill>
                <a:latin typeface="Sweco Sans" panose="00000500000000000000" charset="0"/>
              </a:rPr>
              <a:t>, vaikka katua ylitetään koulumatkoilla. Taajama-alueella on myös useita </a:t>
            </a:r>
            <a:r>
              <a:rPr lang="fi-FI" sz="1200" b="1" dirty="0">
                <a:solidFill>
                  <a:srgbClr val="000000"/>
                </a:solidFill>
                <a:latin typeface="Sweco Sans" panose="00000500000000000000" charset="0"/>
              </a:rPr>
              <a:t>suojateitä, joissa ei ole suojatiemaalausta.</a:t>
            </a:r>
            <a:r>
              <a:rPr lang="fi-FI" sz="1200" dirty="0">
                <a:solidFill>
                  <a:srgbClr val="000000"/>
                </a:solidFill>
                <a:latin typeface="Sweco Sans" panose="00000500000000000000" charset="0"/>
              </a:rPr>
              <a:t> Suojatiemaalaukset helpottavat suojateiden havaittavuutta kaikille kulkumuodoille ja korostavat autoilijan väistämisvelvollisuutta. </a:t>
            </a:r>
          </a:p>
          <a:p>
            <a:pPr>
              <a:spcAft>
                <a:spcPts val="600"/>
              </a:spcAft>
            </a:pPr>
            <a:r>
              <a:rPr lang="fi-FI" sz="1200" dirty="0">
                <a:solidFill>
                  <a:srgbClr val="000000"/>
                </a:solidFill>
                <a:latin typeface="Sweco Sans" panose="00000500000000000000" charset="0"/>
              </a:rPr>
              <a:t>Vaalan </a:t>
            </a:r>
            <a:r>
              <a:rPr lang="fi-FI" sz="1200" b="1" dirty="0">
                <a:solidFill>
                  <a:srgbClr val="000000"/>
                </a:solidFill>
                <a:latin typeface="Sweco Sans" panose="00000500000000000000" charset="0"/>
              </a:rPr>
              <a:t>keskustassa ei ole erityistä oleskelu- ja istuskelupaikkaa</a:t>
            </a:r>
            <a:r>
              <a:rPr lang="fi-FI" sz="1200" dirty="0">
                <a:solidFill>
                  <a:srgbClr val="000000"/>
                </a:solidFill>
                <a:latin typeface="Sweco Sans" panose="00000500000000000000" charset="0"/>
              </a:rPr>
              <a:t>, johon kuntalaiset kokoontuisivat. Kävelyreittien varrella on kuitenkin </a:t>
            </a:r>
            <a:r>
              <a:rPr lang="fi-FI" sz="1200" b="1" dirty="0">
                <a:solidFill>
                  <a:srgbClr val="000000"/>
                </a:solidFill>
                <a:latin typeface="Sweco Sans" panose="00000500000000000000" charset="0"/>
              </a:rPr>
              <a:t>jonkin verran penkkejä ja istutuksia</a:t>
            </a:r>
            <a:r>
              <a:rPr lang="fi-FI" sz="1200" dirty="0">
                <a:solidFill>
                  <a:srgbClr val="000000"/>
                </a:solidFill>
                <a:latin typeface="Sweco Sans" panose="00000500000000000000" charset="0"/>
              </a:rPr>
              <a:t>. Leikkivälineitä taajamassa on koulun pihan lisäksi Sahanrannassa ja Rahkatien länsipäässä asuinalueella. Leikkipaikat toimivat kokoontumispaikkoina lapsiperheille.</a:t>
            </a:r>
          </a:p>
          <a:p>
            <a:pPr>
              <a:spcAft>
                <a:spcPts val="600"/>
              </a:spcAft>
            </a:pPr>
            <a:r>
              <a:rPr lang="fi-FI" sz="1200" dirty="0">
                <a:solidFill>
                  <a:srgbClr val="000000"/>
                </a:solidFill>
                <a:latin typeface="Sweco Sans" panose="00000500000000000000" charset="0"/>
              </a:rPr>
              <a:t>Kävelijälle opasteita on vähän ja suunnistamisessa on apuna lähinnä autoliikenteen kyltit. Autoliikenteen opasteet toimivat pääosin hyvin pienessä taajamassa. </a:t>
            </a:r>
          </a:p>
        </p:txBody>
      </p:sp>
      <p:pic>
        <p:nvPicPr>
          <p:cNvPr id="2" name="Picture 2">
            <a:extLst>
              <a:ext uri="{FF2B5EF4-FFF2-40B4-BE49-F238E27FC236}">
                <a16:creationId xmlns:a16="http://schemas.microsoft.com/office/drawing/2014/main" id="{4CFE39C6-B790-F132-7170-CDD7050A06D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1835610-488F-47C4-AF7F-EF92F4BC24C1}"/>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t="8497" b="21078"/>
          <a:stretch/>
        </p:blipFill>
        <p:spPr>
          <a:xfrm>
            <a:off x="6737060" y="4050323"/>
            <a:ext cx="2645811" cy="2486546"/>
          </a:xfrm>
          <a:prstGeom prst="rect">
            <a:avLst/>
          </a:prstGeom>
        </p:spPr>
      </p:pic>
    </p:spTree>
    <p:extLst>
      <p:ext uri="{BB962C8B-B14F-4D97-AF65-F5344CB8AC3E}">
        <p14:creationId xmlns:p14="http://schemas.microsoft.com/office/powerpoint/2010/main" val="679106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A9A103-258C-A1C3-0618-506178502BF6}"/>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95" r="18285"/>
          <a:stretch/>
        </p:blipFill>
        <p:spPr bwMode="auto">
          <a:xfrm rot="5400000">
            <a:off x="9505060" y="3958495"/>
            <a:ext cx="2533773" cy="25603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4E07197-BFCF-97DB-59D8-1C86D33D51A2}"/>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48" r="7793"/>
          <a:stretch/>
        </p:blipFill>
        <p:spPr bwMode="auto">
          <a:xfrm rot="5400000">
            <a:off x="6831718" y="3936360"/>
            <a:ext cx="2533775" cy="26046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7101945-BDDA-D2B7-0128-A0DCF895779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96" r="14332"/>
          <a:stretch/>
        </p:blipFill>
        <p:spPr bwMode="auto">
          <a:xfrm rot="5400000">
            <a:off x="9561037" y="1381529"/>
            <a:ext cx="2381926" cy="2560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5B00E6A-FCE4-2E8B-8BE3-E3F577B1E873}"/>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56" r="9338"/>
          <a:stretch/>
        </p:blipFill>
        <p:spPr bwMode="auto">
          <a:xfrm rot="5400000">
            <a:off x="6878603" y="1382139"/>
            <a:ext cx="2381927" cy="25591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3">
            <a:extLst>
              <a:ext uri="{FF2B5EF4-FFF2-40B4-BE49-F238E27FC236}">
                <a16:creationId xmlns:a16="http://schemas.microsoft.com/office/drawing/2014/main" id="{E61965E4-B80D-4DA3-BB26-19BD11AC5BDC}"/>
              </a:ext>
              <a:ext uri="{C183D7F6-B498-43B3-948B-1728B52AA6E4}">
                <adec:decorative xmlns:adec="http://schemas.microsoft.com/office/drawing/2017/decorative" val="1"/>
              </a:ext>
            </a:extLst>
          </p:cNvPr>
          <p:cNvSpPr/>
          <p:nvPr/>
        </p:nvSpPr>
        <p:spPr>
          <a:xfrm>
            <a:off x="221916"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itle 1">
            <a:extLst>
              <a:ext uri="{FF2B5EF4-FFF2-40B4-BE49-F238E27FC236}">
                <a16:creationId xmlns:a16="http://schemas.microsoft.com/office/drawing/2014/main" id="{8F57FE4A-4D14-404B-8F7E-CB3B2D7AA29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Pyöräilyn nykytila – maastohavainnot</a:t>
            </a:r>
          </a:p>
        </p:txBody>
      </p:sp>
      <p:sp>
        <p:nvSpPr>
          <p:cNvPr id="10" name="Oval 15">
            <a:extLst>
              <a:ext uri="{FF2B5EF4-FFF2-40B4-BE49-F238E27FC236}">
                <a16:creationId xmlns:a16="http://schemas.microsoft.com/office/drawing/2014/main" id="{0942F05F-F985-4AAD-BC8F-D5FA48C7E83B}"/>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2.6</a:t>
            </a:r>
          </a:p>
        </p:txBody>
      </p:sp>
      <p:sp>
        <p:nvSpPr>
          <p:cNvPr id="31" name="Rectangle 7">
            <a:extLst>
              <a:ext uri="{FF2B5EF4-FFF2-40B4-BE49-F238E27FC236}">
                <a16:creationId xmlns:a16="http://schemas.microsoft.com/office/drawing/2014/main" id="{06348722-862F-4F83-A960-AC614652BBB9}"/>
              </a:ext>
            </a:extLst>
          </p:cNvPr>
          <p:cNvSpPr/>
          <p:nvPr/>
        </p:nvSpPr>
        <p:spPr>
          <a:xfrm>
            <a:off x="1399498" y="1081452"/>
            <a:ext cx="5277390" cy="5477234"/>
          </a:xfrm>
          <a:prstGeom prst="rect">
            <a:avLst/>
          </a:prstGeom>
        </p:spPr>
        <p:txBody>
          <a:bodyPr wrap="square" numCol="1" spcCol="360000">
            <a:noAutofit/>
          </a:bodyPr>
          <a:lstStyle/>
          <a:p>
            <a:pPr>
              <a:spcAft>
                <a:spcPts val="600"/>
              </a:spcAft>
            </a:pPr>
            <a:r>
              <a:rPr lang="fi-FI" sz="1200" b="1" dirty="0">
                <a:solidFill>
                  <a:schemeClr val="tx1">
                    <a:lumMod val="95000"/>
                    <a:lumOff val="5000"/>
                  </a:schemeClr>
                </a:solidFill>
                <a:latin typeface="Sweco Sans" panose="00000500000000000000" charset="0"/>
              </a:rPr>
              <a:t>Tärkeimmät pyöräväylät ovat hyvässä kunnossa ja pyöräväylien verkko on kattava. </a:t>
            </a:r>
            <a:r>
              <a:rPr lang="fi-FI" sz="1200" dirty="0">
                <a:solidFill>
                  <a:schemeClr val="tx1">
                    <a:lumMod val="95000"/>
                    <a:lumOff val="5000"/>
                  </a:schemeClr>
                </a:solidFill>
                <a:latin typeface="Sweco Sans" panose="00000500000000000000" charset="0"/>
              </a:rPr>
              <a:t>Väylät ovat pääosin asvalttipäällysteisiä, mutta sorapäällysteisiä väyliä on Vesitornintiellä, Vuolijoentien suuntaisesti sekä Kurikan asuinalueella. Joidenkin asvalttipäällysteisten </a:t>
            </a:r>
            <a:r>
              <a:rPr lang="fi-FI" sz="1200" b="1" dirty="0">
                <a:solidFill>
                  <a:schemeClr val="tx1">
                    <a:lumMod val="95000"/>
                    <a:lumOff val="5000"/>
                  </a:schemeClr>
                </a:solidFill>
                <a:latin typeface="Sweco Sans" panose="00000500000000000000" charset="0"/>
              </a:rPr>
              <a:t>väylien pinta oli huonossa kunnossa.</a:t>
            </a:r>
            <a:r>
              <a:rPr lang="fi-FI" sz="1200" dirty="0">
                <a:solidFill>
                  <a:schemeClr val="tx1">
                    <a:lumMod val="95000"/>
                    <a:lumOff val="5000"/>
                  </a:schemeClr>
                </a:solidFill>
                <a:latin typeface="Sweco Sans" panose="00000500000000000000" charset="0"/>
              </a:rPr>
              <a:t> </a:t>
            </a:r>
            <a:r>
              <a:rPr lang="fi-FI" sz="1200" b="1" dirty="0">
                <a:solidFill>
                  <a:schemeClr val="tx1">
                    <a:lumMod val="95000"/>
                    <a:lumOff val="5000"/>
                  </a:schemeClr>
                </a:solidFill>
                <a:latin typeface="Sweco Sans" panose="00000500000000000000" charset="0"/>
              </a:rPr>
              <a:t>Huonokuntoisimpia väylät olivat Kolehmaisentiellä</a:t>
            </a:r>
            <a:r>
              <a:rPr lang="fi-FI" sz="1200" dirty="0">
                <a:solidFill>
                  <a:schemeClr val="tx1">
                    <a:lumMod val="95000"/>
                    <a:lumOff val="5000"/>
                  </a:schemeClr>
                </a:solidFill>
                <a:latin typeface="Sweco Sans" panose="00000500000000000000" charset="0"/>
              </a:rPr>
              <a:t>, jossa on kävely- ja pyöräilyväylät tien molemmin puolin, mutta päällyste on vanhaa ja rapistunutta.</a:t>
            </a:r>
          </a:p>
          <a:p>
            <a:pPr>
              <a:spcAft>
                <a:spcPts val="600"/>
              </a:spcAft>
            </a:pPr>
            <a:r>
              <a:rPr lang="fi-FI" sz="1200" b="1" dirty="0">
                <a:solidFill>
                  <a:schemeClr val="tx1">
                    <a:lumMod val="95000"/>
                    <a:lumOff val="5000"/>
                  </a:schemeClr>
                </a:solidFill>
                <a:latin typeface="Sweco Sans" panose="00000500000000000000" charset="0"/>
              </a:rPr>
              <a:t>Vaalan tonttikadut sopivat pääosin sekaliikenteelle hyvin</a:t>
            </a:r>
            <a:r>
              <a:rPr lang="fi-FI" sz="1200" dirty="0">
                <a:solidFill>
                  <a:schemeClr val="tx1">
                    <a:lumMod val="95000"/>
                    <a:lumOff val="5000"/>
                  </a:schemeClr>
                </a:solidFill>
                <a:latin typeface="Sweco Sans" panose="00000500000000000000" charset="0"/>
              </a:rPr>
              <a:t>. Tonttikadut ovat mittakaavaltaan ja ilmeeltään tonttikatumaisia ja eivätkä ne muodosta pitkiä suoria, mikä rauhoittaa ajonopeuksia. </a:t>
            </a:r>
          </a:p>
          <a:p>
            <a:pPr>
              <a:spcAft>
                <a:spcPts val="600"/>
              </a:spcAft>
            </a:pPr>
            <a:r>
              <a:rPr lang="fi-FI" sz="1200" dirty="0">
                <a:solidFill>
                  <a:schemeClr val="tx1">
                    <a:lumMod val="95000"/>
                    <a:lumOff val="5000"/>
                  </a:schemeClr>
                </a:solidFill>
                <a:latin typeface="Sweco Sans" panose="00000500000000000000" charset="0"/>
              </a:rPr>
              <a:t>Pyörätieverkko oli pääosin yhdistettyjä kävelyn ja pyöräilyn väyliä, mutta </a:t>
            </a:r>
            <a:r>
              <a:rPr lang="fi-FI" sz="1200" b="1" dirty="0">
                <a:solidFill>
                  <a:schemeClr val="tx1">
                    <a:lumMod val="95000"/>
                    <a:lumOff val="5000"/>
                  </a:schemeClr>
                </a:solidFill>
                <a:latin typeface="Sweco Sans" panose="00000500000000000000" charset="0"/>
              </a:rPr>
              <a:t>jotkin väylät oli merkattu pelkästään kävelijöille molemmista tai toisesta suunnasta</a:t>
            </a:r>
            <a:r>
              <a:rPr lang="fi-FI" sz="1200" dirty="0">
                <a:solidFill>
                  <a:schemeClr val="tx1">
                    <a:lumMod val="95000"/>
                    <a:lumOff val="5000"/>
                  </a:schemeClr>
                </a:solidFill>
                <a:latin typeface="Sweco Sans" panose="00000500000000000000" charset="0"/>
              </a:rPr>
              <a:t>. Tällaisia paikkoja olivat Pistotien ja Puistotien päiden yhteydet </a:t>
            </a:r>
            <a:r>
              <a:rPr lang="fi-FI" sz="1200" dirty="0" err="1">
                <a:solidFill>
                  <a:schemeClr val="tx1">
                    <a:lumMod val="95000"/>
                    <a:lumOff val="5000"/>
                  </a:schemeClr>
                </a:solidFill>
                <a:latin typeface="Sweco Sans" panose="00000500000000000000" charset="0"/>
              </a:rPr>
              <a:t>Vaalantielle</a:t>
            </a:r>
            <a:r>
              <a:rPr lang="fi-FI" sz="1200" dirty="0">
                <a:solidFill>
                  <a:schemeClr val="tx1">
                    <a:lumMod val="95000"/>
                    <a:lumOff val="5000"/>
                  </a:schemeClr>
                </a:solidFill>
                <a:latin typeface="Sweco Sans" panose="00000500000000000000" charset="0"/>
              </a:rPr>
              <a:t> sekä Vuolijoentien varren jalankulkuväylä junaradan ali. Pistotien ja Puistotien yhteydet </a:t>
            </a:r>
            <a:r>
              <a:rPr lang="fi-FI" sz="1200" dirty="0" err="1">
                <a:solidFill>
                  <a:schemeClr val="tx1">
                    <a:lumMod val="95000"/>
                    <a:lumOff val="5000"/>
                  </a:schemeClr>
                </a:solidFill>
                <a:latin typeface="Sweco Sans" panose="00000500000000000000" charset="0"/>
              </a:rPr>
              <a:t>Vaalantielle</a:t>
            </a:r>
            <a:r>
              <a:rPr lang="fi-FI" sz="1200" dirty="0">
                <a:solidFill>
                  <a:schemeClr val="tx1">
                    <a:lumMod val="95000"/>
                    <a:lumOff val="5000"/>
                  </a:schemeClr>
                </a:solidFill>
                <a:latin typeface="Sweco Sans" panose="00000500000000000000" charset="0"/>
              </a:rPr>
              <a:t> sopisivat pyöräilylle ja niissä </a:t>
            </a:r>
            <a:r>
              <a:rPr lang="fi-FI" sz="1200" b="1" dirty="0">
                <a:solidFill>
                  <a:schemeClr val="tx1">
                    <a:lumMod val="95000"/>
                    <a:lumOff val="5000"/>
                  </a:schemeClr>
                </a:solidFill>
                <a:latin typeface="Sweco Sans" panose="00000500000000000000" charset="0"/>
              </a:rPr>
              <a:t>määräysmerkit olivat epäjohdonmukaisia</a:t>
            </a:r>
            <a:r>
              <a:rPr lang="fi-FI" sz="1200" dirty="0">
                <a:solidFill>
                  <a:schemeClr val="tx1">
                    <a:lumMod val="95000"/>
                    <a:lumOff val="5000"/>
                  </a:schemeClr>
                </a:solidFill>
                <a:latin typeface="Sweco Sans" panose="00000500000000000000" charset="0"/>
              </a:rPr>
              <a:t>. Vuolijoentien jalkakäytävä oli osoitettu liikennemerkein vain pohjoisen päästä, ja väylän </a:t>
            </a:r>
            <a:r>
              <a:rPr lang="fi-FI" sz="1200" b="1" dirty="0">
                <a:solidFill>
                  <a:schemeClr val="tx1">
                    <a:lumMod val="95000"/>
                    <a:lumOff val="5000"/>
                  </a:schemeClr>
                </a:solidFill>
                <a:latin typeface="Sweco Sans" panose="00000500000000000000" charset="0"/>
              </a:rPr>
              <a:t>laatu on huono ja leveydeltään vain 1,2-1,4 metriä</a:t>
            </a:r>
            <a:r>
              <a:rPr lang="fi-FI" sz="1200" dirty="0">
                <a:solidFill>
                  <a:schemeClr val="tx1">
                    <a:lumMod val="95000"/>
                    <a:lumOff val="5000"/>
                  </a:schemeClr>
                </a:solidFill>
                <a:latin typeface="Sweco Sans" panose="00000500000000000000" charset="0"/>
              </a:rPr>
              <a:t>. </a:t>
            </a:r>
          </a:p>
          <a:p>
            <a:pPr>
              <a:spcAft>
                <a:spcPts val="600"/>
              </a:spcAft>
            </a:pPr>
            <a:r>
              <a:rPr lang="fi-FI" sz="1200" dirty="0">
                <a:solidFill>
                  <a:schemeClr val="tx1">
                    <a:lumMod val="95000"/>
                    <a:lumOff val="5000"/>
                  </a:schemeClr>
                </a:solidFill>
                <a:latin typeface="Sweco Sans" panose="00000500000000000000" charset="0"/>
              </a:rPr>
              <a:t>Pääosin risteykset ja kadunylitykset oli toteutettu jalankulku- ja pyöräväylälle tasaiseksi, jolloin ajotuntuma on hyvä. Järvikyläntiellä oli kuitenkin tonttikadun ylityksessä paikoin </a:t>
            </a:r>
            <a:r>
              <a:rPr lang="fi-FI" sz="1200" b="1" dirty="0">
                <a:solidFill>
                  <a:schemeClr val="tx1">
                    <a:lumMod val="95000"/>
                    <a:lumOff val="5000"/>
                  </a:schemeClr>
                </a:solidFill>
                <a:latin typeface="Sweco Sans" panose="00000500000000000000" charset="0"/>
              </a:rPr>
              <a:t>pyöräilijälle epämukava jopa 8cm reunakivi</a:t>
            </a:r>
            <a:r>
              <a:rPr lang="fi-FI" sz="1200" dirty="0">
                <a:solidFill>
                  <a:schemeClr val="tx1">
                    <a:lumMod val="95000"/>
                    <a:lumOff val="5000"/>
                  </a:schemeClr>
                </a:solidFill>
                <a:latin typeface="Sweco Sans" panose="00000500000000000000" charset="0"/>
              </a:rPr>
              <a:t>.</a:t>
            </a:r>
          </a:p>
          <a:p>
            <a:r>
              <a:rPr lang="fi-FI" sz="1200" dirty="0">
                <a:solidFill>
                  <a:srgbClr val="000000"/>
                </a:solidFill>
                <a:latin typeface="Sweco Sans" panose="00000500000000000000" charset="0"/>
              </a:rPr>
              <a:t>Maastokäynnin perusteella maanteillä Manamansalosta Vaalaan ja Vaalasta </a:t>
            </a:r>
            <a:r>
              <a:rPr lang="fi-FI" sz="1200" dirty="0" err="1">
                <a:solidFill>
                  <a:srgbClr val="000000"/>
                </a:solidFill>
                <a:latin typeface="Sweco Sans" panose="00000500000000000000" charset="0"/>
              </a:rPr>
              <a:t>Rokualle</a:t>
            </a:r>
            <a:r>
              <a:rPr lang="fi-FI" sz="1200" dirty="0">
                <a:solidFill>
                  <a:srgbClr val="000000"/>
                </a:solidFill>
                <a:latin typeface="Sweco Sans" panose="00000500000000000000" charset="0"/>
              </a:rPr>
              <a:t> liikennemäärät ovat matalia, mikä tekee pyöräilystä miellyttävää, vaikka nopeusrajoitukset ovat korkeita ja pientareet kapeita. Maantiet soveltuvat hyvin virkistyspyöräilyyn ja pyörämatkailuun myös päällysteiden osalta, vaikka autoliikenteen kannalta päällysteet ovat paikoin huonossa kunnossa. Virkistyspyöräilyn ja pyörämatkailun osalta valtatien piennar on riittävän leveä. </a:t>
            </a:r>
            <a:r>
              <a:rPr lang="fi-FI" sz="1200" b="1" dirty="0">
                <a:solidFill>
                  <a:srgbClr val="000000"/>
                </a:solidFill>
                <a:latin typeface="Sweco Sans" panose="00000500000000000000" charset="0"/>
              </a:rPr>
              <a:t>Matkailun palvelut voisivat olla paremmin opastettuja ja niissäkin pyöräpysäköinti oli puutteellista.</a:t>
            </a:r>
          </a:p>
        </p:txBody>
      </p:sp>
      <p:sp>
        <p:nvSpPr>
          <p:cNvPr id="34" name="Dian numeron paikkamerkki 4">
            <a:extLst>
              <a:ext uri="{FF2B5EF4-FFF2-40B4-BE49-F238E27FC236}">
                <a16:creationId xmlns:a16="http://schemas.microsoft.com/office/drawing/2014/main" id="{8EBD3D6F-72C3-4B92-B4DE-D0ED1304C1E3}"/>
              </a:ext>
            </a:extLst>
          </p:cNvPr>
          <p:cNvSpPr txBox="1">
            <a:spLocks/>
          </p:cNvSpPr>
          <p:nvPr/>
        </p:nvSpPr>
        <p:spPr>
          <a:xfrm>
            <a:off x="11651637" y="6437546"/>
            <a:ext cx="360000" cy="242281"/>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E1503-BED9-462F-ADA2-F5678F1B9859}" type="slidenum">
              <a:rPr lang="fi-FI" smtClean="0"/>
              <a:pPr/>
              <a:t>18</a:t>
            </a:fld>
            <a:endParaRPr lang="fi-FI"/>
          </a:p>
        </p:txBody>
      </p:sp>
      <p:pic>
        <p:nvPicPr>
          <p:cNvPr id="2" name="Picture 2">
            <a:extLst>
              <a:ext uri="{FF2B5EF4-FFF2-40B4-BE49-F238E27FC236}">
                <a16:creationId xmlns:a16="http://schemas.microsoft.com/office/drawing/2014/main" id="{9922ECF0-658A-8561-863C-C77BEFB0DAD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72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3">
            <a:extLst>
              <a:ext uri="{FF2B5EF4-FFF2-40B4-BE49-F238E27FC236}">
                <a16:creationId xmlns:a16="http://schemas.microsoft.com/office/drawing/2014/main" id="{E61965E4-B80D-4DA3-BB26-19BD11AC5BDC}"/>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itle 1">
            <a:extLst>
              <a:ext uri="{FF2B5EF4-FFF2-40B4-BE49-F238E27FC236}">
                <a16:creationId xmlns:a16="http://schemas.microsoft.com/office/drawing/2014/main" id="{8F57FE4A-4D14-404B-8F7E-CB3B2D7AA29F}"/>
              </a:ext>
            </a:extLst>
          </p:cNvPr>
          <p:cNvSpPr txBox="1">
            <a:spLocks noGrp="1"/>
          </p:cNvSpPr>
          <p:nvPr>
            <p:ph type="title" idx="4294967295"/>
          </p:nvPr>
        </p:nvSpPr>
        <p:spPr>
          <a:xfrm>
            <a:off x="1440000" y="49335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Pyöräilyn nykytila – pyöräpysäköinti ja </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muut palvelut</a:t>
            </a:r>
          </a:p>
        </p:txBody>
      </p:sp>
      <p:sp>
        <p:nvSpPr>
          <p:cNvPr id="8" name="Rectangle 7">
            <a:extLst>
              <a:ext uri="{FF2B5EF4-FFF2-40B4-BE49-F238E27FC236}">
                <a16:creationId xmlns:a16="http://schemas.microsoft.com/office/drawing/2014/main" id="{6D9C719F-C610-47EB-8669-44F856AFDC83}"/>
              </a:ext>
            </a:extLst>
          </p:cNvPr>
          <p:cNvSpPr/>
          <p:nvPr/>
        </p:nvSpPr>
        <p:spPr>
          <a:xfrm>
            <a:off x="1360881" y="1081452"/>
            <a:ext cx="5025537" cy="5477234"/>
          </a:xfrm>
          <a:prstGeom prst="rect">
            <a:avLst/>
          </a:prstGeom>
        </p:spPr>
        <p:txBody>
          <a:bodyPr wrap="square" numCol="1" spcCol="360000">
            <a:noAutofit/>
          </a:bodyPr>
          <a:lstStyle/>
          <a:p>
            <a:pPr>
              <a:spcAft>
                <a:spcPts val="600"/>
              </a:spcAft>
            </a:pPr>
            <a:r>
              <a:rPr lang="fi-FI" sz="1200" dirty="0">
                <a:solidFill>
                  <a:srgbClr val="000000"/>
                </a:solidFill>
                <a:latin typeface="Sweco Sans" panose="00000500000000000000" charset="0"/>
              </a:rPr>
              <a:t>Pyörällä tehtävistä matkoista valtaosa sisältää pysäköintiä palveluilla, koulussa, työpaikalla tai kulkuvälinettä vaihdettaessa. </a:t>
            </a:r>
            <a:r>
              <a:rPr lang="fi-FI" sz="1200" dirty="0"/>
              <a:t>Pyöräilyn kasvun edellytyksiä voidaan parantaa kehittämällä asemanseutujen ja palveluiden pyöräpysäköintimahdollisuuksia ja ymmärtämällä pyöräilyn rooli osana matkaketjuja.</a:t>
            </a:r>
            <a:endParaRPr lang="fi-FI" sz="1200" dirty="0">
              <a:solidFill>
                <a:srgbClr val="000000"/>
              </a:solidFill>
              <a:latin typeface="Sweco Sans" panose="00000500000000000000" charset="0"/>
            </a:endParaRPr>
          </a:p>
          <a:p>
            <a:pPr>
              <a:spcAft>
                <a:spcPts val="600"/>
              </a:spcAft>
            </a:pPr>
            <a:r>
              <a:rPr lang="fi-FI" sz="1200" dirty="0">
                <a:solidFill>
                  <a:srgbClr val="000000"/>
                </a:solidFill>
                <a:latin typeface="Sweco Sans" panose="00000500000000000000" charset="0"/>
              </a:rPr>
              <a:t>Palveluiden yhteydessä oleva pyöräpysäköinti oli puutteellista. Linja-autoaseman, koulun ja terveyskeskuksen yhteydessä oli rengastelineitä, mutta esimerkiksi urheilukenttien ja juna-aseman luona telineitä ei näkynyt. Runkolukittavia telineitä oli vain Vaalan ABC:n yhteydessä. </a:t>
            </a:r>
            <a:r>
              <a:rPr lang="fi-FI" sz="1200" b="1" dirty="0">
                <a:solidFill>
                  <a:srgbClr val="000000"/>
                </a:solidFill>
                <a:latin typeface="Sweco Sans" panose="00000500000000000000" charset="0"/>
              </a:rPr>
              <a:t>Pyöräpysäköinnin laatu ja määrä eivät vastaa Pyöräliikenteen suunnitteluohjeen laatustandardeja</a:t>
            </a:r>
            <a:r>
              <a:rPr lang="fi-FI" sz="1200" dirty="0">
                <a:solidFill>
                  <a:srgbClr val="000000"/>
                </a:solidFill>
                <a:latin typeface="Sweco Sans" panose="00000500000000000000" charset="0"/>
              </a:rPr>
              <a:t>. </a:t>
            </a:r>
          </a:p>
          <a:p>
            <a:pPr>
              <a:spcAft>
                <a:spcPts val="600"/>
              </a:spcAft>
            </a:pPr>
            <a:r>
              <a:rPr lang="fi-FI" sz="1200" dirty="0">
                <a:solidFill>
                  <a:srgbClr val="000000"/>
                </a:solidFill>
                <a:latin typeface="Sweco Sans" panose="00000500000000000000" charset="0"/>
              </a:rPr>
              <a:t>Asukaskyselyn perusteella merkittävä osa Vaalassa tehtävistä pyörämatkoista on sellaisia, jotka vaativat kohteessa pyörän pysäköimisen. Näitä matkoja ovat asiointi- ja ostosmatkat, matkat harrastuksiin ja työ- ja opiskelumatkat. Tämä tarkoittaa, että koulujen, palveluiden ja harrastuspaikkojen pyöräpysäköinnin tulisi olla laadukasta ja houkuttelevaa, jotta pyörällä tehtävien matkojen osuus kyseisiin kohteisiin säilyy korkeana tai kasvaa nykyisestään.</a:t>
            </a:r>
            <a:endParaRPr lang="fi-FI" sz="1200" dirty="0"/>
          </a:p>
          <a:p>
            <a:pPr>
              <a:spcAft>
                <a:spcPts val="600"/>
              </a:spcAft>
            </a:pPr>
            <a:endParaRPr lang="fi-FI" sz="1200" dirty="0">
              <a:solidFill>
                <a:srgbClr val="000000"/>
              </a:solidFill>
              <a:highlight>
                <a:srgbClr val="FFFF00"/>
              </a:highlight>
              <a:latin typeface="Sweco Sans" panose="00000500000000000000" charset="0"/>
            </a:endParaRPr>
          </a:p>
        </p:txBody>
      </p:sp>
      <p:sp>
        <p:nvSpPr>
          <p:cNvPr id="10" name="Oval 15">
            <a:extLst>
              <a:ext uri="{FF2B5EF4-FFF2-40B4-BE49-F238E27FC236}">
                <a16:creationId xmlns:a16="http://schemas.microsoft.com/office/drawing/2014/main" id="{0942F05F-F985-4AAD-BC8F-D5FA48C7E83B}"/>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2.7</a:t>
            </a:r>
          </a:p>
        </p:txBody>
      </p:sp>
      <p:sp>
        <p:nvSpPr>
          <p:cNvPr id="28" name="Dian numeron paikkamerkki 4">
            <a:extLst>
              <a:ext uri="{FF2B5EF4-FFF2-40B4-BE49-F238E27FC236}">
                <a16:creationId xmlns:a16="http://schemas.microsoft.com/office/drawing/2014/main" id="{B85D3126-6A4A-423F-93E1-A6838C948CDD}"/>
              </a:ext>
            </a:extLst>
          </p:cNvPr>
          <p:cNvSpPr txBox="1">
            <a:spLocks/>
          </p:cNvSpPr>
          <p:nvPr/>
        </p:nvSpPr>
        <p:spPr>
          <a:xfrm>
            <a:off x="11651637" y="6437546"/>
            <a:ext cx="360000" cy="242281"/>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E1503-BED9-462F-ADA2-F5678F1B9859}" type="slidenum">
              <a:rPr lang="fi-FI" smtClean="0"/>
              <a:pPr/>
              <a:t>19</a:t>
            </a:fld>
            <a:endParaRPr lang="fi-FI"/>
          </a:p>
        </p:txBody>
      </p:sp>
      <p:pic>
        <p:nvPicPr>
          <p:cNvPr id="2" name="Picture 2">
            <a:extLst>
              <a:ext uri="{FF2B5EF4-FFF2-40B4-BE49-F238E27FC236}">
                <a16:creationId xmlns:a16="http://schemas.microsoft.com/office/drawing/2014/main" id="{FF3FE3EF-787E-B96A-7F13-4E009EB3136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2CC0554-C8C8-6C90-98EC-72AA552EC416}"/>
              </a:ext>
              <a:ext uri="{C183D7F6-B498-43B3-948B-1728B52AA6E4}">
                <adec:decorative xmlns:adec="http://schemas.microsoft.com/office/drawing/2017/decorative" val="1"/>
              </a:ext>
            </a:extLst>
          </p:cNvPr>
          <p:cNvPicPr>
            <a:picLocks noChangeAspect="1"/>
          </p:cNvPicPr>
          <p:nvPr/>
        </p:nvPicPr>
        <p:blipFill rotWithShape="1">
          <a:blip r:embed="rId3"/>
          <a:srcRect r="20359"/>
          <a:stretch/>
        </p:blipFill>
        <p:spPr>
          <a:xfrm>
            <a:off x="6612216" y="1572654"/>
            <a:ext cx="2479732" cy="2554125"/>
          </a:xfrm>
          <a:prstGeom prst="rect">
            <a:avLst/>
          </a:prstGeom>
        </p:spPr>
      </p:pic>
      <p:pic>
        <p:nvPicPr>
          <p:cNvPr id="6" name="Picture 5">
            <a:extLst>
              <a:ext uri="{FF2B5EF4-FFF2-40B4-BE49-F238E27FC236}">
                <a16:creationId xmlns:a16="http://schemas.microsoft.com/office/drawing/2014/main" id="{E1270C94-21B0-808B-77A9-09CFFE0B497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7820" t="144" r="17766"/>
          <a:stretch/>
        </p:blipFill>
        <p:spPr>
          <a:xfrm rot="5400000">
            <a:off x="9373383" y="1380008"/>
            <a:ext cx="2540170" cy="2953372"/>
          </a:xfrm>
          <a:prstGeom prst="rect">
            <a:avLst/>
          </a:prstGeom>
        </p:spPr>
      </p:pic>
    </p:spTree>
    <p:extLst>
      <p:ext uri="{BB962C8B-B14F-4D97-AF65-F5344CB8AC3E}">
        <p14:creationId xmlns:p14="http://schemas.microsoft.com/office/powerpoint/2010/main" val="2960903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71ABB-9656-3558-8F93-235FB040F1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20" y="0"/>
            <a:ext cx="12238446" cy="6884126"/>
          </a:xfrm>
          <a:prstGeom prst="rect">
            <a:avLst/>
          </a:prstGeom>
        </p:spPr>
      </p:pic>
      <p:sp>
        <p:nvSpPr>
          <p:cNvPr id="9" name="Dian numeron paikkamerkki 4">
            <a:extLst>
              <a:ext uri="{FF2B5EF4-FFF2-40B4-BE49-F238E27FC236}">
                <a16:creationId xmlns:a16="http://schemas.microsoft.com/office/drawing/2014/main" id="{675BDC4C-F1ED-4841-B711-25F64C36106A}"/>
              </a:ext>
              <a:ext uri="{C183D7F6-B498-43B3-948B-1728B52AA6E4}">
                <adec:decorative xmlns:adec="http://schemas.microsoft.com/office/drawing/2017/decorative" val="1"/>
              </a:ext>
            </a:extLst>
          </p:cNvPr>
          <p:cNvSpPr>
            <a:spLocks noGrp="1"/>
          </p:cNvSpPr>
          <p:nvPr>
            <p:ph type="sldNum" sz="quarter" idx="12"/>
          </p:nvPr>
        </p:nvSpPr>
        <p:spPr>
          <a:xfrm>
            <a:off x="11651637" y="6437546"/>
            <a:ext cx="360000" cy="242281"/>
          </a:xfrm>
        </p:spPr>
        <p:txBody>
          <a:bodyPr/>
          <a:lstStyle/>
          <a:p>
            <a:fld id="{39CE1503-BED9-462F-ADA2-F5678F1B9859}" type="slidenum">
              <a:rPr lang="fi-FI" smtClean="0"/>
              <a:t>2</a:t>
            </a:fld>
            <a:endParaRPr lang="fi-FI"/>
          </a:p>
        </p:txBody>
      </p:sp>
      <p:sp>
        <p:nvSpPr>
          <p:cNvPr id="17" name="Title 4">
            <a:extLst>
              <a:ext uri="{FF2B5EF4-FFF2-40B4-BE49-F238E27FC236}">
                <a16:creationId xmlns:a16="http://schemas.microsoft.com/office/drawing/2014/main" id="{39D24550-5473-4B60-9137-907D5B6573B9}"/>
              </a:ext>
              <a:ext uri="{C183D7F6-B498-43B3-948B-1728B52AA6E4}">
                <adec:decorative xmlns:adec="http://schemas.microsoft.com/office/drawing/2017/decorative" val="1"/>
              </a:ext>
            </a:extLst>
          </p:cNvPr>
          <p:cNvSpPr txBox="1">
            <a:spLocks/>
          </p:cNvSpPr>
          <p:nvPr/>
        </p:nvSpPr>
        <p:spPr>
          <a:xfrm>
            <a:off x="-21920" y="1083531"/>
            <a:ext cx="12238446" cy="5596296"/>
          </a:xfrm>
          <a:prstGeom prst="rect">
            <a:avLst/>
          </a:prstGeom>
          <a:solidFill>
            <a:schemeClr val="bg1">
              <a:alpha val="75000"/>
            </a:schemeClr>
          </a:solidFill>
          <a:effectLst>
            <a:softEdge rad="0"/>
          </a:effectLst>
        </p:spPr>
        <p:txBody>
          <a:bodyPr vert="horz" lIns="252000" tIns="252000" rIns="252000" bIns="252000" rtlCol="0" anchor="t" anchorCtr="0">
            <a:noAutofit/>
          </a:bodyPr>
          <a:lstStyle>
            <a:lvl1pPr algn="l" defTabSz="914400" rtl="0" eaLnBrk="1" latinLnBrk="0" hangingPunct="1">
              <a:lnSpc>
                <a:spcPct val="83000"/>
              </a:lnSpc>
              <a:spcBef>
                <a:spcPct val="0"/>
              </a:spcBef>
              <a:buNone/>
              <a:defRPr sz="4000" kern="1200">
                <a:solidFill>
                  <a:schemeClr val="tx1"/>
                </a:solidFill>
                <a:latin typeface="+mj-lt"/>
                <a:ea typeface="+mj-ea"/>
                <a:cs typeface="+mj-cs"/>
              </a:defRPr>
            </a:lvl1pPr>
          </a:lstStyle>
          <a:p>
            <a:endParaRPr lang="fi-FI" sz="5400" b="1" cap="all">
              <a:solidFill>
                <a:srgbClr val="8593AF"/>
              </a:solidFill>
            </a:endParaRPr>
          </a:p>
        </p:txBody>
      </p:sp>
      <p:pic>
        <p:nvPicPr>
          <p:cNvPr id="18" name="Picture 2">
            <a:extLst>
              <a:ext uri="{FF2B5EF4-FFF2-40B4-BE49-F238E27FC236}">
                <a16:creationId xmlns:a16="http://schemas.microsoft.com/office/drawing/2014/main" id="{19C01199-B287-420B-AFA3-ED02F3CD17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035" y="9836583"/>
            <a:ext cx="1152704" cy="333999"/>
          </a:xfrm>
          <a:prstGeom prst="rect">
            <a:avLst/>
          </a:prstGeom>
          <a:ln>
            <a:noFill/>
          </a:ln>
        </p:spPr>
      </p:pic>
      <p:sp>
        <p:nvSpPr>
          <p:cNvPr id="19" name="Title 1">
            <a:extLst>
              <a:ext uri="{FF2B5EF4-FFF2-40B4-BE49-F238E27FC236}">
                <a16:creationId xmlns:a16="http://schemas.microsoft.com/office/drawing/2014/main" id="{80FA4C4E-C812-4C0D-87B6-5A12B3B72A7D}"/>
              </a:ext>
            </a:extLst>
          </p:cNvPr>
          <p:cNvSpPr txBox="1">
            <a:spLocks noGrp="1"/>
          </p:cNvSpPr>
          <p:nvPr>
            <p:ph type="title" idx="4294967295"/>
          </p:nvPr>
        </p:nvSpPr>
        <p:spPr>
          <a:xfrm>
            <a:off x="579526" y="303039"/>
            <a:ext cx="7667722"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SISÄLLYS</a:t>
            </a:r>
          </a:p>
        </p:txBody>
      </p:sp>
      <p:graphicFrame>
        <p:nvGraphicFramePr>
          <p:cNvPr id="3" name="Table 3">
            <a:extLst>
              <a:ext uri="{FF2B5EF4-FFF2-40B4-BE49-F238E27FC236}">
                <a16:creationId xmlns:a16="http://schemas.microsoft.com/office/drawing/2014/main" id="{57EB3101-ECDA-95B8-0B3D-CDE259D5E11B}"/>
              </a:ext>
            </a:extLst>
          </p:cNvPr>
          <p:cNvGraphicFramePr>
            <a:graphicFrameLocks noGrp="1"/>
          </p:cNvGraphicFramePr>
          <p:nvPr>
            <p:extLst>
              <p:ext uri="{D42A27DB-BD31-4B8C-83A1-F6EECF244321}">
                <p14:modId xmlns:p14="http://schemas.microsoft.com/office/powerpoint/2010/main" val="2909288732"/>
              </p:ext>
            </p:extLst>
          </p:nvPr>
        </p:nvGraphicFramePr>
        <p:xfrm>
          <a:off x="221881" y="1261907"/>
          <a:ext cx="5498603" cy="4874655"/>
        </p:xfrm>
        <a:graphic>
          <a:graphicData uri="http://schemas.openxmlformats.org/drawingml/2006/table">
            <a:tbl>
              <a:tblPr firstRow="1">
                <a:tableStyleId>{5C22544A-7EE6-4342-B048-85BDC9FD1C3A}</a:tableStyleId>
              </a:tblPr>
              <a:tblGrid>
                <a:gridCol w="382603">
                  <a:extLst>
                    <a:ext uri="{9D8B030D-6E8A-4147-A177-3AD203B41FA5}">
                      <a16:colId xmlns:a16="http://schemas.microsoft.com/office/drawing/2014/main" val="1857401917"/>
                    </a:ext>
                  </a:extLst>
                </a:gridCol>
                <a:gridCol w="513876">
                  <a:extLst>
                    <a:ext uri="{9D8B030D-6E8A-4147-A177-3AD203B41FA5}">
                      <a16:colId xmlns:a16="http://schemas.microsoft.com/office/drawing/2014/main" val="3626718510"/>
                    </a:ext>
                  </a:extLst>
                </a:gridCol>
                <a:gridCol w="4150213">
                  <a:extLst>
                    <a:ext uri="{9D8B030D-6E8A-4147-A177-3AD203B41FA5}">
                      <a16:colId xmlns:a16="http://schemas.microsoft.com/office/drawing/2014/main" val="2778970328"/>
                    </a:ext>
                  </a:extLst>
                </a:gridCol>
                <a:gridCol w="451911">
                  <a:extLst>
                    <a:ext uri="{9D8B030D-6E8A-4147-A177-3AD203B41FA5}">
                      <a16:colId xmlns:a16="http://schemas.microsoft.com/office/drawing/2014/main" val="2700530658"/>
                    </a:ext>
                  </a:extLst>
                </a:gridCol>
              </a:tblGrid>
              <a:tr h="294497">
                <a:tc>
                  <a:txBody>
                    <a:bodyPr/>
                    <a:lstStyle/>
                    <a:p>
                      <a:r>
                        <a:rPr lang="fi-FI" sz="1200" b="1"/>
                        <a:t>1.</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i-FI" sz="1200" b="1"/>
                        <a:t>Johdanto</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r>
                        <a:rPr lang="fi-FI" b="1"/>
                        <a:t>Johdanto</a:t>
                      </a:r>
                    </a:p>
                  </a:txBody>
                  <a:tcPr>
                    <a:noFill/>
                  </a:tcPr>
                </a:tc>
                <a:tc>
                  <a:txBody>
                    <a:bodyPr/>
                    <a:lstStyle/>
                    <a:p>
                      <a:r>
                        <a:rPr lang="fi-FI" sz="1200" b="1"/>
                        <a:t>3</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735658"/>
                  </a:ext>
                </a:extLst>
              </a:tr>
              <a:tr h="294497">
                <a:tc>
                  <a:txBody>
                    <a:bodyPr/>
                    <a:lstStyle/>
                    <a:p>
                      <a:endParaRPr lang="fi-FI" sz="1200"/>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1.1</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Työn kulku</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4</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1021302"/>
                  </a:ext>
                </a:extLst>
              </a:tr>
              <a:tr h="294497">
                <a:tc>
                  <a:txBody>
                    <a:bodyPr/>
                    <a:lstStyle/>
                    <a:p>
                      <a:endParaRPr lang="fi-FI"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Edistämisohjelman suhde olemassa oleviin strategioihin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4881352"/>
                  </a:ext>
                </a:extLst>
              </a:tr>
              <a:tr h="294497">
                <a:tc>
                  <a:txBody>
                    <a:bodyPr/>
                    <a:lstStyle/>
                    <a:p>
                      <a:endParaRPr lang="fi-FI"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Asukkaiden suhtautuminen kävelyn ja pyöräilyn edistämiseen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5985434"/>
                  </a:ext>
                </a:extLst>
              </a:tr>
              <a:tr h="294497">
                <a:tc>
                  <a:txBody>
                    <a:bodyPr/>
                    <a:lstStyle/>
                    <a:p>
                      <a:endParaRPr lang="fi-FI"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Kuntien muuttuva rooli hyvinvointialueiden myötä</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8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0039511"/>
                  </a:ext>
                </a:extLst>
              </a:tr>
              <a:tr h="294497">
                <a:tc>
                  <a:txBody>
                    <a:bodyPr/>
                    <a:lstStyle/>
                    <a:p>
                      <a:r>
                        <a:rPr lang="fi-FI" sz="1200" b="1"/>
                        <a:t>2.</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i-FI" sz="1200" b="1"/>
                        <a:t>Nykytila-analyysi ja lähtökohdat</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i-FI"/>
                    </a:p>
                  </a:txBody>
                  <a:tcPr>
                    <a:noFill/>
                  </a:tcPr>
                </a:tc>
                <a:tc>
                  <a:txBody>
                    <a:bodyPr/>
                    <a:lstStyle/>
                    <a:p>
                      <a:r>
                        <a:rPr lang="fi-FI" sz="1200" b="1"/>
                        <a:t>9</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6890343"/>
                  </a:ext>
                </a:extLst>
              </a:tr>
              <a:tr h="294497">
                <a:tc>
                  <a:txBody>
                    <a:bodyPr/>
                    <a:lstStyle/>
                    <a:p>
                      <a:endParaRPr lang="fi-FI" sz="1200" b="1"/>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2.1</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Nykyinen kävelyn ja pyöräilyn verkko</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10</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4027944"/>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Keskustan kävelyn ja pyöräilyn verkko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746388"/>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Pyöräpysäköinti ja kestävät matkaketjut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3804868"/>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Matkailu ja virkistys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5897496"/>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dirty="0"/>
                        <a:t>Kävelyä ja pyöräilyä koskeva viestintä ja informaatio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6447319"/>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Kävely- ja pyöräilyolosuhteiden maastohavainnot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2948175"/>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Pyöräpysäköinti ja muut palvelut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171319"/>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Asukkaiden näkemykset nykytilasta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9770477"/>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Kävelyn ja pyöräilyn turvallisuus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9270061"/>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i-FI"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Vaalan mahdollisuudet ja haasteet kävelyn ja pyöräilyn näkökulmasta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dirty="0"/>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5049574"/>
                  </a:ext>
                </a:extLst>
              </a:tr>
            </a:tbl>
          </a:graphicData>
        </a:graphic>
      </p:graphicFrame>
      <p:graphicFrame>
        <p:nvGraphicFramePr>
          <p:cNvPr id="4" name="Table 3">
            <a:extLst>
              <a:ext uri="{FF2B5EF4-FFF2-40B4-BE49-F238E27FC236}">
                <a16:creationId xmlns:a16="http://schemas.microsoft.com/office/drawing/2014/main" id="{DF1ECF83-D3D4-E1C0-460E-4DAF96F1E016}"/>
              </a:ext>
            </a:extLst>
          </p:cNvPr>
          <p:cNvGraphicFramePr>
            <a:graphicFrameLocks noGrp="1"/>
          </p:cNvGraphicFramePr>
          <p:nvPr>
            <p:extLst>
              <p:ext uri="{D42A27DB-BD31-4B8C-83A1-F6EECF244321}">
                <p14:modId xmlns:p14="http://schemas.microsoft.com/office/powerpoint/2010/main" val="68122561"/>
              </p:ext>
            </p:extLst>
          </p:nvPr>
        </p:nvGraphicFramePr>
        <p:xfrm>
          <a:off x="6096000" y="1261907"/>
          <a:ext cx="5498604" cy="5300946"/>
        </p:xfrm>
        <a:graphic>
          <a:graphicData uri="http://schemas.openxmlformats.org/drawingml/2006/table">
            <a:tbl>
              <a:tblPr firstRow="1">
                <a:tableStyleId>{5C22544A-7EE6-4342-B048-85BDC9FD1C3A}</a:tableStyleId>
              </a:tblPr>
              <a:tblGrid>
                <a:gridCol w="382603">
                  <a:extLst>
                    <a:ext uri="{9D8B030D-6E8A-4147-A177-3AD203B41FA5}">
                      <a16:colId xmlns:a16="http://schemas.microsoft.com/office/drawing/2014/main" val="1857401917"/>
                    </a:ext>
                  </a:extLst>
                </a:gridCol>
                <a:gridCol w="513876">
                  <a:extLst>
                    <a:ext uri="{9D8B030D-6E8A-4147-A177-3AD203B41FA5}">
                      <a16:colId xmlns:a16="http://schemas.microsoft.com/office/drawing/2014/main" val="3626718510"/>
                    </a:ext>
                  </a:extLst>
                </a:gridCol>
                <a:gridCol w="4150214">
                  <a:extLst>
                    <a:ext uri="{9D8B030D-6E8A-4147-A177-3AD203B41FA5}">
                      <a16:colId xmlns:a16="http://schemas.microsoft.com/office/drawing/2014/main" val="2778970328"/>
                    </a:ext>
                  </a:extLst>
                </a:gridCol>
                <a:gridCol w="451911">
                  <a:extLst>
                    <a:ext uri="{9D8B030D-6E8A-4147-A177-3AD203B41FA5}">
                      <a16:colId xmlns:a16="http://schemas.microsoft.com/office/drawing/2014/main" val="2700530658"/>
                    </a:ext>
                  </a:extLst>
                </a:gridCol>
              </a:tblGrid>
              <a:tr h="294497">
                <a:tc>
                  <a:txBody>
                    <a:bodyPr/>
                    <a:lstStyle/>
                    <a:p>
                      <a:r>
                        <a:rPr lang="fi-FI" sz="1200" b="1"/>
                        <a:t>3.</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i-FI" sz="1200" b="1"/>
                        <a:t>Kävelyn ja pyöräilyn kehitystarpeet</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r>
                        <a:rPr lang="fi-FI" b="1"/>
                        <a:t>Johdanto</a:t>
                      </a:r>
                    </a:p>
                  </a:txBody>
                  <a:tcPr>
                    <a:noFill/>
                  </a:tcPr>
                </a:tc>
                <a:tc>
                  <a:txBody>
                    <a:bodyPr/>
                    <a:lstStyle/>
                    <a:p>
                      <a:r>
                        <a:rPr lang="fi-FI" sz="1200" b="1"/>
                        <a:t>24</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735658"/>
                  </a:ext>
                </a:extLst>
              </a:tr>
              <a:tr h="294497">
                <a:tc>
                  <a:txBody>
                    <a:bodyPr/>
                    <a:lstStyle/>
                    <a:p>
                      <a:endParaRPr lang="fi-FI" sz="1200"/>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3.1</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Asukaskyselyssä nousseet kehitystarpeet</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25</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1021302"/>
                  </a:ext>
                </a:extLst>
              </a:tr>
              <a:tr h="294497">
                <a:tc>
                  <a:txBody>
                    <a:bodyPr/>
                    <a:lstStyle/>
                    <a:p>
                      <a:endParaRPr lang="fi-FI"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3.2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Haastatteluissa nousseet kehitystarpeet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4881352"/>
                  </a:ext>
                </a:extLst>
              </a:tr>
              <a:tr h="294497">
                <a:tc>
                  <a:txBody>
                    <a:bodyPr/>
                    <a:lstStyle/>
                    <a:p>
                      <a:endParaRPr lang="fi-FI"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3.3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Maastokäynnillä nousseet kehitystarpeet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5985434"/>
                  </a:ext>
                </a:extLst>
              </a:tr>
              <a:tr h="294497">
                <a:tc>
                  <a:txBody>
                    <a:bodyPr/>
                    <a:lstStyle/>
                    <a:p>
                      <a:endParaRPr lang="fi-FI"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3.4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Kehitystarpeiden yhteenveto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0039511"/>
                  </a:ext>
                </a:extLst>
              </a:tr>
              <a:tr h="294497">
                <a:tc>
                  <a:txBody>
                    <a:bodyPr/>
                    <a:lstStyle/>
                    <a:p>
                      <a:r>
                        <a:rPr lang="fi-FI" sz="1200" b="1"/>
                        <a:t>4.</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i-FI" sz="1200" b="1"/>
                        <a:t>Kävelyn ja pyöräilyn kehittäminen Vaalassa</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i-FI"/>
                    </a:p>
                  </a:txBody>
                  <a:tcPr>
                    <a:noFill/>
                  </a:tcPr>
                </a:tc>
                <a:tc>
                  <a:txBody>
                    <a:bodyPr/>
                    <a:lstStyle/>
                    <a:p>
                      <a:r>
                        <a:rPr lang="fi-FI" sz="1200" b="1"/>
                        <a:t>29</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6890343"/>
                  </a:ext>
                </a:extLst>
              </a:tr>
              <a:tr h="294497">
                <a:tc>
                  <a:txBody>
                    <a:bodyPr/>
                    <a:lstStyle/>
                    <a:p>
                      <a:endParaRPr lang="fi-FI" sz="1200" b="1"/>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4.1</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latin typeface="Sweco Sans" panose="00000500000000000000" charset="0"/>
                        </a:rPr>
                        <a:t>Jalankulkuympäristö ja kävely-yhteyksien laatu</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i-FI" sz="1200"/>
                        <a:t>30</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4027944"/>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4.2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latin typeface="Sweco Sans" panose="00000500000000000000" charset="0"/>
                        </a:rPr>
                        <a:t>Katujen toiminnallinen luokittelu ja liikenteen rauhoittaminen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32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746388"/>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4.3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latin typeface="Sweco Sans" panose="00000500000000000000" charset="0"/>
                        </a:rPr>
                        <a:t>Keskustan kävelyolosuhteet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34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3804868"/>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Kävelyn potentiaali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35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5897496"/>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4.5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Pyöräilyn tavoiteverkko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36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6447319"/>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4.6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latin typeface="Sweco Sans" panose="00000500000000000000" charset="0"/>
                        </a:rPr>
                        <a:t>Pyöräilyn laatutasotavoitteet </a:t>
                      </a:r>
                      <a:endParaRPr lang="fi-FI"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37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2948175"/>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Pyöräpysäköinti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171319"/>
                  </a:ext>
                </a:extLst>
              </a:tr>
              <a:tr h="294497">
                <a:tc>
                  <a:txBody>
                    <a:bodyPr/>
                    <a:lstStyle/>
                    <a:p>
                      <a:endParaRPr lang="fi-FI" sz="1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4.8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Virkistyspyöräily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i-FI" sz="1200"/>
                        <a:t>41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9795872"/>
                  </a:ext>
                </a:extLst>
              </a:tr>
              <a:tr h="294497">
                <a:tc>
                  <a:txBody>
                    <a:bodyPr/>
                    <a:lstStyle/>
                    <a:p>
                      <a:r>
                        <a:rPr lang="fi-FI" sz="1200" b="1"/>
                        <a:t>5.</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i-FI" sz="1200" b="1"/>
                        <a:t>Toimenpideohjelma, seuranta ja vaikuttavuus</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i-FI" sz="1200"/>
                    </a:p>
                  </a:txBody>
                  <a:tcPr>
                    <a:noFill/>
                  </a:tcPr>
                </a:tc>
                <a:tc>
                  <a:txBody>
                    <a:bodyPr/>
                    <a:lstStyle/>
                    <a:p>
                      <a:r>
                        <a:rPr lang="fi-FI" sz="1200" b="1"/>
                        <a:t>42</a:t>
                      </a:r>
                    </a:p>
                  </a:txBody>
                  <a:tcP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998662"/>
                  </a:ext>
                </a:extLst>
              </a:tr>
              <a:tr h="294497">
                <a:tc>
                  <a:txBody>
                    <a:bodyPr/>
                    <a:lstStyle/>
                    <a:p>
                      <a:endParaRPr lang="fi-FI" sz="1200" b="1"/>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0"/>
                        <a:t>5.1</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a:t>Toimenpideohjelma</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a:t>43</a:t>
                      </a:r>
                    </a:p>
                  </a:txBody>
                  <a:tcPr>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9819635"/>
                  </a:ext>
                </a:extLst>
              </a:tr>
              <a:tr h="294497">
                <a:tc>
                  <a:txBody>
                    <a:bodyPr/>
                    <a:lstStyle/>
                    <a:p>
                      <a:endParaRPr lang="fi-FI" sz="1200" b="1"/>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0"/>
                        <a:t>5.2</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a:t>Seuranta ja vaikuttavuus</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a:t>48</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9507676"/>
                  </a:ext>
                </a:extLst>
              </a:tr>
              <a:tr h="294497">
                <a:tc>
                  <a:txBody>
                    <a:bodyPr/>
                    <a:lstStyle/>
                    <a:p>
                      <a:r>
                        <a:rPr lang="fi-FI" sz="1200" b="1"/>
                        <a:t>6</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i-FI" sz="1200" b="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a:t>Liitteet</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dirty="0"/>
                        <a:t>51</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483509"/>
                  </a:ext>
                </a:extLst>
              </a:tr>
            </a:tbl>
          </a:graphicData>
        </a:graphic>
      </p:graphicFrame>
    </p:spTree>
    <p:extLst>
      <p:ext uri="{BB962C8B-B14F-4D97-AF65-F5344CB8AC3E}">
        <p14:creationId xmlns:p14="http://schemas.microsoft.com/office/powerpoint/2010/main" val="1731678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3">
            <a:extLst>
              <a:ext uri="{FF2B5EF4-FFF2-40B4-BE49-F238E27FC236}">
                <a16:creationId xmlns:a16="http://schemas.microsoft.com/office/drawing/2014/main" id="{E61965E4-B80D-4DA3-BB26-19BD11AC5BDC}"/>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itle 1">
            <a:extLst>
              <a:ext uri="{FF2B5EF4-FFF2-40B4-BE49-F238E27FC236}">
                <a16:creationId xmlns:a16="http://schemas.microsoft.com/office/drawing/2014/main" id="{8F57FE4A-4D14-404B-8F7E-CB3B2D7AA29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Kävelyn nykytila - asukaskysely</a:t>
            </a:r>
          </a:p>
        </p:txBody>
      </p:sp>
      <p:sp>
        <p:nvSpPr>
          <p:cNvPr id="8" name="Rectangle 7">
            <a:extLst>
              <a:ext uri="{FF2B5EF4-FFF2-40B4-BE49-F238E27FC236}">
                <a16:creationId xmlns:a16="http://schemas.microsoft.com/office/drawing/2014/main" id="{6D9C719F-C610-47EB-8669-44F856AFDC83}"/>
              </a:ext>
            </a:extLst>
          </p:cNvPr>
          <p:cNvSpPr/>
          <p:nvPr/>
        </p:nvSpPr>
        <p:spPr>
          <a:xfrm>
            <a:off x="1386151" y="1044709"/>
            <a:ext cx="5490190" cy="5477234"/>
          </a:xfrm>
          <a:prstGeom prst="rect">
            <a:avLst/>
          </a:prstGeom>
        </p:spPr>
        <p:txBody>
          <a:bodyPr wrap="square" numCol="1" spcCol="360000">
            <a:noAutofit/>
          </a:bodyPr>
          <a:lstStyle/>
          <a:p>
            <a:pPr>
              <a:spcAft>
                <a:spcPts val="600"/>
              </a:spcAft>
            </a:pPr>
            <a:r>
              <a:rPr lang="fi-FI" sz="1200">
                <a:solidFill>
                  <a:srgbClr val="000000"/>
                </a:solidFill>
                <a:latin typeface="Sweco Sans" panose="00000500000000000000" charset="0"/>
              </a:rPr>
              <a:t>Jalankulku on painottunut Vaalassa voimakkaasti keskustataajamaan sekä virkistysreiteille. Asukaskyselyn mukaan noin 70% väestöstä kävelee päivittäin tai lähes päivittäin yli puolen kilometrin matkoja. Noin 15% vastaajista kävelee yli puolen kilometrin matkan kerran viikossa tai harvemmin. </a:t>
            </a:r>
          </a:p>
          <a:p>
            <a:pPr>
              <a:spcAft>
                <a:spcPts val="600"/>
              </a:spcAft>
            </a:pPr>
            <a:r>
              <a:rPr lang="fi-FI" sz="1200">
                <a:solidFill>
                  <a:srgbClr val="000000"/>
                </a:solidFill>
                <a:latin typeface="Sweco Sans" panose="00000500000000000000" charset="0"/>
              </a:rPr>
              <a:t>Yleisimmät kävellen tehtyjen tarkoitukset ovat asukaskyselyn perusteella kuntoilu, sauvakävely sekä koiran ulkoilutus. Asiointi-, työ-, opiskelu- ja vapaa-ajan matkat muodostavat yhdessä kuitenkin merkittävän osan matkojen tarkoituksista. Tämä kertoo siitä, että Vaalassa kävellään myös ns. arkimatkoja paljon. Pääasialliset syyt kävelylle ovat myönteiset vaikutukset fyysiseen kuntoon ja terveyteen sekä ulkoilu ja virkistys. Monet ovat nostaneet esille myös sen kätevänä tapana liikkua. </a:t>
            </a:r>
          </a:p>
          <a:p>
            <a:pPr>
              <a:spcAft>
                <a:spcPts val="600"/>
              </a:spcAft>
            </a:pPr>
            <a:r>
              <a:rPr lang="fi-FI" sz="1200">
                <a:solidFill>
                  <a:srgbClr val="000000"/>
                </a:solidFill>
                <a:latin typeface="Sweco Sans" panose="00000500000000000000" charset="0"/>
              </a:rPr>
              <a:t>Asukaskyselyn perusteella jalankulku koetaan lähtökohtaisesti vähintään melko turvalliseksi (86%), mutta 9% vastaajista kokee sen melko turvattomaksi tai turvattomaksi. 77% vastaajista on vähintään melko tyytyväisiä kävelyn olosuhteisiin, mutta 12% on tyytymätön tai melko tyytymätön olosuhteisiin.</a:t>
            </a:r>
          </a:p>
          <a:p>
            <a:pPr>
              <a:spcAft>
                <a:spcPts val="600"/>
              </a:spcAft>
            </a:pPr>
            <a:r>
              <a:rPr lang="fi-FI" sz="1200">
                <a:solidFill>
                  <a:srgbClr val="000000"/>
                </a:solidFill>
                <a:latin typeface="Sweco Sans" panose="00000500000000000000" charset="0"/>
              </a:rPr>
              <a:t>Asukaskyselyyn vastanneet kävelisivät nykyistä enemmän, mikäli </a:t>
            </a:r>
            <a:r>
              <a:rPr lang="fi-FI" sz="1200" b="1">
                <a:solidFill>
                  <a:srgbClr val="000000"/>
                </a:solidFill>
                <a:latin typeface="Sweco Sans" panose="00000500000000000000" charset="0"/>
              </a:rPr>
              <a:t>väylien talvikunnossapito olisi laadukkaampaa, Vaalan keskusta olisi viihtyisämpi paikka viettää aikaa ja jos reittien varsilla olisi enemmän penkkejä, oleskelumahdollisuuksia tai virikkeitä.</a:t>
            </a:r>
            <a:r>
              <a:rPr lang="fi-FI" sz="1200">
                <a:solidFill>
                  <a:srgbClr val="000000"/>
                </a:solidFill>
                <a:latin typeface="Sweco Sans" panose="00000500000000000000" charset="0"/>
              </a:rPr>
              <a:t> Lisäksi kyselyn vastanneet toivoivat parempia opasteita ja informaatiota sekä valaistusta. </a:t>
            </a:r>
          </a:p>
          <a:p>
            <a:pPr>
              <a:spcAft>
                <a:spcPts val="600"/>
              </a:spcAft>
            </a:pPr>
            <a:r>
              <a:rPr lang="fi-FI" sz="1200">
                <a:solidFill>
                  <a:srgbClr val="000000"/>
                </a:solidFill>
                <a:latin typeface="Sweco Sans" panose="00000500000000000000" charset="0"/>
              </a:rPr>
              <a:t>Asukaskyselyssä nousi avovastauksissa esiin toiveita uusista luontoreiteistä sekä parempaa kunnossapitoa keskusta-alueen ulkopuolelle. Avovastauksissa korostuivat myös ulkoilureittien valaistuksen puute sekä toiveet liikkumiseen kannustavista tapahtumista.  Kävely-yhteyden puute hautausmaalle korostui merkittävimpänä kehitettävänä kohteena Vaalassa.</a:t>
            </a:r>
          </a:p>
          <a:p>
            <a:pPr>
              <a:spcAft>
                <a:spcPts val="600"/>
              </a:spcAft>
            </a:pPr>
            <a:endParaRPr lang="fi-FI" sz="1200">
              <a:solidFill>
                <a:srgbClr val="000000"/>
              </a:solidFill>
              <a:latin typeface="Sweco Sans" panose="00000500000000000000" charset="0"/>
            </a:endParaRPr>
          </a:p>
        </p:txBody>
      </p:sp>
      <p:sp>
        <p:nvSpPr>
          <p:cNvPr id="10" name="Oval 15">
            <a:extLst>
              <a:ext uri="{FF2B5EF4-FFF2-40B4-BE49-F238E27FC236}">
                <a16:creationId xmlns:a16="http://schemas.microsoft.com/office/drawing/2014/main" id="{0942F05F-F985-4AAD-BC8F-D5FA48C7E83B}"/>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2.8</a:t>
            </a:r>
          </a:p>
        </p:txBody>
      </p:sp>
      <p:pic>
        <p:nvPicPr>
          <p:cNvPr id="3" name="Picture 2">
            <a:extLst>
              <a:ext uri="{FF2B5EF4-FFF2-40B4-BE49-F238E27FC236}">
                <a16:creationId xmlns:a16="http://schemas.microsoft.com/office/drawing/2014/main" id="{86A9BC5A-9C05-048F-B28C-5FA4371FA15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descr="Kuvaaja, jossa esitetään asukaskyselyn tuloksia. yli 80% vastaajista kokee kävelyn yleisellä tasolla turvalliseksi. ">
            <a:extLst>
              <a:ext uri="{FF2B5EF4-FFF2-40B4-BE49-F238E27FC236}">
                <a16:creationId xmlns:a16="http://schemas.microsoft.com/office/drawing/2014/main" id="{A5878E3E-F157-D621-9293-0351D2AE31F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796712899"/>
              </p:ext>
            </p:extLst>
          </p:nvPr>
        </p:nvGraphicFramePr>
        <p:xfrm>
          <a:off x="7076941" y="1181594"/>
          <a:ext cx="4754696" cy="26017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descr="Kuvaaja, jossa esitetään asukaskyselyn tuloksia. hieman vajaa  80% vastaajista on tyytyväisiä kävelyolosuhteiden nykytilaan. ">
            <a:extLst>
              <a:ext uri="{FF2B5EF4-FFF2-40B4-BE49-F238E27FC236}">
                <a16:creationId xmlns:a16="http://schemas.microsoft.com/office/drawing/2014/main" id="{19FDBACF-BC74-2BD7-71B3-B3ED6CCEE663}"/>
              </a:ext>
            </a:extLst>
          </p:cNvPr>
          <p:cNvGraphicFramePr>
            <a:graphicFrameLocks/>
          </p:cNvGraphicFramePr>
          <p:nvPr>
            <p:extLst>
              <p:ext uri="{D42A27DB-BD31-4B8C-83A1-F6EECF244321}">
                <p14:modId xmlns:p14="http://schemas.microsoft.com/office/powerpoint/2010/main" val="3867988841"/>
              </p:ext>
            </p:extLst>
          </p:nvPr>
        </p:nvGraphicFramePr>
        <p:xfrm>
          <a:off x="7259637" y="3815486"/>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0" name="Dian numeron paikkamerkki 4">
            <a:extLst>
              <a:ext uri="{FF2B5EF4-FFF2-40B4-BE49-F238E27FC236}">
                <a16:creationId xmlns:a16="http://schemas.microsoft.com/office/drawing/2014/main" id="{5180E581-3E2A-4799-87AE-B445350D7552}"/>
              </a:ext>
            </a:extLst>
          </p:cNvPr>
          <p:cNvSpPr txBox="1">
            <a:spLocks/>
          </p:cNvSpPr>
          <p:nvPr/>
        </p:nvSpPr>
        <p:spPr>
          <a:xfrm>
            <a:off x="11651637" y="6437546"/>
            <a:ext cx="360000" cy="242281"/>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E1503-BED9-462F-ADA2-F5678F1B9859}" type="slidenum">
              <a:rPr lang="fi-FI" smtClean="0"/>
              <a:pPr/>
              <a:t>20</a:t>
            </a:fld>
            <a:endParaRPr lang="fi-FI"/>
          </a:p>
        </p:txBody>
      </p:sp>
    </p:spTree>
    <p:extLst>
      <p:ext uri="{BB962C8B-B14F-4D97-AF65-F5344CB8AC3E}">
        <p14:creationId xmlns:p14="http://schemas.microsoft.com/office/powerpoint/2010/main" val="3622745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3">
            <a:extLst>
              <a:ext uri="{FF2B5EF4-FFF2-40B4-BE49-F238E27FC236}">
                <a16:creationId xmlns:a16="http://schemas.microsoft.com/office/drawing/2014/main" id="{E61965E4-B80D-4DA3-BB26-19BD11AC5BDC}"/>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itle 1">
            <a:extLst>
              <a:ext uri="{FF2B5EF4-FFF2-40B4-BE49-F238E27FC236}">
                <a16:creationId xmlns:a16="http://schemas.microsoft.com/office/drawing/2014/main" id="{8F57FE4A-4D14-404B-8F7E-CB3B2D7AA29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Pyöräilyn nykytila - asukaskysely</a:t>
            </a:r>
          </a:p>
        </p:txBody>
      </p:sp>
      <p:sp>
        <p:nvSpPr>
          <p:cNvPr id="8" name="Rectangle 7">
            <a:extLst>
              <a:ext uri="{FF2B5EF4-FFF2-40B4-BE49-F238E27FC236}">
                <a16:creationId xmlns:a16="http://schemas.microsoft.com/office/drawing/2014/main" id="{6D9C719F-C610-47EB-8669-44F856AFDC83}"/>
              </a:ext>
            </a:extLst>
          </p:cNvPr>
          <p:cNvSpPr/>
          <p:nvPr/>
        </p:nvSpPr>
        <p:spPr>
          <a:xfrm>
            <a:off x="1334396" y="1081452"/>
            <a:ext cx="5490190" cy="5477234"/>
          </a:xfrm>
          <a:prstGeom prst="rect">
            <a:avLst/>
          </a:prstGeom>
        </p:spPr>
        <p:txBody>
          <a:bodyPr wrap="square" numCol="1" spcCol="360000">
            <a:noAutofit/>
          </a:bodyPr>
          <a:lstStyle/>
          <a:p>
            <a:pPr algn="just">
              <a:spcAft>
                <a:spcPts val="600"/>
              </a:spcAft>
            </a:pPr>
            <a:r>
              <a:rPr lang="fi-FI" sz="1200" dirty="0">
                <a:solidFill>
                  <a:srgbClr val="000000"/>
                </a:solidFill>
                <a:latin typeface="Sweco Sans" panose="00000500000000000000" charset="0"/>
              </a:rPr>
              <a:t>Vaalan pyöräilyolosuhteet koetaan asukaskyselyn perusteella vähintään melko sujuviksi 71% mielestä ja 15% kokee ne huonoiksi tai melko huonoiksi. </a:t>
            </a:r>
            <a:r>
              <a:rPr lang="fi-FI" sz="1200" b="1" dirty="0">
                <a:solidFill>
                  <a:srgbClr val="000000"/>
                </a:solidFill>
                <a:latin typeface="Sweco Sans" panose="00000500000000000000" charset="0"/>
              </a:rPr>
              <a:t>Nykyisissä pyöräilyolosuhteissa on siis hyviä elementtejä, mutta parannettavaakin löytyy. </a:t>
            </a:r>
          </a:p>
          <a:p>
            <a:pPr algn="just">
              <a:spcAft>
                <a:spcPts val="600"/>
              </a:spcAft>
            </a:pPr>
            <a:r>
              <a:rPr lang="fi-FI" sz="1200" b="1" dirty="0">
                <a:solidFill>
                  <a:srgbClr val="000000"/>
                </a:solidFill>
                <a:latin typeface="Sweco Sans" panose="00000500000000000000" charset="0"/>
              </a:rPr>
              <a:t>Vaikka enemmistö kokee pyöräilyn melko sujuvaksi Vaalassa, kokee viidennes pyöräilyn olevan turvatonta tai melko turvatonta</a:t>
            </a:r>
            <a:r>
              <a:rPr lang="fi-FI" sz="1200" dirty="0">
                <a:solidFill>
                  <a:srgbClr val="000000"/>
                </a:solidFill>
                <a:latin typeface="Sweco Sans" panose="00000500000000000000" charset="0"/>
              </a:rPr>
              <a:t>. Turvattomuuden tunne johtuu yleensä heikosta infrastruktuurin laadusta, epäselvistä järjestelyistä sekä vaarallisista risteyksistä. </a:t>
            </a:r>
          </a:p>
          <a:p>
            <a:pPr algn="just">
              <a:spcAft>
                <a:spcPts val="600"/>
              </a:spcAft>
            </a:pPr>
            <a:r>
              <a:rPr lang="fi-FI" sz="1200" b="1" dirty="0">
                <a:solidFill>
                  <a:srgbClr val="000000"/>
                </a:solidFill>
                <a:latin typeface="Sweco Sans" panose="00000500000000000000" charset="0"/>
              </a:rPr>
              <a:t>Yleisin pyörämatkan tarkoitus Vaalassa on kuntoilu pyöräillen</a:t>
            </a:r>
            <a:r>
              <a:rPr lang="fi-FI" sz="1200" dirty="0">
                <a:solidFill>
                  <a:srgbClr val="000000"/>
                </a:solidFill>
                <a:latin typeface="Sweco Sans" panose="00000500000000000000" charset="0"/>
              </a:rPr>
              <a:t>. Arkimatkat korostuvat kuitenkin merkittävästi ja muodostavatkin yhdessä suurimman vastausryhmän. Vaalassa pyöräillään siis jo nykyisellään työ-, opiskelu- ja asiointimatkoja suhteellisen paljon. </a:t>
            </a:r>
          </a:p>
          <a:p>
            <a:pPr algn="just">
              <a:spcAft>
                <a:spcPts val="600"/>
              </a:spcAft>
            </a:pPr>
            <a:r>
              <a:rPr lang="fi-FI" sz="1200" b="1" dirty="0">
                <a:solidFill>
                  <a:srgbClr val="000000"/>
                </a:solidFill>
                <a:latin typeface="Sweco Sans" panose="00000500000000000000" charset="0"/>
              </a:rPr>
              <a:t>Asukaskyselyn perusteella Vaalassa pyöräiltäisiin nykyistä useammin tai enemmän, mikäli pyöräväyläverkko olisi kattavampi ja yhtenäisempi ja virkistys- ja vapaa-ajan reittejä kehitettäisiin enemmän sekä jos Vaalassa olisi mahdollisuus korjauttaa tai huollattaa polkupyörä. </a:t>
            </a:r>
            <a:r>
              <a:rPr lang="fi-FI" sz="1200" dirty="0">
                <a:solidFill>
                  <a:srgbClr val="000000"/>
                </a:solidFill>
                <a:latin typeface="Sweco Sans" panose="00000500000000000000" charset="0"/>
              </a:rPr>
              <a:t>Vastauksissa korostui myös tarve paremmin saatavilla olevalle informaatiolle.</a:t>
            </a:r>
          </a:p>
          <a:p>
            <a:pPr algn="just">
              <a:spcAft>
                <a:spcPts val="600"/>
              </a:spcAft>
            </a:pPr>
            <a:r>
              <a:rPr lang="fi-FI" sz="1200" dirty="0">
                <a:solidFill>
                  <a:srgbClr val="000000"/>
                </a:solidFill>
                <a:latin typeface="Sweco Sans" panose="00000500000000000000" charset="0"/>
              </a:rPr>
              <a:t>Avovastauksissa nousi esille väylien heikko kunto, puutteellinen talvikunnossapito sekä toiveet uusille pyöräreiteille. Lisäksi vastauksissa toivottiin parempia mahdollisuuksia vuokrata tai lainata polkupyöriä. </a:t>
            </a:r>
          </a:p>
          <a:p>
            <a:pPr algn="just">
              <a:spcAft>
                <a:spcPts val="600"/>
              </a:spcAft>
            </a:pPr>
            <a:endParaRPr lang="fi-FI" sz="1200" dirty="0">
              <a:solidFill>
                <a:srgbClr val="000000"/>
              </a:solidFill>
              <a:latin typeface="Sweco Sans" panose="00000500000000000000" charset="0"/>
            </a:endParaRPr>
          </a:p>
        </p:txBody>
      </p:sp>
      <p:sp>
        <p:nvSpPr>
          <p:cNvPr id="10" name="Oval 15">
            <a:extLst>
              <a:ext uri="{FF2B5EF4-FFF2-40B4-BE49-F238E27FC236}">
                <a16:creationId xmlns:a16="http://schemas.microsoft.com/office/drawing/2014/main" id="{0942F05F-F985-4AAD-BC8F-D5FA48C7E83B}"/>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2.8</a:t>
            </a:r>
          </a:p>
        </p:txBody>
      </p:sp>
      <p:pic>
        <p:nvPicPr>
          <p:cNvPr id="2" name="Picture 2">
            <a:extLst>
              <a:ext uri="{FF2B5EF4-FFF2-40B4-BE49-F238E27FC236}">
                <a16:creationId xmlns:a16="http://schemas.microsoft.com/office/drawing/2014/main" id="{B8A8C7B5-B95E-87A5-CAED-6E12E12F937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descr="Kuvaaja, jossa esitetään asukaskyselyn tuloksia. yli 70% vastaajista kokee pyöräilyn sujuvaksi tai melko sujuvaksi Vaalassa.">
            <a:extLst>
              <a:ext uri="{FF2B5EF4-FFF2-40B4-BE49-F238E27FC236}">
                <a16:creationId xmlns:a16="http://schemas.microsoft.com/office/drawing/2014/main" id="{96131FFC-010A-D8C9-411B-229AD34DD3D9}"/>
              </a:ext>
            </a:extLst>
          </p:cNvPr>
          <p:cNvGraphicFramePr>
            <a:graphicFrameLocks/>
          </p:cNvGraphicFramePr>
          <p:nvPr>
            <p:extLst>
              <p:ext uri="{D42A27DB-BD31-4B8C-83A1-F6EECF244321}">
                <p14:modId xmlns:p14="http://schemas.microsoft.com/office/powerpoint/2010/main" val="2805252481"/>
              </p:ext>
            </p:extLst>
          </p:nvPr>
        </p:nvGraphicFramePr>
        <p:xfrm>
          <a:off x="7093611" y="722524"/>
          <a:ext cx="5098389" cy="26665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descr="Kuvaaja, jossa esitetään asukaskyselyn tuloksia. Vajaa 70 % vastaajista kokee pyöräilyn turvalliseksi tai melko turvalliseksi Vaalassa. ">
            <a:extLst>
              <a:ext uri="{FF2B5EF4-FFF2-40B4-BE49-F238E27FC236}">
                <a16:creationId xmlns:a16="http://schemas.microsoft.com/office/drawing/2014/main" id="{674405B6-97C5-F560-8315-ADEE0B405B9E}"/>
              </a:ext>
            </a:extLst>
          </p:cNvPr>
          <p:cNvGraphicFramePr>
            <a:graphicFrameLocks/>
          </p:cNvGraphicFramePr>
          <p:nvPr>
            <p:extLst>
              <p:ext uri="{D42A27DB-BD31-4B8C-83A1-F6EECF244321}">
                <p14:modId xmlns:p14="http://schemas.microsoft.com/office/powerpoint/2010/main" val="3886859459"/>
              </p:ext>
            </p:extLst>
          </p:nvPr>
        </p:nvGraphicFramePr>
        <p:xfrm>
          <a:off x="7304816" y="3468938"/>
          <a:ext cx="4776743" cy="2666539"/>
        </p:xfrm>
        <a:graphic>
          <a:graphicData uri="http://schemas.openxmlformats.org/drawingml/2006/chart">
            <c:chart xmlns:c="http://schemas.openxmlformats.org/drawingml/2006/chart" xmlns:r="http://schemas.openxmlformats.org/officeDocument/2006/relationships" r:id="rId4"/>
          </a:graphicData>
        </a:graphic>
      </p:graphicFrame>
      <p:sp>
        <p:nvSpPr>
          <p:cNvPr id="27" name="Dian numeron paikkamerkki 4">
            <a:extLst>
              <a:ext uri="{FF2B5EF4-FFF2-40B4-BE49-F238E27FC236}">
                <a16:creationId xmlns:a16="http://schemas.microsoft.com/office/drawing/2014/main" id="{29A90FD5-13BC-4489-A4E9-88A36B46D282}"/>
              </a:ext>
            </a:extLst>
          </p:cNvPr>
          <p:cNvSpPr txBox="1">
            <a:spLocks/>
          </p:cNvSpPr>
          <p:nvPr/>
        </p:nvSpPr>
        <p:spPr>
          <a:xfrm>
            <a:off x="11651637" y="6437546"/>
            <a:ext cx="360000" cy="242281"/>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E1503-BED9-462F-ADA2-F5678F1B9859}" type="slidenum">
              <a:rPr lang="fi-FI" smtClean="0"/>
              <a:pPr/>
              <a:t>21</a:t>
            </a:fld>
            <a:endParaRPr lang="fi-FI"/>
          </a:p>
        </p:txBody>
      </p:sp>
    </p:spTree>
    <p:extLst>
      <p:ext uri="{BB962C8B-B14F-4D97-AF65-F5344CB8AC3E}">
        <p14:creationId xmlns:p14="http://schemas.microsoft.com/office/powerpoint/2010/main" val="506357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3">
            <a:extLst>
              <a:ext uri="{FF2B5EF4-FFF2-40B4-BE49-F238E27FC236}">
                <a16:creationId xmlns:a16="http://schemas.microsoft.com/office/drawing/2014/main" id="{E61965E4-B80D-4DA3-BB26-19BD11AC5BDC}"/>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itle 1">
            <a:extLst>
              <a:ext uri="{FF2B5EF4-FFF2-40B4-BE49-F238E27FC236}">
                <a16:creationId xmlns:a16="http://schemas.microsoft.com/office/drawing/2014/main" id="{8F57FE4A-4D14-404B-8F7E-CB3B2D7AA29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Kävelyn ja pyöräilyn turvallisuus</a:t>
            </a:r>
          </a:p>
        </p:txBody>
      </p:sp>
      <p:sp>
        <p:nvSpPr>
          <p:cNvPr id="10" name="Oval 15">
            <a:extLst>
              <a:ext uri="{FF2B5EF4-FFF2-40B4-BE49-F238E27FC236}">
                <a16:creationId xmlns:a16="http://schemas.microsoft.com/office/drawing/2014/main" id="{0942F05F-F985-4AAD-BC8F-D5FA48C7E83B}"/>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2.9</a:t>
            </a:r>
          </a:p>
        </p:txBody>
      </p:sp>
      <p:sp>
        <p:nvSpPr>
          <p:cNvPr id="31" name="Rectangle 30">
            <a:extLst>
              <a:ext uri="{FF2B5EF4-FFF2-40B4-BE49-F238E27FC236}">
                <a16:creationId xmlns:a16="http://schemas.microsoft.com/office/drawing/2014/main" id="{DA3D30DB-DE6E-42F6-8D45-87C32F5022F1}"/>
              </a:ext>
            </a:extLst>
          </p:cNvPr>
          <p:cNvSpPr/>
          <p:nvPr/>
        </p:nvSpPr>
        <p:spPr>
          <a:xfrm>
            <a:off x="1386150" y="1044709"/>
            <a:ext cx="4367583" cy="1482952"/>
          </a:xfrm>
          <a:prstGeom prst="rect">
            <a:avLst/>
          </a:prstGeom>
        </p:spPr>
        <p:txBody>
          <a:bodyPr wrap="square" numCol="1" spcCol="360000">
            <a:noAutofit/>
          </a:bodyPr>
          <a:lstStyle/>
          <a:p>
            <a:pPr>
              <a:spcAft>
                <a:spcPts val="600"/>
              </a:spcAft>
            </a:pPr>
            <a:r>
              <a:rPr lang="fi-FI" sz="1200">
                <a:solidFill>
                  <a:srgbClr val="000000"/>
                </a:solidFill>
                <a:latin typeface="Sweco Sans" panose="00000500000000000000" charset="0"/>
              </a:rPr>
              <a:t>Poliisin tietoon tulleiden o</a:t>
            </a:r>
            <a:r>
              <a:rPr lang="fi-FI" sz="1200" b="0" i="0">
                <a:solidFill>
                  <a:srgbClr val="000000"/>
                </a:solidFill>
                <a:effectLst/>
                <a:latin typeface="Sweco Sans" panose="00000500000000000000" charset="0"/>
              </a:rPr>
              <a:t>nnettomuuksien perusteella Vaala on kävelijälle ja pyöräilijälle turvallinen kunta; </a:t>
            </a:r>
            <a:r>
              <a:rPr lang="fi-FI" sz="1200">
                <a:solidFill>
                  <a:srgbClr val="000000"/>
                </a:solidFill>
                <a:latin typeface="Sweco Sans" panose="00000500000000000000" charset="0"/>
              </a:rPr>
              <a:t>V</a:t>
            </a:r>
            <a:r>
              <a:rPr lang="fi-FI" sz="1200" b="0" i="0">
                <a:solidFill>
                  <a:srgbClr val="000000"/>
                </a:solidFill>
                <a:effectLst/>
                <a:latin typeface="Sweco Sans" panose="00000500000000000000" charset="0"/>
              </a:rPr>
              <a:t>aalassa ei tapahtunut jalankulku- tai pyöräilyonnettomuuksia vuosina 2018-2022. Pelkkä onnettomuuksien puute ei kuitenkaan kerro kävelijän ja pyöräilijän kokemasta turvallisuudesta, joka vaikuttaa merkittävästi kulkutavan valintaan. Vaalassa on useita turvallisuuden kannalta kehitettäviä kohteita, jotta kävelyn ja pyöräilyn valitsee arjessaan yhä useampi kuntalainen ja vierailija.</a:t>
            </a:r>
          </a:p>
        </p:txBody>
      </p:sp>
      <p:pic>
        <p:nvPicPr>
          <p:cNvPr id="3" name="Picture 2" descr="Karttakuva, jossa on asukaskyselyn tuloksia. Kartalla näkyy paikat, jotka eivät ole esteettömiä, paikat, joissa on epäselvää missä kuuluu kävellä, kävelijälle turvattoman tuntuiset paikat sekä huonokuntoiset yhteydet. Keskustassa on yksittäisiä esteettömiä paikkoja, yhteys hautausmaalle koetaan turvattomaksi ja siitä puuttuu kävelyn ja pyöräilyn yhteys. &#10;">
            <a:extLst>
              <a:ext uri="{FF2B5EF4-FFF2-40B4-BE49-F238E27FC236}">
                <a16:creationId xmlns:a16="http://schemas.microsoft.com/office/drawing/2014/main" id="{4DC36D17-A1EF-E599-0904-65473A021E78}"/>
              </a:ext>
            </a:extLst>
          </p:cNvPr>
          <p:cNvPicPr>
            <a:picLocks noChangeAspect="1"/>
          </p:cNvPicPr>
          <p:nvPr/>
        </p:nvPicPr>
        <p:blipFill>
          <a:blip r:embed="rId2"/>
          <a:stretch>
            <a:fillRect/>
          </a:stretch>
        </p:blipFill>
        <p:spPr>
          <a:xfrm>
            <a:off x="6768077" y="2766542"/>
            <a:ext cx="4529721" cy="4011516"/>
          </a:xfrm>
          <a:prstGeom prst="rect">
            <a:avLst/>
          </a:prstGeom>
        </p:spPr>
      </p:pic>
      <p:pic>
        <p:nvPicPr>
          <p:cNvPr id="24" name="Picture 23" descr="Karttakuva, jossa on asukaskyselyn tuloksia. Kartalla näkyy paikat, jotka ovat pyöräilijälle turvattomia, paikat, joissa on epäselvää missä kuuluu pyöräillä sekä huonokuntoiset yhteydet. Keskustassa on yksittäisiä turvattomia paikkoja lähinnä koulun ympärillä sekä reitillä hautausmaalle. Hautausmaan yhteys on merkitty puuttuvaksi pyöräily-yhteydeksi. &#10;">
            <a:extLst>
              <a:ext uri="{FF2B5EF4-FFF2-40B4-BE49-F238E27FC236}">
                <a16:creationId xmlns:a16="http://schemas.microsoft.com/office/drawing/2014/main" id="{663785D5-4D24-AC09-F522-6C658EE8CF90}"/>
              </a:ext>
            </a:extLst>
          </p:cNvPr>
          <p:cNvPicPr>
            <a:picLocks noChangeAspect="1"/>
          </p:cNvPicPr>
          <p:nvPr/>
        </p:nvPicPr>
        <p:blipFill>
          <a:blip r:embed="rId3"/>
          <a:stretch>
            <a:fillRect/>
          </a:stretch>
        </p:blipFill>
        <p:spPr>
          <a:xfrm>
            <a:off x="1353127" y="2790494"/>
            <a:ext cx="4657748" cy="3828620"/>
          </a:xfrm>
          <a:prstGeom prst="rect">
            <a:avLst/>
          </a:prstGeom>
        </p:spPr>
      </p:pic>
      <p:sp>
        <p:nvSpPr>
          <p:cNvPr id="34" name="Dian numeron paikkamerkki 4">
            <a:extLst>
              <a:ext uri="{FF2B5EF4-FFF2-40B4-BE49-F238E27FC236}">
                <a16:creationId xmlns:a16="http://schemas.microsoft.com/office/drawing/2014/main" id="{75AD4715-2269-495C-800F-CFDC89DFC02D}"/>
              </a:ext>
            </a:extLst>
          </p:cNvPr>
          <p:cNvSpPr txBox="1">
            <a:spLocks/>
          </p:cNvSpPr>
          <p:nvPr/>
        </p:nvSpPr>
        <p:spPr>
          <a:xfrm>
            <a:off x="11651637" y="6437546"/>
            <a:ext cx="360000" cy="242281"/>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E1503-BED9-462F-ADA2-F5678F1B9859}" type="slidenum">
              <a:rPr lang="fi-FI" smtClean="0"/>
              <a:pPr/>
              <a:t>22</a:t>
            </a:fld>
            <a:endParaRPr lang="fi-FI"/>
          </a:p>
        </p:txBody>
      </p:sp>
      <p:pic>
        <p:nvPicPr>
          <p:cNvPr id="2" name="Picture 2">
            <a:extLst>
              <a:ext uri="{FF2B5EF4-FFF2-40B4-BE49-F238E27FC236}">
                <a16:creationId xmlns:a16="http://schemas.microsoft.com/office/drawing/2014/main" id="{87DE477E-DE66-0ABF-ED15-1DD720BD85E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655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B85B6-4F6E-8EBE-3E3A-06290FE68C31}"/>
              </a:ext>
              <a:ext uri="{C183D7F6-B498-43B3-948B-1728B52AA6E4}">
                <adec:decorative xmlns:adec="http://schemas.microsoft.com/office/drawing/2017/decorative" val="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21920" y="0"/>
            <a:ext cx="12238446" cy="6884126"/>
          </a:xfrm>
          <a:prstGeom prst="rect">
            <a:avLst/>
          </a:prstGeom>
        </p:spPr>
      </p:pic>
      <p:sp>
        <p:nvSpPr>
          <p:cNvPr id="2" name="Title 1">
            <a:extLst>
              <a:ext uri="{FF2B5EF4-FFF2-40B4-BE49-F238E27FC236}">
                <a16:creationId xmlns:a16="http://schemas.microsoft.com/office/drawing/2014/main" id="{7ECDE1E6-52A6-B91F-C2CE-19DCDD89A61F}"/>
              </a:ext>
            </a:extLst>
          </p:cNvPr>
          <p:cNvSpPr>
            <a:spLocks noGrp="1"/>
          </p:cNvSpPr>
          <p:nvPr>
            <p:ph type="title"/>
          </p:nvPr>
        </p:nvSpPr>
        <p:spPr/>
        <p:txBody>
          <a:bodyPr/>
          <a:lstStyle/>
          <a:p>
            <a:r>
              <a:rPr lang="fi-FI" dirty="0"/>
              <a:t>Mahdollisuudet ja haasteet kestävän liikkumisen kuntana</a:t>
            </a:r>
          </a:p>
        </p:txBody>
      </p:sp>
      <p:sp>
        <p:nvSpPr>
          <p:cNvPr id="6" name="Content Placeholder 2">
            <a:extLst>
              <a:ext uri="{FF2B5EF4-FFF2-40B4-BE49-F238E27FC236}">
                <a16:creationId xmlns:a16="http://schemas.microsoft.com/office/drawing/2014/main" id="{D74A61E7-ED1C-6833-FD5A-E50146FE3C29}"/>
              </a:ext>
            </a:extLst>
          </p:cNvPr>
          <p:cNvSpPr>
            <a:spLocks noGrp="1"/>
          </p:cNvSpPr>
          <p:nvPr>
            <p:ph idx="1"/>
          </p:nvPr>
        </p:nvSpPr>
        <p:spPr>
          <a:xfrm>
            <a:off x="358775" y="2159000"/>
            <a:ext cx="5556250" cy="3978275"/>
          </a:xfrm>
        </p:spPr>
        <p:txBody>
          <a:bodyPr/>
          <a:lstStyle/>
          <a:p>
            <a:pPr marL="0" indent="0">
              <a:buNone/>
            </a:pPr>
            <a:r>
              <a:rPr lang="fi-FI" dirty="0"/>
              <a:t>Mahdollisuudet</a:t>
            </a:r>
          </a:p>
          <a:p>
            <a:r>
              <a:rPr lang="fi-FI" dirty="0"/>
              <a:t>Kattava kävelyn- ja pyöräilyn verkko keskustassa</a:t>
            </a:r>
          </a:p>
          <a:p>
            <a:r>
              <a:rPr lang="fi-FI" dirty="0"/>
              <a:t>Upeat virkistyskohteet ja –reitit, jonkin verran matkailutoimijoita </a:t>
            </a:r>
          </a:p>
          <a:p>
            <a:pPr marL="270000" lvl="1" indent="0">
              <a:buNone/>
            </a:pPr>
            <a:r>
              <a:rPr lang="fi-FI" dirty="0">
                <a:sym typeface="Wingdings" panose="05000000000000000000" pitchFamily="2" charset="2"/>
              </a:rPr>
              <a:t> Iso potentiaali asukkaille ja matkailijoille</a:t>
            </a:r>
            <a:endParaRPr lang="fi-FI" dirty="0"/>
          </a:p>
          <a:p>
            <a:r>
              <a:rPr lang="fi-FI" dirty="0"/>
              <a:t>Suuri osa asukkaista asuu lähellä keskustaa ja palveluita</a:t>
            </a:r>
          </a:p>
          <a:p>
            <a:r>
              <a:rPr lang="fi-FI" dirty="0"/>
              <a:t>Kesäaikaan pyöräilyllä parhaat edellytykset ja eniten potentiaalisia liikkujia mökkiläisten takia</a:t>
            </a:r>
          </a:p>
          <a:p>
            <a:r>
              <a:rPr lang="fi-FI" dirty="0"/>
              <a:t>Joukkoliikenneyhteyksien tarjonta</a:t>
            </a:r>
          </a:p>
          <a:p>
            <a:r>
              <a:rPr lang="fi-FI" dirty="0"/>
              <a:t>Koulussa jo nykyisellään liikennekasvatusta ja tapahtumia</a:t>
            </a:r>
          </a:p>
          <a:p>
            <a:r>
              <a:rPr lang="fi-FI" dirty="0"/>
              <a:t>Keskustaajama kompakti ja helposti hahmotettava</a:t>
            </a:r>
          </a:p>
          <a:p>
            <a:endParaRPr lang="fi-FI" dirty="0"/>
          </a:p>
          <a:p>
            <a:pPr marL="0" indent="0">
              <a:buNone/>
            </a:pPr>
            <a:endParaRPr lang="fi-FI" dirty="0"/>
          </a:p>
          <a:p>
            <a:endParaRPr lang="fi-FI" dirty="0"/>
          </a:p>
          <a:p>
            <a:endParaRPr lang="fi-FI" dirty="0"/>
          </a:p>
          <a:p>
            <a:endParaRPr lang="fi-FI" dirty="0"/>
          </a:p>
          <a:p>
            <a:pPr marL="0" indent="0">
              <a:buNone/>
            </a:pPr>
            <a:endParaRPr lang="fi-FI" dirty="0"/>
          </a:p>
          <a:p>
            <a:endParaRPr lang="fi-FI" dirty="0"/>
          </a:p>
        </p:txBody>
      </p:sp>
      <p:sp>
        <p:nvSpPr>
          <p:cNvPr id="7" name="Content Placeholder 3">
            <a:extLst>
              <a:ext uri="{FF2B5EF4-FFF2-40B4-BE49-F238E27FC236}">
                <a16:creationId xmlns:a16="http://schemas.microsoft.com/office/drawing/2014/main" id="{408DF591-419F-698E-9EB7-4C728D34783D}"/>
              </a:ext>
            </a:extLst>
          </p:cNvPr>
          <p:cNvSpPr txBox="1">
            <a:spLocks/>
          </p:cNvSpPr>
          <p:nvPr/>
        </p:nvSpPr>
        <p:spPr>
          <a:xfrm>
            <a:off x="6275387" y="2159000"/>
            <a:ext cx="5556249" cy="3978275"/>
          </a:xfrm>
          <a:prstGeom prst="rect">
            <a:avLst/>
          </a:prstGeom>
        </p:spPr>
        <p:txBody>
          <a:bodyPr/>
          <a:lst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marL="0" indent="0">
              <a:buFont typeface="Arial" panose="020B0604020202020204" pitchFamily="34" charset="0"/>
              <a:buNone/>
            </a:pPr>
            <a:r>
              <a:rPr lang="fi-FI" dirty="0"/>
              <a:t>Haasteet</a:t>
            </a:r>
          </a:p>
          <a:p>
            <a:r>
              <a:rPr lang="fi-FI" dirty="0"/>
              <a:t>Keskustan kävelyreitit tien varressa eivät ole kovin viihtyisiä</a:t>
            </a:r>
          </a:p>
          <a:p>
            <a:r>
              <a:rPr lang="fi-FI" dirty="0"/>
              <a:t>Kaikista virkistys- ja maastopyöräilyreiteistä ja kohteista ei löydy tietoa tai karttoja, myös opastuksessa parannettavaa</a:t>
            </a:r>
          </a:p>
          <a:p>
            <a:r>
              <a:rPr lang="fi-FI" dirty="0"/>
              <a:t>Pyöräpysäköintiä on tarjolla heikosti</a:t>
            </a:r>
          </a:p>
          <a:p>
            <a:r>
              <a:rPr lang="fi-FI" dirty="0"/>
              <a:t>Vaalassa ei ole pyöränkorjauttamismahdollisuutta</a:t>
            </a:r>
          </a:p>
          <a:p>
            <a:r>
              <a:rPr lang="fi-FI" dirty="0"/>
              <a:t>Vaalan keskustassa ei ole oleskeluun ja seurusteluun houkuttelevaa asukkaiden ”olohuonetta”, jonka luokse kokoontua</a:t>
            </a:r>
          </a:p>
          <a:p>
            <a:r>
              <a:rPr lang="fi-FI" dirty="0"/>
              <a:t>Matkailutoimijoiden palveluista hankala löytää tietoa</a:t>
            </a:r>
          </a:p>
          <a:p>
            <a:r>
              <a:rPr lang="fi-FI" dirty="0"/>
              <a:t>Vähän asukkaita, pitkät välimatkat</a:t>
            </a:r>
          </a:p>
          <a:p>
            <a:r>
              <a:rPr lang="fi-FI" dirty="0"/>
              <a:t>Tiedonkulku</a:t>
            </a:r>
          </a:p>
          <a:p>
            <a:r>
              <a:rPr lang="fi-FI" dirty="0"/>
              <a:t>Mopoilu ja kaahailu keskustaajamassa</a:t>
            </a:r>
          </a:p>
          <a:p>
            <a:r>
              <a:rPr lang="fi-FI" dirty="0"/>
              <a:t>Resurssit – löytyykö aikaa ja rahaa kehittämiseen?</a:t>
            </a:r>
          </a:p>
        </p:txBody>
      </p:sp>
      <p:pic>
        <p:nvPicPr>
          <p:cNvPr id="11" name="Graphic 10">
            <a:extLst>
              <a:ext uri="{FF2B5EF4-FFF2-40B4-BE49-F238E27FC236}">
                <a16:creationId xmlns:a16="http://schemas.microsoft.com/office/drawing/2014/main" id="{5F95A556-1C80-683B-9B25-374F18F790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67625" y="1861362"/>
            <a:ext cx="595275" cy="595275"/>
          </a:xfrm>
          <a:prstGeom prst="rect">
            <a:avLst/>
          </a:prstGeom>
        </p:spPr>
      </p:pic>
      <p:pic>
        <p:nvPicPr>
          <p:cNvPr id="25" name="Graphic 24">
            <a:extLst>
              <a:ext uri="{FF2B5EF4-FFF2-40B4-BE49-F238E27FC236}">
                <a16:creationId xmlns:a16="http://schemas.microsoft.com/office/drawing/2014/main" id="{888C0A75-3552-3E56-A8DA-1C9694AD8FA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14760" y="1937319"/>
            <a:ext cx="637077" cy="637077"/>
          </a:xfrm>
          <a:prstGeom prst="rect">
            <a:avLst/>
          </a:prstGeom>
        </p:spPr>
      </p:pic>
      <p:pic>
        <p:nvPicPr>
          <p:cNvPr id="27" name="Graphic 26">
            <a:extLst>
              <a:ext uri="{FF2B5EF4-FFF2-40B4-BE49-F238E27FC236}">
                <a16:creationId xmlns:a16="http://schemas.microsoft.com/office/drawing/2014/main" id="{3C11081D-C606-5F72-A9AC-7D54B4D93B4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82736" y="1895517"/>
            <a:ext cx="595275" cy="595275"/>
          </a:xfrm>
          <a:prstGeom prst="rect">
            <a:avLst/>
          </a:prstGeom>
        </p:spPr>
      </p:pic>
      <p:sp>
        <p:nvSpPr>
          <p:cNvPr id="4" name="Slide Number Placeholder 3">
            <a:extLst>
              <a:ext uri="{FF2B5EF4-FFF2-40B4-BE49-F238E27FC236}">
                <a16:creationId xmlns:a16="http://schemas.microsoft.com/office/drawing/2014/main" id="{774FB8FE-38BE-F4C4-274F-1D0D3D473574}"/>
              </a:ext>
            </a:extLst>
          </p:cNvPr>
          <p:cNvSpPr>
            <a:spLocks noGrp="1"/>
          </p:cNvSpPr>
          <p:nvPr>
            <p:ph type="sldNum" sz="quarter" idx="12"/>
          </p:nvPr>
        </p:nvSpPr>
        <p:spPr/>
        <p:txBody>
          <a:bodyPr/>
          <a:lstStyle/>
          <a:p>
            <a:fld id="{23AA811B-2EBD-4900-905E-5BE206449611}" type="slidenum">
              <a:rPr lang="en-GB" smtClean="0"/>
              <a:pPr/>
              <a:t>23</a:t>
            </a:fld>
            <a:endParaRPr lang="en-GB"/>
          </a:p>
        </p:txBody>
      </p:sp>
    </p:spTree>
    <p:extLst>
      <p:ext uri="{BB962C8B-B14F-4D97-AF65-F5344CB8AC3E}">
        <p14:creationId xmlns:p14="http://schemas.microsoft.com/office/powerpoint/2010/main" val="4011967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3">
            <a:extLst>
              <a:ext uri="{FF2B5EF4-FFF2-40B4-BE49-F238E27FC236}">
                <a16:creationId xmlns:a16="http://schemas.microsoft.com/office/drawing/2014/main" id="{0665C616-B36B-42BB-92A4-60138FE8A64A}"/>
              </a:ext>
              <a:ext uri="{C183D7F6-B498-43B3-948B-1728B52AA6E4}">
                <adec:decorative xmlns:adec="http://schemas.microsoft.com/office/drawing/2017/decorative" val="1"/>
              </a:ext>
            </a:extLst>
          </p:cNvPr>
          <p:cNvSpPr/>
          <p:nvPr/>
        </p:nvSpPr>
        <p:spPr>
          <a:xfrm>
            <a:off x="232343" y="-1"/>
            <a:ext cx="3600000" cy="6858001"/>
          </a:xfrm>
          <a:prstGeom prst="rect">
            <a:avLst/>
          </a:prstGeom>
          <a:solidFill>
            <a:srgbClr val="69ACA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FFFFFF"/>
              </a:solidFill>
              <a:effectLst/>
              <a:uLnTx/>
              <a:uFillTx/>
              <a:latin typeface="Sweco Sans"/>
              <a:ea typeface="+mn-ea"/>
              <a:cs typeface="+mn-cs"/>
            </a:endParaRPr>
          </a:p>
        </p:txBody>
      </p:sp>
      <p:sp>
        <p:nvSpPr>
          <p:cNvPr id="23" name="Oval 15">
            <a:extLst>
              <a:ext uri="{FF2B5EF4-FFF2-40B4-BE49-F238E27FC236}">
                <a16:creationId xmlns:a16="http://schemas.microsoft.com/office/drawing/2014/main" id="{4CDD965D-4E92-447F-8D99-B52083DA8825}"/>
              </a:ext>
              <a:ext uri="{C183D7F6-B498-43B3-948B-1728B52AA6E4}">
                <adec:decorative xmlns:adec="http://schemas.microsoft.com/office/drawing/2017/decorative" val="1"/>
              </a:ext>
            </a:extLst>
          </p:cNvPr>
          <p:cNvSpPr/>
          <p:nvPr/>
        </p:nvSpPr>
        <p:spPr>
          <a:xfrm>
            <a:off x="48460" y="79942"/>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3</a:t>
            </a:r>
          </a:p>
        </p:txBody>
      </p:sp>
      <p:sp>
        <p:nvSpPr>
          <p:cNvPr id="11" name="Title 1">
            <a:extLst>
              <a:ext uri="{FF2B5EF4-FFF2-40B4-BE49-F238E27FC236}">
                <a16:creationId xmlns:a16="http://schemas.microsoft.com/office/drawing/2014/main" id="{3671E113-8A12-40F0-8CF8-59CCC130B3B0}"/>
              </a:ext>
            </a:extLst>
          </p:cNvPr>
          <p:cNvSpPr txBox="1">
            <a:spLocks noGrp="1"/>
          </p:cNvSpPr>
          <p:nvPr>
            <p:ph type="title" idx="4294967295"/>
          </p:nvPr>
        </p:nvSpPr>
        <p:spPr>
          <a:xfrm>
            <a:off x="768460" y="572998"/>
            <a:ext cx="2837117" cy="31674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83000"/>
              </a:lnSpc>
              <a:spcBef>
                <a:spcPct val="0"/>
              </a:spcBef>
              <a:buNone/>
              <a:defRPr sz="4000" kern="1200">
                <a:solidFill>
                  <a:schemeClr val="tx1"/>
                </a:solidFill>
                <a:latin typeface="+mj-lt"/>
                <a:ea typeface="+mj-ea"/>
                <a:cs typeface="+mj-cs"/>
              </a:defRPr>
            </a:lvl1pPr>
          </a:lstStyle>
          <a:p>
            <a:pPr marL="0" marR="0" lvl="0" indent="0" algn="ctr" defTabSz="914400" rtl="0" eaLnBrk="1" fontAlgn="auto" latinLnBrk="0" hangingPunct="1">
              <a:lnSpc>
                <a:spcPct val="83000"/>
              </a:lnSpc>
              <a:spcBef>
                <a:spcPct val="0"/>
              </a:spcBef>
              <a:spcAft>
                <a:spcPts val="0"/>
              </a:spcAft>
              <a:buClrTx/>
              <a:buSzTx/>
              <a:buFontTx/>
              <a:buNone/>
              <a:tabLst/>
              <a:defRPr/>
            </a:pPr>
            <a:r>
              <a:rPr kumimoji="0" lang="fi-FI" sz="2900" b="0" i="0" u="none" strike="noStrike" kern="1200" cap="none" spc="0" normalizeH="0" baseline="0" noProof="0" dirty="0">
                <a:ln>
                  <a:noFill/>
                </a:ln>
                <a:solidFill>
                  <a:schemeClr val="tx1"/>
                </a:solidFill>
                <a:effectLst/>
                <a:uLnTx/>
                <a:uFillTx/>
                <a:latin typeface="Sweco Sans" panose="00000500000000000000" charset="0"/>
                <a:ea typeface="+mj-ea"/>
                <a:cs typeface="+mj-cs"/>
              </a:rPr>
              <a:t>KEHITYS-</a:t>
            </a:r>
            <a:br>
              <a:rPr kumimoji="0" lang="fi-FI" sz="2900" b="0" i="0" u="none" strike="noStrike" kern="1200" cap="none" spc="0" normalizeH="0" baseline="0" noProof="0" dirty="0">
                <a:ln>
                  <a:noFill/>
                </a:ln>
                <a:solidFill>
                  <a:schemeClr val="tx1"/>
                </a:solidFill>
                <a:effectLst/>
                <a:uLnTx/>
                <a:uFillTx/>
                <a:latin typeface="Sweco Sans" panose="00000500000000000000" charset="0"/>
                <a:ea typeface="+mj-ea"/>
                <a:cs typeface="+mj-cs"/>
              </a:rPr>
            </a:br>
            <a:r>
              <a:rPr kumimoji="0" lang="fi-FI" sz="2900" b="0" i="0" u="none" strike="noStrike" kern="1200" cap="none" spc="0" normalizeH="0" baseline="0" noProof="0" dirty="0">
                <a:ln>
                  <a:noFill/>
                </a:ln>
                <a:solidFill>
                  <a:schemeClr val="tx1"/>
                </a:solidFill>
                <a:effectLst/>
                <a:uLnTx/>
                <a:uFillTx/>
                <a:latin typeface="Sweco Sans" panose="00000500000000000000" charset="0"/>
                <a:ea typeface="+mj-ea"/>
                <a:cs typeface="+mj-cs"/>
              </a:rPr>
              <a:t>TARPEET</a:t>
            </a:r>
          </a:p>
        </p:txBody>
      </p:sp>
      <p:sp>
        <p:nvSpPr>
          <p:cNvPr id="10" name="Rectangle 7">
            <a:extLst>
              <a:ext uri="{FF2B5EF4-FFF2-40B4-BE49-F238E27FC236}">
                <a16:creationId xmlns:a16="http://schemas.microsoft.com/office/drawing/2014/main" id="{4B038F54-4B1A-4CE1-B8B7-DF4AB3454B46}"/>
              </a:ext>
            </a:extLst>
          </p:cNvPr>
          <p:cNvSpPr/>
          <p:nvPr/>
        </p:nvSpPr>
        <p:spPr>
          <a:xfrm>
            <a:off x="3954083" y="1032822"/>
            <a:ext cx="5347159" cy="5647005"/>
          </a:xfrm>
          <a:prstGeom prst="rect">
            <a:avLst/>
          </a:prstGeom>
        </p:spPr>
        <p:txBody>
          <a:bodyPr wrap="square" numCol="1" spcCol="360000">
            <a:noAutofit/>
          </a:bodyPr>
          <a:lstStyle/>
          <a:p>
            <a:pPr>
              <a:spcAft>
                <a:spcPts val="600"/>
              </a:spcAft>
            </a:pPr>
            <a:r>
              <a:rPr lang="fi-FI" sz="1200" dirty="0">
                <a:solidFill>
                  <a:srgbClr val="000000"/>
                </a:solidFill>
                <a:latin typeface="Sweco Sans" panose="00000500000000000000" charset="0"/>
              </a:rPr>
              <a:t>Tässä osiossa esitellään nykytila-analyysin perusteella havaitut sekä kokouksissa, haastatteluissa, asukaskyselyssä ja maastokäynnillä esiin nousseet infran kehittämistarpeet.  </a:t>
            </a:r>
          </a:p>
          <a:p>
            <a:pPr>
              <a:spcAft>
                <a:spcPts val="600"/>
              </a:spcAft>
            </a:pPr>
            <a:r>
              <a:rPr lang="fi-FI" sz="1200" dirty="0">
                <a:solidFill>
                  <a:srgbClr val="000000"/>
                </a:solidFill>
                <a:latin typeface="Sweco Sans" panose="00000500000000000000" charset="0"/>
              </a:rPr>
              <a:t>Vaalassa havaittiin nykytila-analyysissä monia yleisiä kehittämistarpeita. Niitä ovat esimerkiksi kävely- ja pyöräilyreittien sekä virkistysreittien informaatio ja opastus niin maastossa kuin nettisivuilla sekä laadukkaan pyöräpysäköinnin järjestäminen. Kun tiedotus ja opastus ovat kunnossa, ihmiset löytävät käyttämään nykyisiä väyliä ja reittejä paremmin. Myös yritysten kannattaa kehittää opastustaan ja nettisivujaan sekä kertoa palveluistaan mahdollisimman kattavasti. Tietoja tulee myös päivittää ja tarkistaa tasaisin väliajoin, sekä kertoa päivitysajankohta, jotta tietoa etsivä voi varmistua sen ajantasaisuudesta. Tällöin matkan suunnittelu ja kiinnostavien kohteiden löytäminen on helppoa.</a:t>
            </a:r>
          </a:p>
          <a:p>
            <a:pPr>
              <a:spcAft>
                <a:spcPts val="600"/>
              </a:spcAft>
            </a:pPr>
            <a:r>
              <a:rPr lang="fi-FI" sz="1200" b="1" dirty="0">
                <a:solidFill>
                  <a:srgbClr val="000000"/>
                </a:solidFill>
                <a:latin typeface="Sweco Sans" panose="00000500000000000000" charset="0"/>
              </a:rPr>
              <a:t>Löydetyt kehitystarpeet voidaan jakaa karkeasti seuraaviin luokkiin:</a:t>
            </a:r>
          </a:p>
          <a:p>
            <a:pPr marL="171450" indent="-171450">
              <a:spcAft>
                <a:spcPts val="600"/>
              </a:spcAft>
              <a:buFont typeface="Arial" panose="020B0604020202020204" pitchFamily="34" charset="0"/>
              <a:buChar char="•"/>
            </a:pPr>
            <a:r>
              <a:rPr lang="fi-FI" sz="1200" b="1" dirty="0">
                <a:solidFill>
                  <a:srgbClr val="000000"/>
                </a:solidFill>
                <a:latin typeface="Sweco Sans" panose="00000500000000000000" charset="0"/>
              </a:rPr>
              <a:t>Puuttuva yhteys</a:t>
            </a:r>
          </a:p>
          <a:p>
            <a:pPr marL="171450" indent="-171450">
              <a:spcAft>
                <a:spcPts val="600"/>
              </a:spcAft>
              <a:buFont typeface="Arial" panose="020B0604020202020204" pitchFamily="34" charset="0"/>
              <a:buChar char="•"/>
            </a:pPr>
            <a:r>
              <a:rPr lang="fi-FI" sz="1200" b="1" dirty="0">
                <a:solidFill>
                  <a:srgbClr val="000000"/>
                </a:solidFill>
                <a:latin typeface="Sweco Sans" panose="00000500000000000000" charset="0"/>
              </a:rPr>
              <a:t>Huonokuntoinen yhteys</a:t>
            </a:r>
          </a:p>
          <a:p>
            <a:pPr marL="171450" indent="-171450">
              <a:spcAft>
                <a:spcPts val="600"/>
              </a:spcAft>
              <a:buFont typeface="Arial" panose="020B0604020202020204" pitchFamily="34" charset="0"/>
              <a:buChar char="•"/>
            </a:pPr>
            <a:r>
              <a:rPr lang="fi-FI" sz="1200" b="1" dirty="0">
                <a:solidFill>
                  <a:srgbClr val="000000"/>
                </a:solidFill>
                <a:latin typeface="Sweco Sans" panose="00000500000000000000" charset="0"/>
              </a:rPr>
              <a:t>Vaarallinen, epäselvä tai huono risteys/ ylityspaikka</a:t>
            </a:r>
          </a:p>
          <a:p>
            <a:pPr marL="171450" indent="-171450">
              <a:spcAft>
                <a:spcPts val="600"/>
              </a:spcAft>
              <a:buFont typeface="Arial" panose="020B0604020202020204" pitchFamily="34" charset="0"/>
              <a:buChar char="•"/>
            </a:pPr>
            <a:r>
              <a:rPr lang="fi-FI" sz="1200" b="1" dirty="0">
                <a:solidFill>
                  <a:srgbClr val="000000"/>
                </a:solidFill>
                <a:latin typeface="Sweco Sans" panose="00000500000000000000" charset="0"/>
              </a:rPr>
              <a:t>Vaarallinen tai epäselvä reitti</a:t>
            </a:r>
          </a:p>
          <a:p>
            <a:pPr marL="171450" indent="-171450">
              <a:spcAft>
                <a:spcPts val="600"/>
              </a:spcAft>
              <a:buFont typeface="Arial" panose="020B0604020202020204" pitchFamily="34" charset="0"/>
              <a:buChar char="•"/>
            </a:pPr>
            <a:r>
              <a:rPr lang="fi-FI" sz="1200" b="1" dirty="0">
                <a:solidFill>
                  <a:srgbClr val="000000"/>
                </a:solidFill>
                <a:latin typeface="Sweco Sans" panose="00000500000000000000" charset="0"/>
              </a:rPr>
              <a:t>Puuttuva/ väärä merkintä (liikenteenohjaus)</a:t>
            </a:r>
          </a:p>
          <a:p>
            <a:pPr marL="171450" indent="-171450">
              <a:spcAft>
                <a:spcPts val="600"/>
              </a:spcAft>
              <a:buFont typeface="Arial" panose="020B0604020202020204" pitchFamily="34" charset="0"/>
              <a:buChar char="•"/>
            </a:pPr>
            <a:r>
              <a:rPr lang="fi-FI" sz="1200" b="1" dirty="0">
                <a:solidFill>
                  <a:srgbClr val="000000"/>
                </a:solidFill>
                <a:latin typeface="Sweco Sans" panose="00000500000000000000" charset="0"/>
              </a:rPr>
              <a:t>Ongelmat esteettömyydessä</a:t>
            </a:r>
          </a:p>
          <a:p>
            <a:endParaRPr lang="fi-FI" sz="1200" dirty="0">
              <a:solidFill>
                <a:srgbClr val="000000"/>
              </a:solidFill>
              <a:latin typeface="Sweco Sans" panose="00000500000000000000" charset="0"/>
            </a:endParaRPr>
          </a:p>
        </p:txBody>
      </p:sp>
      <p:sp>
        <p:nvSpPr>
          <p:cNvPr id="25" name="Dian numeron paikkamerkki 4">
            <a:extLst>
              <a:ext uri="{FF2B5EF4-FFF2-40B4-BE49-F238E27FC236}">
                <a16:creationId xmlns:a16="http://schemas.microsoft.com/office/drawing/2014/main" id="{7FA4AD6D-B5D0-46D6-9D3A-996FBCC4C950}"/>
              </a:ext>
            </a:extLst>
          </p:cNvPr>
          <p:cNvSpPr txBox="1">
            <a:spLocks/>
          </p:cNvSpPr>
          <p:nvPr/>
        </p:nvSpPr>
        <p:spPr>
          <a:xfrm>
            <a:off x="11651637" y="6437546"/>
            <a:ext cx="360000" cy="242281"/>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E1503-BED9-462F-ADA2-F5678F1B9859}" type="slidenum">
              <a:rPr lang="fi-FI" smtClean="0"/>
              <a:pPr/>
              <a:t>24</a:t>
            </a:fld>
            <a:endParaRPr lang="fi-FI"/>
          </a:p>
        </p:txBody>
      </p:sp>
      <p:pic>
        <p:nvPicPr>
          <p:cNvPr id="3" name="Picture 2">
            <a:extLst>
              <a:ext uri="{FF2B5EF4-FFF2-40B4-BE49-F238E27FC236}">
                <a16:creationId xmlns:a16="http://schemas.microsoft.com/office/drawing/2014/main" id="{0D37ADFD-2414-61CF-2426-846D6B19F17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6165DC9-82C6-0884-3AC6-513419409B6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8"/>
          <a:stretch/>
        </p:blipFill>
        <p:spPr bwMode="auto">
          <a:xfrm rot="5400000">
            <a:off x="20936" y="2332616"/>
            <a:ext cx="4022814" cy="351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672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69ACAC"/>
          </a:solidFill>
          <a:ln w="12700" cap="flat" cmpd="sng" algn="ctr">
            <a:noFill/>
            <a:prstDash val="solid"/>
            <a:miter lim="800000"/>
          </a:ln>
          <a:effectLst/>
        </p:spPr>
        <p:txBody>
          <a:bodyPr rtlCol="0" anchor="ctr"/>
          <a:lstStyle/>
          <a:p>
            <a:pPr algn="ctr"/>
            <a:endParaRPr lang="fi-FI" kern="0">
              <a:solidFill>
                <a:srgbClr val="FFFFFF"/>
              </a:solidFill>
              <a:latin typeface="Sweco Sans"/>
            </a:endParaRPr>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3.1</a:t>
            </a:r>
          </a:p>
        </p:txBody>
      </p:sp>
      <p:sp>
        <p:nvSpPr>
          <p:cNvPr id="20" name="Title 1">
            <a:extLst>
              <a:ext uri="{FF2B5EF4-FFF2-40B4-BE49-F238E27FC236}">
                <a16:creationId xmlns:a16="http://schemas.microsoft.com/office/drawing/2014/main" id="{981AE06B-87CB-43CA-9512-FE7C68BA016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Haastattelujen tulokset</a:t>
            </a:r>
          </a:p>
        </p:txBody>
      </p:sp>
      <p:sp>
        <p:nvSpPr>
          <p:cNvPr id="25" name="Rectangle 7">
            <a:extLst>
              <a:ext uri="{FF2B5EF4-FFF2-40B4-BE49-F238E27FC236}">
                <a16:creationId xmlns:a16="http://schemas.microsoft.com/office/drawing/2014/main" id="{D5395362-ABA6-4932-89A8-B5591C489916}"/>
              </a:ext>
            </a:extLst>
          </p:cNvPr>
          <p:cNvSpPr/>
          <p:nvPr/>
        </p:nvSpPr>
        <p:spPr>
          <a:xfrm>
            <a:off x="1440000" y="1111773"/>
            <a:ext cx="4525598" cy="5477234"/>
          </a:xfrm>
          <a:prstGeom prst="rect">
            <a:avLst/>
          </a:prstGeom>
        </p:spPr>
        <p:txBody>
          <a:bodyPr wrap="square" numCol="1" spcCol="360000">
            <a:noAutofit/>
          </a:bodyPr>
          <a:lstStyle/>
          <a:p>
            <a:pPr>
              <a:spcAft>
                <a:spcPts val="600"/>
              </a:spcAft>
            </a:pPr>
            <a:r>
              <a:rPr lang="fi-FI" sz="1200" b="0" i="0">
                <a:solidFill>
                  <a:srgbClr val="000000"/>
                </a:solidFill>
                <a:effectLst/>
                <a:latin typeface="Sweco Sans" panose="00000500000000000000" charset="0"/>
              </a:rPr>
              <a:t>Haastatteluissa esiin nousi useita kehitettäviä tai turvattomia paikkoja. Erityisesti koululaisten turvallisuudesta oltiin haastatteluiden perusteella huolissaan. Paikoin tunnistettiin huonokuntoisia tai puuttuvi</a:t>
            </a:r>
            <a:r>
              <a:rPr lang="fi-FI" sz="1200">
                <a:solidFill>
                  <a:srgbClr val="000000"/>
                </a:solidFill>
                <a:latin typeface="Sweco Sans" panose="00000500000000000000" charset="0"/>
              </a:rPr>
              <a:t>a yhteyksiä. </a:t>
            </a:r>
          </a:p>
          <a:p>
            <a:pPr>
              <a:spcAft>
                <a:spcPts val="600"/>
              </a:spcAft>
            </a:pPr>
            <a:r>
              <a:rPr lang="fi-FI" sz="1200" b="0" i="0">
                <a:solidFill>
                  <a:srgbClr val="000000"/>
                </a:solidFill>
                <a:effectLst/>
                <a:latin typeface="Sweco Sans" panose="00000500000000000000" charset="0"/>
              </a:rPr>
              <a:t>Kartassa ja taulukossa on esitetty haastatteluissa esiin nousseet haasteet ja kerrottu mihin käyttäjäryhmään ne erityisesti vaikuttavat.</a:t>
            </a:r>
          </a:p>
        </p:txBody>
      </p:sp>
      <p:graphicFrame>
        <p:nvGraphicFramePr>
          <p:cNvPr id="30" name="Table 30">
            <a:extLst>
              <a:ext uri="{FF2B5EF4-FFF2-40B4-BE49-F238E27FC236}">
                <a16:creationId xmlns:a16="http://schemas.microsoft.com/office/drawing/2014/main" id="{597EFEEF-BE5A-68AD-D61E-9429813B2626}"/>
              </a:ext>
            </a:extLst>
          </p:cNvPr>
          <p:cNvGraphicFramePr>
            <a:graphicFrameLocks noGrp="1"/>
          </p:cNvGraphicFramePr>
          <p:nvPr>
            <p:extLst>
              <p:ext uri="{D42A27DB-BD31-4B8C-83A1-F6EECF244321}">
                <p14:modId xmlns:p14="http://schemas.microsoft.com/office/powerpoint/2010/main" val="831311099"/>
              </p:ext>
            </p:extLst>
          </p:nvPr>
        </p:nvGraphicFramePr>
        <p:xfrm>
          <a:off x="1457202" y="2719683"/>
          <a:ext cx="4340499" cy="3941811"/>
        </p:xfrm>
        <a:graphic>
          <a:graphicData uri="http://schemas.openxmlformats.org/drawingml/2006/table">
            <a:tbl>
              <a:tblPr firstRow="1" bandRow="1">
                <a:tableStyleId>{2D5ABB26-0587-4C30-8999-92F81FD0307C}</a:tableStyleId>
              </a:tblPr>
              <a:tblGrid>
                <a:gridCol w="398325">
                  <a:extLst>
                    <a:ext uri="{9D8B030D-6E8A-4147-A177-3AD203B41FA5}">
                      <a16:colId xmlns:a16="http://schemas.microsoft.com/office/drawing/2014/main" val="3019236142"/>
                    </a:ext>
                  </a:extLst>
                </a:gridCol>
                <a:gridCol w="3155877">
                  <a:extLst>
                    <a:ext uri="{9D8B030D-6E8A-4147-A177-3AD203B41FA5}">
                      <a16:colId xmlns:a16="http://schemas.microsoft.com/office/drawing/2014/main" val="597045633"/>
                    </a:ext>
                  </a:extLst>
                </a:gridCol>
                <a:gridCol w="786297">
                  <a:extLst>
                    <a:ext uri="{9D8B030D-6E8A-4147-A177-3AD203B41FA5}">
                      <a16:colId xmlns:a16="http://schemas.microsoft.com/office/drawing/2014/main" val="1225598463"/>
                    </a:ext>
                  </a:extLst>
                </a:gridCol>
              </a:tblGrid>
              <a:tr h="253731">
                <a:tc>
                  <a:txBody>
                    <a:bodyPr/>
                    <a:lstStyle/>
                    <a:p>
                      <a:r>
                        <a:rPr lang="fi-FI" sz="1050"/>
                        <a:t>Nro</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50"/>
                        <a:t>Kuvaus</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50"/>
                        <a:t>Käyttäjä</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3440399807"/>
                  </a:ext>
                </a:extLst>
              </a:tr>
              <a:tr h="544888">
                <a:tc>
                  <a:txBody>
                    <a:bodyPr/>
                    <a:lstStyle/>
                    <a:p>
                      <a:r>
                        <a:rPr lang="fi-FI" sz="1050"/>
                        <a:t>1.</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Autoliikenne ajaa risteykseen lujaa Vuolijoentieltä ja pyöräilijä laskee alamäkeen keskustasta Jylhämäelle päin. </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1105749642"/>
                  </a:ext>
                </a:extLst>
              </a:tr>
              <a:tr h="393530">
                <a:tc>
                  <a:txBody>
                    <a:bodyPr/>
                    <a:lstStyle/>
                    <a:p>
                      <a:r>
                        <a:rPr lang="fi-FI" sz="1050"/>
                        <a:t>2.</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Jalkakäytävän laatu huonossa kunnossa, kapea ja siinä on jäätymisongelmia. Pyöräily ajoradalla.</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089028054"/>
                  </a:ext>
                </a:extLst>
              </a:tr>
              <a:tr h="544888">
                <a:tc>
                  <a:txBody>
                    <a:bodyPr/>
                    <a:lstStyle/>
                    <a:p>
                      <a:r>
                        <a:rPr lang="fi-FI" sz="1050"/>
                        <a:t>3.</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a:t>Autoliikenne ajaa risteykseen lujaa Sahanrannantietä ja pyöräilijä laskee alamäkeen </a:t>
                      </a:r>
                      <a:r>
                        <a:rPr lang="fi-FI" sz="1000" err="1"/>
                        <a:t>Vaalantietä</a:t>
                      </a:r>
                      <a:r>
                        <a:rPr lang="fi-FI" sz="1000"/>
                        <a:t> keskustaan päin.</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3638558370"/>
                  </a:ext>
                </a:extLst>
              </a:tr>
              <a:tr h="228891">
                <a:tc>
                  <a:txBody>
                    <a:bodyPr/>
                    <a:lstStyle/>
                    <a:p>
                      <a:r>
                        <a:rPr lang="fi-FI" sz="1050"/>
                        <a:t>4. </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Koululaisten reitti oikaisee kaupan parkkipaikan läpi.</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1917460771"/>
                  </a:ext>
                </a:extLst>
              </a:tr>
              <a:tr h="348906">
                <a:tc>
                  <a:txBody>
                    <a:bodyPr/>
                    <a:lstStyle/>
                    <a:p>
                      <a:r>
                        <a:rPr lang="fi-FI" sz="1050"/>
                        <a:t>5.</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Koulutiellä ei ole ajoneuvoliikenteestä erotettua kävelyn ja pyöräilyn väylää</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4228981269"/>
                  </a:ext>
                </a:extLst>
              </a:tr>
              <a:tr h="183181">
                <a:tc>
                  <a:txBody>
                    <a:bodyPr/>
                    <a:lstStyle/>
                    <a:p>
                      <a:r>
                        <a:rPr lang="fi-FI" sz="1050"/>
                        <a:t>6.</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Autoilijoilla korkeat nopeudet koululaisten ylityspaikalla. Suojatien hidaste poistettu tien uusimisen yhteydessä.</a:t>
                      </a:r>
                      <a:endParaRPr lang="fi-FI" sz="1000" kern="1200">
                        <a:solidFill>
                          <a:schemeClr val="tx1"/>
                        </a:solidFill>
                        <a:latin typeface="+mn-lt"/>
                        <a:ea typeface="+mn-ea"/>
                        <a:cs typeface="+mn-cs"/>
                      </a:endParaRP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537997518"/>
                  </a:ext>
                </a:extLst>
              </a:tr>
              <a:tr h="232701">
                <a:tc>
                  <a:txBody>
                    <a:bodyPr/>
                    <a:lstStyle/>
                    <a:p>
                      <a:r>
                        <a:rPr lang="fi-FI" sz="1050"/>
                        <a:t>7.</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kern="1200">
                          <a:solidFill>
                            <a:schemeClr val="tx1"/>
                          </a:solidFill>
                          <a:latin typeface="+mn-lt"/>
                          <a:ea typeface="+mn-ea"/>
                          <a:cs typeface="+mn-cs"/>
                        </a:rPr>
                        <a:t>Junaradan ylittäminen reitin oikaisemiseksi</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1209088789"/>
                  </a:ext>
                </a:extLst>
              </a:tr>
              <a:tr h="205730">
                <a:tc>
                  <a:txBody>
                    <a:bodyPr/>
                    <a:lstStyle/>
                    <a:p>
                      <a:r>
                        <a:rPr lang="fi-FI" sz="1050"/>
                        <a:t>8.</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Tien ylitys kävely- ja pyörätieltä huoltoasemalle</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569123678"/>
                  </a:ext>
                </a:extLst>
              </a:tr>
              <a:tr h="205730">
                <a:tc>
                  <a:txBody>
                    <a:bodyPr/>
                    <a:lstStyle/>
                    <a:p>
                      <a:r>
                        <a:rPr lang="fi-FI" sz="1050"/>
                        <a:t>9.</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Frisbeegolf-radan käyttäjien pitää ylittää valtatie tasossa ilman suojatietä</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606929252"/>
                  </a:ext>
                </a:extLst>
              </a:tr>
              <a:tr h="205730">
                <a:tc>
                  <a:txBody>
                    <a:bodyPr/>
                    <a:lstStyle/>
                    <a:p>
                      <a:r>
                        <a:rPr lang="fi-FI" sz="1050"/>
                        <a:t>10.</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Hautuumaalle kuljettava valtatietä pitkin</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dirty="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931401397"/>
                  </a:ext>
                </a:extLst>
              </a:tr>
            </a:tbl>
          </a:graphicData>
        </a:graphic>
      </p:graphicFrame>
      <p:sp>
        <p:nvSpPr>
          <p:cNvPr id="5" name="Dian numeron paikkamerkki 4">
            <a:extLst>
              <a:ext uri="{FF2B5EF4-FFF2-40B4-BE49-F238E27FC236}">
                <a16:creationId xmlns:a16="http://schemas.microsoft.com/office/drawing/2014/main" id="{506C19A6-2B09-4F25-AA97-E9954452BBCE}"/>
              </a:ext>
            </a:extLst>
          </p:cNvPr>
          <p:cNvSpPr>
            <a:spLocks noGrp="1"/>
          </p:cNvSpPr>
          <p:nvPr>
            <p:ph type="sldNum" sz="quarter" idx="12"/>
          </p:nvPr>
        </p:nvSpPr>
        <p:spPr>
          <a:xfrm>
            <a:off x="11651637" y="6437546"/>
            <a:ext cx="360000" cy="242281"/>
          </a:xfrm>
        </p:spPr>
        <p:txBody>
          <a:bodyPr/>
          <a:lstStyle/>
          <a:p>
            <a:fld id="{39CE1503-BED9-462F-ADA2-F5678F1B9859}" type="slidenum">
              <a:rPr lang="fi-FI" smtClean="0"/>
              <a:t>25</a:t>
            </a:fld>
            <a:endParaRPr lang="fi-FI"/>
          </a:p>
        </p:txBody>
      </p:sp>
      <p:pic>
        <p:nvPicPr>
          <p:cNvPr id="2" name="Picture 2">
            <a:extLst>
              <a:ext uri="{FF2B5EF4-FFF2-40B4-BE49-F238E27FC236}">
                <a16:creationId xmlns:a16="http://schemas.microsoft.com/office/drawing/2014/main" id="{D231E1BC-8E61-8AFF-0049-E19AC0568C7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1A4F8554-AAF2-FA81-93EA-6DE0158F239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5395" y="3127370"/>
            <a:ext cx="251188" cy="251188"/>
          </a:xfrm>
          <a:prstGeom prst="rect">
            <a:avLst/>
          </a:prstGeom>
        </p:spPr>
      </p:pic>
      <p:pic>
        <p:nvPicPr>
          <p:cNvPr id="36" name="Graphic 35">
            <a:extLst>
              <a:ext uri="{FF2B5EF4-FFF2-40B4-BE49-F238E27FC236}">
                <a16:creationId xmlns:a16="http://schemas.microsoft.com/office/drawing/2014/main" id="{2D64B37C-F292-47E0-9ECB-9838B015EF5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1256" y="3590657"/>
            <a:ext cx="251187" cy="251187"/>
          </a:xfrm>
          <a:prstGeom prst="rect">
            <a:avLst/>
          </a:prstGeom>
        </p:spPr>
      </p:pic>
      <p:pic>
        <p:nvPicPr>
          <p:cNvPr id="35" name="Graphic 34">
            <a:extLst>
              <a:ext uri="{FF2B5EF4-FFF2-40B4-BE49-F238E27FC236}">
                <a16:creationId xmlns:a16="http://schemas.microsoft.com/office/drawing/2014/main" id="{77113996-5551-B3B9-84F0-825E8438B1F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989" y="3607030"/>
            <a:ext cx="251188" cy="251188"/>
          </a:xfrm>
          <a:prstGeom prst="rect">
            <a:avLst/>
          </a:prstGeom>
        </p:spPr>
      </p:pic>
      <p:pic>
        <p:nvPicPr>
          <p:cNvPr id="49" name="Graphic 48">
            <a:extLst>
              <a:ext uri="{FF2B5EF4-FFF2-40B4-BE49-F238E27FC236}">
                <a16:creationId xmlns:a16="http://schemas.microsoft.com/office/drawing/2014/main" id="{4636C32B-3975-31EE-5AE0-4D9B1ACD90C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8084" y="6103006"/>
            <a:ext cx="251187" cy="251187"/>
          </a:xfrm>
          <a:prstGeom prst="rect">
            <a:avLst/>
          </a:prstGeom>
        </p:spPr>
      </p:pic>
      <p:pic>
        <p:nvPicPr>
          <p:cNvPr id="57" name="Graphic 56">
            <a:extLst>
              <a:ext uri="{FF2B5EF4-FFF2-40B4-BE49-F238E27FC236}">
                <a16:creationId xmlns:a16="http://schemas.microsoft.com/office/drawing/2014/main" id="{6D183626-EE72-6A6B-8C9A-79E3D718EC8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1914" y="5517472"/>
            <a:ext cx="251187" cy="251187"/>
          </a:xfrm>
          <a:prstGeom prst="rect">
            <a:avLst/>
          </a:prstGeom>
        </p:spPr>
      </p:pic>
      <p:pic>
        <p:nvPicPr>
          <p:cNvPr id="61" name="Graphic 60">
            <a:extLst>
              <a:ext uri="{FF2B5EF4-FFF2-40B4-BE49-F238E27FC236}">
                <a16:creationId xmlns:a16="http://schemas.microsoft.com/office/drawing/2014/main" id="{FCA5FA22-6065-D15E-EEEB-8556C5FB8D9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7335" y="4085727"/>
            <a:ext cx="251188" cy="251188"/>
          </a:xfrm>
          <a:prstGeom prst="rect">
            <a:avLst/>
          </a:prstGeom>
        </p:spPr>
      </p:pic>
      <p:pic>
        <p:nvPicPr>
          <p:cNvPr id="62" name="Graphic 61">
            <a:extLst>
              <a:ext uri="{FF2B5EF4-FFF2-40B4-BE49-F238E27FC236}">
                <a16:creationId xmlns:a16="http://schemas.microsoft.com/office/drawing/2014/main" id="{185C1EEF-CF3C-9A85-9F9D-BE6C18D3EB7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4127" y="4467694"/>
            <a:ext cx="251187" cy="251187"/>
          </a:xfrm>
          <a:prstGeom prst="rect">
            <a:avLst/>
          </a:prstGeom>
        </p:spPr>
      </p:pic>
      <p:pic>
        <p:nvPicPr>
          <p:cNvPr id="64" name="Graphic 63">
            <a:extLst>
              <a:ext uri="{FF2B5EF4-FFF2-40B4-BE49-F238E27FC236}">
                <a16:creationId xmlns:a16="http://schemas.microsoft.com/office/drawing/2014/main" id="{527A0EDC-6D54-5E4E-283A-5C998F1DA23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1256" y="4813725"/>
            <a:ext cx="251187" cy="251187"/>
          </a:xfrm>
          <a:prstGeom prst="rect">
            <a:avLst/>
          </a:prstGeom>
        </p:spPr>
      </p:pic>
      <p:pic>
        <p:nvPicPr>
          <p:cNvPr id="65" name="Graphic 64">
            <a:extLst>
              <a:ext uri="{FF2B5EF4-FFF2-40B4-BE49-F238E27FC236}">
                <a16:creationId xmlns:a16="http://schemas.microsoft.com/office/drawing/2014/main" id="{58E7FF22-DD09-D977-AB98-DD02F865436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989" y="4830098"/>
            <a:ext cx="251188" cy="251188"/>
          </a:xfrm>
          <a:prstGeom prst="rect">
            <a:avLst/>
          </a:prstGeom>
        </p:spPr>
      </p:pic>
      <p:pic>
        <p:nvPicPr>
          <p:cNvPr id="66" name="Graphic 65">
            <a:extLst>
              <a:ext uri="{FF2B5EF4-FFF2-40B4-BE49-F238E27FC236}">
                <a16:creationId xmlns:a16="http://schemas.microsoft.com/office/drawing/2014/main" id="{D58D0F4A-9BDC-12FF-02D7-11C5B6BF1E1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1256" y="5199546"/>
            <a:ext cx="251187" cy="251187"/>
          </a:xfrm>
          <a:prstGeom prst="rect">
            <a:avLst/>
          </a:prstGeom>
        </p:spPr>
      </p:pic>
      <p:pic>
        <p:nvPicPr>
          <p:cNvPr id="67" name="Graphic 66">
            <a:extLst>
              <a:ext uri="{FF2B5EF4-FFF2-40B4-BE49-F238E27FC236}">
                <a16:creationId xmlns:a16="http://schemas.microsoft.com/office/drawing/2014/main" id="{87691224-2541-80E4-DC28-F0C4480397E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989" y="5215919"/>
            <a:ext cx="251188" cy="251188"/>
          </a:xfrm>
          <a:prstGeom prst="rect">
            <a:avLst/>
          </a:prstGeom>
        </p:spPr>
      </p:pic>
      <p:pic>
        <p:nvPicPr>
          <p:cNvPr id="68" name="Graphic 67">
            <a:extLst>
              <a:ext uri="{FF2B5EF4-FFF2-40B4-BE49-F238E27FC236}">
                <a16:creationId xmlns:a16="http://schemas.microsoft.com/office/drawing/2014/main" id="{6A720431-6D42-E617-BC74-D09426DA20D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1256" y="5754507"/>
            <a:ext cx="251187" cy="251187"/>
          </a:xfrm>
          <a:prstGeom prst="rect">
            <a:avLst/>
          </a:prstGeom>
        </p:spPr>
      </p:pic>
      <p:pic>
        <p:nvPicPr>
          <p:cNvPr id="69" name="Graphic 68">
            <a:extLst>
              <a:ext uri="{FF2B5EF4-FFF2-40B4-BE49-F238E27FC236}">
                <a16:creationId xmlns:a16="http://schemas.microsoft.com/office/drawing/2014/main" id="{0291AC54-5F6F-2AAE-4184-EDFAD0DFA19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989" y="5770880"/>
            <a:ext cx="251188" cy="251188"/>
          </a:xfrm>
          <a:prstGeom prst="rect">
            <a:avLst/>
          </a:prstGeom>
        </p:spPr>
      </p:pic>
      <p:pic>
        <p:nvPicPr>
          <p:cNvPr id="70" name="Graphic 69">
            <a:extLst>
              <a:ext uri="{FF2B5EF4-FFF2-40B4-BE49-F238E27FC236}">
                <a16:creationId xmlns:a16="http://schemas.microsoft.com/office/drawing/2014/main" id="{1759FB29-4C8C-4325-F433-35422AFC713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37775" y="6407276"/>
            <a:ext cx="251187" cy="251187"/>
          </a:xfrm>
          <a:prstGeom prst="rect">
            <a:avLst/>
          </a:prstGeom>
        </p:spPr>
      </p:pic>
      <p:pic>
        <p:nvPicPr>
          <p:cNvPr id="71" name="Graphic 70">
            <a:extLst>
              <a:ext uri="{FF2B5EF4-FFF2-40B4-BE49-F238E27FC236}">
                <a16:creationId xmlns:a16="http://schemas.microsoft.com/office/drawing/2014/main" id="{7D985D21-56AA-3201-D779-8269D3C81ED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7508" y="6423649"/>
            <a:ext cx="251188" cy="251188"/>
          </a:xfrm>
          <a:prstGeom prst="rect">
            <a:avLst/>
          </a:prstGeom>
        </p:spPr>
      </p:pic>
      <p:pic>
        <p:nvPicPr>
          <p:cNvPr id="77" name="Picture 76">
            <a:extLst>
              <a:ext uri="{FF2B5EF4-FFF2-40B4-BE49-F238E27FC236}">
                <a16:creationId xmlns:a16="http://schemas.microsoft.com/office/drawing/2014/main" id="{CA6C3DA8-DEB4-7FB8-05B6-26B17F409FB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886782" y="1188269"/>
            <a:ext cx="6151397" cy="4779678"/>
          </a:xfrm>
          <a:prstGeom prst="rect">
            <a:avLst/>
          </a:prstGeom>
        </p:spPr>
      </p:pic>
    </p:spTree>
    <p:extLst>
      <p:ext uri="{BB962C8B-B14F-4D97-AF65-F5344CB8AC3E}">
        <p14:creationId xmlns:p14="http://schemas.microsoft.com/office/powerpoint/2010/main" val="2749305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69ACAC"/>
          </a:solidFill>
          <a:ln w="12700" cap="flat" cmpd="sng" algn="ctr">
            <a:noFill/>
            <a:prstDash val="solid"/>
            <a:miter lim="800000"/>
          </a:ln>
          <a:effectLst/>
        </p:spPr>
        <p:txBody>
          <a:bodyPr rtlCol="0" anchor="ctr"/>
          <a:lstStyle/>
          <a:p>
            <a:pPr algn="ctr"/>
            <a:endParaRPr lang="fi-FI" kern="0">
              <a:solidFill>
                <a:srgbClr val="FFFFFF"/>
              </a:solidFill>
              <a:latin typeface="Sweco Sans"/>
            </a:endParaRPr>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3.2</a:t>
            </a:r>
          </a:p>
        </p:txBody>
      </p:sp>
      <p:sp>
        <p:nvSpPr>
          <p:cNvPr id="20" name="Title 1">
            <a:extLst>
              <a:ext uri="{FF2B5EF4-FFF2-40B4-BE49-F238E27FC236}">
                <a16:creationId xmlns:a16="http://schemas.microsoft.com/office/drawing/2014/main" id="{981AE06B-87CB-43CA-9512-FE7C68BA016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Asukaskyselyn tulokset</a:t>
            </a:r>
          </a:p>
        </p:txBody>
      </p:sp>
      <p:sp>
        <p:nvSpPr>
          <p:cNvPr id="25" name="Rectangle 7">
            <a:extLst>
              <a:ext uri="{FF2B5EF4-FFF2-40B4-BE49-F238E27FC236}">
                <a16:creationId xmlns:a16="http://schemas.microsoft.com/office/drawing/2014/main" id="{D5395362-ABA6-4932-89A8-B5591C489916}"/>
              </a:ext>
            </a:extLst>
          </p:cNvPr>
          <p:cNvSpPr/>
          <p:nvPr/>
        </p:nvSpPr>
        <p:spPr>
          <a:xfrm>
            <a:off x="1440000" y="1111773"/>
            <a:ext cx="4525598" cy="5477234"/>
          </a:xfrm>
          <a:prstGeom prst="rect">
            <a:avLst/>
          </a:prstGeom>
        </p:spPr>
        <p:txBody>
          <a:bodyPr wrap="square" numCol="1" spcCol="360000">
            <a:noAutofit/>
          </a:bodyPr>
          <a:lstStyle/>
          <a:p>
            <a:pPr>
              <a:spcAft>
                <a:spcPts val="600"/>
              </a:spcAft>
            </a:pPr>
            <a:r>
              <a:rPr lang="fi-FI" sz="1200">
                <a:solidFill>
                  <a:srgbClr val="000000"/>
                </a:solidFill>
                <a:latin typeface="Sweco Sans" panose="00000500000000000000" charset="0"/>
              </a:rPr>
              <a:t>Asukaskyselyssä selvitettiin turvattomia ja epäselviä paikkoja kävelyn ja pyöräilyn osalta. Vastaukset on esitetty kartassa ja siitä on korostettu vastauskeskittymiä, jotka on avattu taulukossa.</a:t>
            </a:r>
          </a:p>
          <a:p>
            <a:pPr>
              <a:spcAft>
                <a:spcPts val="600"/>
              </a:spcAft>
            </a:pPr>
            <a:r>
              <a:rPr lang="fi-FI" sz="1200" b="0" i="0">
                <a:solidFill>
                  <a:srgbClr val="000000"/>
                </a:solidFill>
                <a:effectLst/>
                <a:latin typeface="Sweco Sans" panose="00000500000000000000" charset="0"/>
              </a:rPr>
              <a:t>Valtaosa vastauksista sijoittui taajama-alueelle. Taajama-alueen ulkopuolella oli joitakin puuttuvia yhteyksiä ja vaarallisiksi koettuja paikkoja, mutta vähäisen ihmismäärän, pitkien etäisyyksien ja rajallisten resurssien vuoksi kehittämiskohteissa kannattaa keskittyä kustannustehokkaisiin ratkaisuihin, jotka hyödyttävät mahdollisimman monia ja lisäävät erityisesti arkimatkojen pyöräilyä ja kävelyä. </a:t>
            </a:r>
          </a:p>
        </p:txBody>
      </p:sp>
      <p:graphicFrame>
        <p:nvGraphicFramePr>
          <p:cNvPr id="30" name="Table 30">
            <a:extLst>
              <a:ext uri="{FF2B5EF4-FFF2-40B4-BE49-F238E27FC236}">
                <a16:creationId xmlns:a16="http://schemas.microsoft.com/office/drawing/2014/main" id="{597EFEEF-BE5A-68AD-D61E-9429813B2626}"/>
              </a:ext>
            </a:extLst>
          </p:cNvPr>
          <p:cNvGraphicFramePr>
            <a:graphicFrameLocks noGrp="1"/>
          </p:cNvGraphicFramePr>
          <p:nvPr>
            <p:extLst>
              <p:ext uri="{D42A27DB-BD31-4B8C-83A1-F6EECF244321}">
                <p14:modId xmlns:p14="http://schemas.microsoft.com/office/powerpoint/2010/main" val="3062982800"/>
              </p:ext>
            </p:extLst>
          </p:nvPr>
        </p:nvGraphicFramePr>
        <p:xfrm>
          <a:off x="1424542" y="3511311"/>
          <a:ext cx="4340499" cy="2882631"/>
        </p:xfrm>
        <a:graphic>
          <a:graphicData uri="http://schemas.openxmlformats.org/drawingml/2006/table">
            <a:tbl>
              <a:tblPr firstRow="1" bandRow="1">
                <a:tableStyleId>{2D5ABB26-0587-4C30-8999-92F81FD0307C}</a:tableStyleId>
              </a:tblPr>
              <a:tblGrid>
                <a:gridCol w="398325">
                  <a:extLst>
                    <a:ext uri="{9D8B030D-6E8A-4147-A177-3AD203B41FA5}">
                      <a16:colId xmlns:a16="http://schemas.microsoft.com/office/drawing/2014/main" val="3019236142"/>
                    </a:ext>
                  </a:extLst>
                </a:gridCol>
                <a:gridCol w="3155877">
                  <a:extLst>
                    <a:ext uri="{9D8B030D-6E8A-4147-A177-3AD203B41FA5}">
                      <a16:colId xmlns:a16="http://schemas.microsoft.com/office/drawing/2014/main" val="597045633"/>
                    </a:ext>
                  </a:extLst>
                </a:gridCol>
                <a:gridCol w="786297">
                  <a:extLst>
                    <a:ext uri="{9D8B030D-6E8A-4147-A177-3AD203B41FA5}">
                      <a16:colId xmlns:a16="http://schemas.microsoft.com/office/drawing/2014/main" val="1225598463"/>
                    </a:ext>
                  </a:extLst>
                </a:gridCol>
              </a:tblGrid>
              <a:tr h="253731">
                <a:tc>
                  <a:txBody>
                    <a:bodyPr/>
                    <a:lstStyle/>
                    <a:p>
                      <a:r>
                        <a:rPr lang="fi-FI" sz="1050"/>
                        <a:t>Nro</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50"/>
                        <a:t>Kuvaus</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50"/>
                        <a:t>Käyttäjä</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3440399807"/>
                  </a:ext>
                </a:extLst>
              </a:tr>
              <a:tr h="137776">
                <a:tc>
                  <a:txBody>
                    <a:bodyPr/>
                    <a:lstStyle/>
                    <a:p>
                      <a:r>
                        <a:rPr lang="fi-FI" sz="1050"/>
                        <a:t>1.</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Kolehmaisentiellä on paljon tonttiliittymiä ilman suojateitä ja kävelyn väylän päällysteen kunto on huono.</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1105749642"/>
                  </a:ext>
                </a:extLst>
              </a:tr>
              <a:tr h="393530">
                <a:tc>
                  <a:txBody>
                    <a:bodyPr/>
                    <a:lstStyle/>
                    <a:p>
                      <a:r>
                        <a:rPr lang="fi-FI" sz="1050"/>
                        <a:t>2.</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err="1"/>
                        <a:t>Vaalantien</a:t>
                      </a:r>
                      <a:r>
                        <a:rPr lang="fi-FI" sz="1000"/>
                        <a:t> ja Kolehmaisentien risteys, ajoyhteys kaupan parkkipaikalle</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089028054"/>
                  </a:ext>
                </a:extLst>
              </a:tr>
              <a:tr h="230695">
                <a:tc>
                  <a:txBody>
                    <a:bodyPr/>
                    <a:lstStyle/>
                    <a:p>
                      <a:r>
                        <a:rPr lang="fi-FI" sz="1050"/>
                        <a:t>3.</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Koulutiellä ei ole ajoneuvoliikenteestä erotettua kävelyn ja pyöräilyn väylää</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3638558370"/>
                  </a:ext>
                </a:extLst>
              </a:tr>
              <a:tr h="228891">
                <a:tc>
                  <a:txBody>
                    <a:bodyPr/>
                    <a:lstStyle/>
                    <a:p>
                      <a:r>
                        <a:rPr lang="fi-FI" sz="1050"/>
                        <a:t>4. </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Sahanrannantiellä huonokuntoinen jalankulku- ja pyöräily-yhteys</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1917460771"/>
                  </a:ext>
                </a:extLst>
              </a:tr>
              <a:tr h="348906">
                <a:tc>
                  <a:txBody>
                    <a:bodyPr/>
                    <a:lstStyle/>
                    <a:p>
                      <a:r>
                        <a:rPr lang="fi-FI" sz="1050"/>
                        <a:t>5.</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Sahanrannantien jalankulku- ja pyöräily-yhteyden päättyessä kävely ja pyöräily siirtyy ajoradalle</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4228981269"/>
                  </a:ext>
                </a:extLst>
              </a:tr>
              <a:tr h="183181">
                <a:tc>
                  <a:txBody>
                    <a:bodyPr/>
                    <a:lstStyle/>
                    <a:p>
                      <a:r>
                        <a:rPr lang="fi-FI" sz="1050"/>
                        <a:t>6.</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Valtatien risteys koetaan turvattomaksi kävelijälle ja pyöräilijälle</a:t>
                      </a:r>
                      <a:endParaRPr lang="fi-FI" sz="1000" kern="1200">
                        <a:solidFill>
                          <a:schemeClr val="tx1"/>
                        </a:solidFill>
                        <a:latin typeface="+mn-lt"/>
                        <a:ea typeface="+mn-ea"/>
                        <a:cs typeface="+mn-cs"/>
                      </a:endParaRP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537997518"/>
                  </a:ext>
                </a:extLst>
              </a:tr>
              <a:tr h="232701">
                <a:tc>
                  <a:txBody>
                    <a:bodyPr/>
                    <a:lstStyle/>
                    <a:p>
                      <a:r>
                        <a:rPr lang="fi-FI" sz="1050"/>
                        <a:t>7.</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kern="1200">
                          <a:solidFill>
                            <a:schemeClr val="tx1"/>
                          </a:solidFill>
                          <a:latin typeface="+mn-lt"/>
                          <a:ea typeface="+mn-ea"/>
                          <a:cs typeface="+mn-cs"/>
                        </a:rPr>
                        <a:t>Reitti hautausmaalle kulkee valtatien piennarta</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dirty="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1209088789"/>
                  </a:ext>
                </a:extLst>
              </a:tr>
            </a:tbl>
          </a:graphicData>
        </a:graphic>
      </p:graphicFrame>
      <p:sp>
        <p:nvSpPr>
          <p:cNvPr id="5" name="Dian numeron paikkamerkki 4">
            <a:extLst>
              <a:ext uri="{FF2B5EF4-FFF2-40B4-BE49-F238E27FC236}">
                <a16:creationId xmlns:a16="http://schemas.microsoft.com/office/drawing/2014/main" id="{506C19A6-2B09-4F25-AA97-E9954452BBCE}"/>
              </a:ext>
            </a:extLst>
          </p:cNvPr>
          <p:cNvSpPr>
            <a:spLocks noGrp="1"/>
          </p:cNvSpPr>
          <p:nvPr>
            <p:ph type="sldNum" sz="quarter" idx="12"/>
          </p:nvPr>
        </p:nvSpPr>
        <p:spPr>
          <a:xfrm>
            <a:off x="11651637" y="6437546"/>
            <a:ext cx="360000" cy="242281"/>
          </a:xfrm>
        </p:spPr>
        <p:txBody>
          <a:bodyPr/>
          <a:lstStyle/>
          <a:p>
            <a:fld id="{39CE1503-BED9-462F-ADA2-F5678F1B9859}" type="slidenum">
              <a:rPr lang="fi-FI" smtClean="0"/>
              <a:t>26</a:t>
            </a:fld>
            <a:endParaRPr lang="fi-FI"/>
          </a:p>
        </p:txBody>
      </p:sp>
      <p:pic>
        <p:nvPicPr>
          <p:cNvPr id="8" name="Picture 7" descr="Vaalan asukaskyselyn tuloksia esitettynä kartalla.">
            <a:extLst>
              <a:ext uri="{FF2B5EF4-FFF2-40B4-BE49-F238E27FC236}">
                <a16:creationId xmlns:a16="http://schemas.microsoft.com/office/drawing/2014/main" id="{73A2A6BF-0121-9A84-265A-53CBBFD92EBC}"/>
              </a:ext>
            </a:extLst>
          </p:cNvPr>
          <p:cNvPicPr>
            <a:picLocks noChangeAspect="1"/>
          </p:cNvPicPr>
          <p:nvPr/>
        </p:nvPicPr>
        <p:blipFill>
          <a:blip r:embed="rId3"/>
          <a:stretch>
            <a:fillRect/>
          </a:stretch>
        </p:blipFill>
        <p:spPr>
          <a:xfrm>
            <a:off x="5910309" y="1242103"/>
            <a:ext cx="6157494" cy="4779678"/>
          </a:xfrm>
          <a:prstGeom prst="rect">
            <a:avLst/>
          </a:prstGeom>
        </p:spPr>
      </p:pic>
      <p:pic>
        <p:nvPicPr>
          <p:cNvPr id="2" name="Picture 2">
            <a:extLst>
              <a:ext uri="{FF2B5EF4-FFF2-40B4-BE49-F238E27FC236}">
                <a16:creationId xmlns:a16="http://schemas.microsoft.com/office/drawing/2014/main" id="{D231E1BC-8E61-8AFF-0049-E19AC0568C7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36" name="Graphic 35">
            <a:extLst>
              <a:ext uri="{FF2B5EF4-FFF2-40B4-BE49-F238E27FC236}">
                <a16:creationId xmlns:a16="http://schemas.microsoft.com/office/drawing/2014/main" id="{2D64B37C-F292-47E0-9ECB-9838B015EF5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1649" y="3770378"/>
            <a:ext cx="251187" cy="251187"/>
          </a:xfrm>
          <a:prstGeom prst="rect">
            <a:avLst/>
          </a:prstGeom>
        </p:spPr>
      </p:pic>
      <p:pic>
        <p:nvPicPr>
          <p:cNvPr id="35" name="Graphic 34">
            <a:extLst>
              <a:ext uri="{FF2B5EF4-FFF2-40B4-BE49-F238E27FC236}">
                <a16:creationId xmlns:a16="http://schemas.microsoft.com/office/drawing/2014/main" id="{77113996-5551-B3B9-84F0-825E8438B1F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9439" y="4623792"/>
            <a:ext cx="251188" cy="251188"/>
          </a:xfrm>
          <a:prstGeom prst="rect">
            <a:avLst/>
          </a:prstGeom>
        </p:spPr>
      </p:pic>
      <p:pic>
        <p:nvPicPr>
          <p:cNvPr id="61" name="Graphic 60">
            <a:extLst>
              <a:ext uri="{FF2B5EF4-FFF2-40B4-BE49-F238E27FC236}">
                <a16:creationId xmlns:a16="http://schemas.microsoft.com/office/drawing/2014/main" id="{FCA5FA22-6065-D15E-EEEB-8556C5FB8D9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44675" y="5014919"/>
            <a:ext cx="251188" cy="251188"/>
          </a:xfrm>
          <a:prstGeom prst="rect">
            <a:avLst/>
          </a:prstGeom>
        </p:spPr>
      </p:pic>
      <p:pic>
        <p:nvPicPr>
          <p:cNvPr id="62" name="Graphic 61">
            <a:extLst>
              <a:ext uri="{FF2B5EF4-FFF2-40B4-BE49-F238E27FC236}">
                <a16:creationId xmlns:a16="http://schemas.microsoft.com/office/drawing/2014/main" id="{185C1EEF-CF3C-9A85-9F9D-BE6C18D3EB7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17466" y="5412866"/>
            <a:ext cx="251187" cy="251187"/>
          </a:xfrm>
          <a:prstGeom prst="rect">
            <a:avLst/>
          </a:prstGeom>
        </p:spPr>
      </p:pic>
      <p:pic>
        <p:nvPicPr>
          <p:cNvPr id="64" name="Graphic 63">
            <a:extLst>
              <a:ext uri="{FF2B5EF4-FFF2-40B4-BE49-F238E27FC236}">
                <a16:creationId xmlns:a16="http://schemas.microsoft.com/office/drawing/2014/main" id="{527A0EDC-6D54-5E4E-283A-5C998F1DA23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8596" y="5775285"/>
            <a:ext cx="251187" cy="251187"/>
          </a:xfrm>
          <a:prstGeom prst="rect">
            <a:avLst/>
          </a:prstGeom>
        </p:spPr>
      </p:pic>
      <p:pic>
        <p:nvPicPr>
          <p:cNvPr id="65" name="Graphic 64">
            <a:extLst>
              <a:ext uri="{FF2B5EF4-FFF2-40B4-BE49-F238E27FC236}">
                <a16:creationId xmlns:a16="http://schemas.microsoft.com/office/drawing/2014/main" id="{58E7FF22-DD09-D977-AB98-DD02F865436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8329" y="5791658"/>
            <a:ext cx="251188" cy="251188"/>
          </a:xfrm>
          <a:prstGeom prst="rect">
            <a:avLst/>
          </a:prstGeom>
        </p:spPr>
      </p:pic>
      <p:pic>
        <p:nvPicPr>
          <p:cNvPr id="66" name="Graphic 65">
            <a:extLst>
              <a:ext uri="{FF2B5EF4-FFF2-40B4-BE49-F238E27FC236}">
                <a16:creationId xmlns:a16="http://schemas.microsoft.com/office/drawing/2014/main" id="{D58D0F4A-9BDC-12FF-02D7-11C5B6BF1E1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8596" y="6136830"/>
            <a:ext cx="251187" cy="251187"/>
          </a:xfrm>
          <a:prstGeom prst="rect">
            <a:avLst/>
          </a:prstGeom>
        </p:spPr>
      </p:pic>
      <p:pic>
        <p:nvPicPr>
          <p:cNvPr id="67" name="Graphic 66">
            <a:extLst>
              <a:ext uri="{FF2B5EF4-FFF2-40B4-BE49-F238E27FC236}">
                <a16:creationId xmlns:a16="http://schemas.microsoft.com/office/drawing/2014/main" id="{87691224-2541-80E4-DC28-F0C4480397E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8329" y="6145111"/>
            <a:ext cx="251188" cy="251188"/>
          </a:xfrm>
          <a:prstGeom prst="rect">
            <a:avLst/>
          </a:prstGeom>
        </p:spPr>
      </p:pic>
      <p:pic>
        <p:nvPicPr>
          <p:cNvPr id="51" name="Graphic 50">
            <a:extLst>
              <a:ext uri="{FF2B5EF4-FFF2-40B4-BE49-F238E27FC236}">
                <a16:creationId xmlns:a16="http://schemas.microsoft.com/office/drawing/2014/main" id="{6C7DA9F7-67F3-B284-7BFA-A949D4805C7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0708" y="4220803"/>
            <a:ext cx="251187" cy="251187"/>
          </a:xfrm>
          <a:prstGeom prst="rect">
            <a:avLst/>
          </a:prstGeom>
        </p:spPr>
      </p:pic>
      <p:pic>
        <p:nvPicPr>
          <p:cNvPr id="52" name="Graphic 51">
            <a:extLst>
              <a:ext uri="{FF2B5EF4-FFF2-40B4-BE49-F238E27FC236}">
                <a16:creationId xmlns:a16="http://schemas.microsoft.com/office/drawing/2014/main" id="{D62BED35-531E-2960-26D3-A8F418EA7E2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67149" y="4611597"/>
            <a:ext cx="251187" cy="251187"/>
          </a:xfrm>
          <a:prstGeom prst="rect">
            <a:avLst/>
          </a:prstGeom>
        </p:spPr>
      </p:pic>
    </p:spTree>
    <p:extLst>
      <p:ext uri="{BB962C8B-B14F-4D97-AF65-F5344CB8AC3E}">
        <p14:creationId xmlns:p14="http://schemas.microsoft.com/office/powerpoint/2010/main" val="843964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69ACAC"/>
          </a:solidFill>
          <a:ln w="12700" cap="flat" cmpd="sng" algn="ctr">
            <a:noFill/>
            <a:prstDash val="solid"/>
            <a:miter lim="800000"/>
          </a:ln>
          <a:effectLst/>
        </p:spPr>
        <p:txBody>
          <a:bodyPr rtlCol="0" anchor="ctr"/>
          <a:lstStyle/>
          <a:p>
            <a:pPr algn="ctr"/>
            <a:endParaRPr lang="fi-FI" kern="0">
              <a:solidFill>
                <a:srgbClr val="FFFFFF"/>
              </a:solidFill>
              <a:latin typeface="Sweco Sans"/>
            </a:endParaRPr>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3.3</a:t>
            </a:r>
          </a:p>
        </p:txBody>
      </p:sp>
      <p:sp>
        <p:nvSpPr>
          <p:cNvPr id="20" name="Title 1">
            <a:extLst>
              <a:ext uri="{FF2B5EF4-FFF2-40B4-BE49-F238E27FC236}">
                <a16:creationId xmlns:a16="http://schemas.microsoft.com/office/drawing/2014/main" id="{981AE06B-87CB-43CA-9512-FE7C68BA016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Maastokäynnin tulokset</a:t>
            </a:r>
          </a:p>
        </p:txBody>
      </p:sp>
      <p:sp>
        <p:nvSpPr>
          <p:cNvPr id="25" name="Rectangle 7">
            <a:extLst>
              <a:ext uri="{FF2B5EF4-FFF2-40B4-BE49-F238E27FC236}">
                <a16:creationId xmlns:a16="http://schemas.microsoft.com/office/drawing/2014/main" id="{D5395362-ABA6-4932-89A8-B5591C489916}"/>
              </a:ext>
            </a:extLst>
          </p:cNvPr>
          <p:cNvSpPr/>
          <p:nvPr/>
        </p:nvSpPr>
        <p:spPr>
          <a:xfrm>
            <a:off x="1439999" y="1111773"/>
            <a:ext cx="4732269" cy="5477234"/>
          </a:xfrm>
          <a:prstGeom prst="rect">
            <a:avLst/>
          </a:prstGeom>
        </p:spPr>
        <p:txBody>
          <a:bodyPr wrap="square" numCol="1" spcCol="360000">
            <a:noAutofit/>
          </a:bodyPr>
          <a:lstStyle/>
          <a:p>
            <a:pPr>
              <a:spcAft>
                <a:spcPts val="300"/>
              </a:spcAft>
            </a:pPr>
            <a:r>
              <a:rPr lang="fi-FI" sz="1200">
                <a:solidFill>
                  <a:srgbClr val="000000"/>
                </a:solidFill>
                <a:latin typeface="Sweco Sans" panose="00000500000000000000" charset="0"/>
              </a:rPr>
              <a:t>Maastokäynnillä kiinnitettiin huomioita asukaskyselyssä ja haastatteluissa nousseisiin kehityskohteisiin ja löydettiin lisäksi uusia kohteita. Tällä sivulla nostetaan esiin kehitystarpeet, joita ei esiintynyt haastatteluissa tai asukaskyselyissä. </a:t>
            </a:r>
          </a:p>
          <a:p>
            <a:pPr>
              <a:spcAft>
                <a:spcPts val="600"/>
              </a:spcAft>
            </a:pPr>
            <a:r>
              <a:rPr lang="fi-FI" sz="1200" b="0" i="0">
                <a:solidFill>
                  <a:srgbClr val="000000"/>
                </a:solidFill>
                <a:effectLst/>
                <a:latin typeface="Sweco Sans" panose="00000500000000000000" charset="0"/>
              </a:rPr>
              <a:t>Maastokäynnin perusteella Vaalassa olisi tärkeää tehdä koko taajaman kattava pyöräpysäköintisuunnitelma ja varmistaa, että ainakin kunnan palveluiden yhteydessä on tarjolla laadukas pyöräpysäköinti. </a:t>
            </a:r>
          </a:p>
          <a:p>
            <a:pPr>
              <a:spcAft>
                <a:spcPts val="600"/>
              </a:spcAft>
            </a:pPr>
            <a:r>
              <a:rPr lang="fi-FI" sz="1200">
                <a:solidFill>
                  <a:srgbClr val="000000"/>
                </a:solidFill>
                <a:latin typeface="Sweco Sans" panose="00000500000000000000" charset="0"/>
              </a:rPr>
              <a:t>Toinen yleinen maastokäynnillä havaittu kehityskohde on opastuksen parantaminen luontoreiteillä. Luontoreittien selkeä opastaminen on kokemattomalle liikkujalle tärkeä palvelu.</a:t>
            </a:r>
            <a:endParaRPr lang="fi-FI" sz="1200" b="0" i="0">
              <a:solidFill>
                <a:srgbClr val="000000"/>
              </a:solidFill>
              <a:effectLst/>
              <a:latin typeface="Sweco Sans" panose="00000500000000000000" charset="0"/>
            </a:endParaRPr>
          </a:p>
        </p:txBody>
      </p:sp>
      <p:graphicFrame>
        <p:nvGraphicFramePr>
          <p:cNvPr id="30" name="Table 30">
            <a:extLst>
              <a:ext uri="{FF2B5EF4-FFF2-40B4-BE49-F238E27FC236}">
                <a16:creationId xmlns:a16="http://schemas.microsoft.com/office/drawing/2014/main" id="{597EFEEF-BE5A-68AD-D61E-9429813B2626}"/>
              </a:ext>
            </a:extLst>
          </p:cNvPr>
          <p:cNvGraphicFramePr>
            <a:graphicFrameLocks noGrp="1"/>
          </p:cNvGraphicFramePr>
          <p:nvPr>
            <p:extLst>
              <p:ext uri="{D42A27DB-BD31-4B8C-83A1-F6EECF244321}">
                <p14:modId xmlns:p14="http://schemas.microsoft.com/office/powerpoint/2010/main" val="3056613916"/>
              </p:ext>
            </p:extLst>
          </p:nvPr>
        </p:nvGraphicFramePr>
        <p:xfrm>
          <a:off x="1423367" y="3124508"/>
          <a:ext cx="4626195" cy="3682731"/>
        </p:xfrm>
        <a:graphic>
          <a:graphicData uri="http://schemas.openxmlformats.org/drawingml/2006/table">
            <a:tbl>
              <a:tblPr firstRow="1" bandRow="1">
                <a:tableStyleId>{2D5ABB26-0587-4C30-8999-92F81FD0307C}</a:tableStyleId>
              </a:tblPr>
              <a:tblGrid>
                <a:gridCol w="397341">
                  <a:extLst>
                    <a:ext uri="{9D8B030D-6E8A-4147-A177-3AD203B41FA5}">
                      <a16:colId xmlns:a16="http://schemas.microsoft.com/office/drawing/2014/main" val="3019236142"/>
                    </a:ext>
                  </a:extLst>
                </a:gridCol>
                <a:gridCol w="3584772">
                  <a:extLst>
                    <a:ext uri="{9D8B030D-6E8A-4147-A177-3AD203B41FA5}">
                      <a16:colId xmlns:a16="http://schemas.microsoft.com/office/drawing/2014/main" val="597045633"/>
                    </a:ext>
                  </a:extLst>
                </a:gridCol>
                <a:gridCol w="644082">
                  <a:extLst>
                    <a:ext uri="{9D8B030D-6E8A-4147-A177-3AD203B41FA5}">
                      <a16:colId xmlns:a16="http://schemas.microsoft.com/office/drawing/2014/main" val="1225598463"/>
                    </a:ext>
                  </a:extLst>
                </a:gridCol>
              </a:tblGrid>
              <a:tr h="253731">
                <a:tc>
                  <a:txBody>
                    <a:bodyPr/>
                    <a:lstStyle/>
                    <a:p>
                      <a:r>
                        <a:rPr lang="fi-FI" sz="1050"/>
                        <a:t>Nro</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50"/>
                        <a:t>Kuvaus</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50"/>
                        <a:t>Käyttäjä</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3440399807"/>
                  </a:ext>
                </a:extLst>
              </a:tr>
              <a:tr h="405082">
                <a:tc>
                  <a:txBody>
                    <a:bodyPr/>
                    <a:lstStyle/>
                    <a:p>
                      <a:r>
                        <a:rPr lang="fi-FI" sz="1050"/>
                        <a:t>1.</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Jalkakäytävä on huonossa kunnossa ja kapea. Kunnostettava ja levennettävä pyöräilylle sopivaksi, jotta verkko pysyy yhtenäisenä.</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1105749642"/>
                  </a:ext>
                </a:extLst>
              </a:tr>
              <a:tr h="0">
                <a:tc>
                  <a:txBody>
                    <a:bodyPr/>
                    <a:lstStyle/>
                    <a:p>
                      <a:r>
                        <a:rPr lang="fi-FI" sz="1050"/>
                        <a:t>2.</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Huonokuntoiset jalankulun ja pyöräilyn väylät.</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089028054"/>
                  </a:ext>
                </a:extLst>
              </a:tr>
              <a:tr h="0">
                <a:tc>
                  <a:txBody>
                    <a:bodyPr/>
                    <a:lstStyle/>
                    <a:p>
                      <a:r>
                        <a:rPr lang="fi-FI" sz="1050"/>
                        <a:t>3.</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a:t>Sujuvan ja viihtyisän oikoreitin luominen jalankululle ja pyöräilylle. </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3638558370"/>
                  </a:ext>
                </a:extLst>
              </a:tr>
              <a:tr h="0">
                <a:tc>
                  <a:txBody>
                    <a:bodyPr/>
                    <a:lstStyle/>
                    <a:p>
                      <a:r>
                        <a:rPr lang="fi-FI" sz="1050"/>
                        <a:t>4. </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Tonttikadun risteykset katkaisevat kävely- ja pyöräilyväylän. Järvikyläntiellä tärkeimmät suojatiet voisi korottaa.</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1917460771"/>
                  </a:ext>
                </a:extLst>
              </a:tr>
              <a:tr h="0">
                <a:tc>
                  <a:txBody>
                    <a:bodyPr/>
                    <a:lstStyle/>
                    <a:p>
                      <a:r>
                        <a:rPr lang="fi-FI" sz="1050"/>
                        <a:t>5.</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Betoniporsaat kaventavat kävely- ja pyöräilyväyliä tarpeettoman paljon. Yhteydet sallittava liikennemerkein myös pyöräilylle.</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4228981269"/>
                  </a:ext>
                </a:extLst>
              </a:tr>
              <a:tr h="183181">
                <a:tc>
                  <a:txBody>
                    <a:bodyPr/>
                    <a:lstStyle/>
                    <a:p>
                      <a:r>
                        <a:rPr lang="fi-FI" sz="1050"/>
                        <a:t>6.</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kern="1200">
                          <a:solidFill>
                            <a:schemeClr val="tx1"/>
                          </a:solidFill>
                          <a:latin typeface="+mn-lt"/>
                          <a:ea typeface="+mn-ea"/>
                          <a:cs typeface="+mn-cs"/>
                        </a:rPr>
                        <a:t>Yhdistetty kävely- ja pyöräväylä kapenee ja päättyy ennen asemalle saapumista. Pyöräpysäköinti puuttuu.</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537997518"/>
                  </a:ext>
                </a:extLst>
              </a:tr>
              <a:tr h="232701">
                <a:tc>
                  <a:txBody>
                    <a:bodyPr/>
                    <a:lstStyle/>
                    <a:p>
                      <a:r>
                        <a:rPr lang="fi-FI" sz="1050"/>
                        <a:t>7.</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kern="1200">
                          <a:solidFill>
                            <a:schemeClr val="tx1"/>
                          </a:solidFill>
                          <a:latin typeface="+mn-lt"/>
                          <a:ea typeface="+mn-ea"/>
                          <a:cs typeface="+mn-cs"/>
                        </a:rPr>
                        <a:t>Huonokuntoinen päällyste jalankulun ja pyöräilyn väylillä. Suojateitä ei ole maalattu.</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1209088789"/>
                  </a:ext>
                </a:extLst>
              </a:tr>
              <a:tr h="205730">
                <a:tc>
                  <a:txBody>
                    <a:bodyPr/>
                    <a:lstStyle/>
                    <a:p>
                      <a:r>
                        <a:rPr lang="fi-FI" sz="1050"/>
                        <a:t>8.</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Huonolaatuinen ja paikoin puuttuva kävelyn ja pyöräilyn väylä</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569123678"/>
                  </a:ext>
                </a:extLst>
              </a:tr>
              <a:tr h="205730">
                <a:tc>
                  <a:txBody>
                    <a:bodyPr/>
                    <a:lstStyle/>
                    <a:p>
                      <a:r>
                        <a:rPr lang="fi-FI" sz="1050"/>
                        <a:t>9.</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r>
                        <a:rPr lang="fi-FI" sz="1000"/>
                        <a:t>Reitti </a:t>
                      </a:r>
                      <a:r>
                        <a:rPr lang="fi-FI" sz="1000" err="1"/>
                        <a:t>Vaalantieltä</a:t>
                      </a:r>
                      <a:r>
                        <a:rPr lang="fi-FI" sz="1000"/>
                        <a:t> ABC:n pysäköintialueen läpi valtatien alikulkuun ja Laajakankaan virkistysalueelle epäselvä.</a:t>
                      </a:r>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tc>
                  <a:txBody>
                    <a:bodyPr/>
                    <a:lstStyle/>
                    <a:p>
                      <a:endParaRPr lang="fi-FI" sz="1050" dirty="0"/>
                    </a:p>
                  </a:txBody>
                  <a:tcPr>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606929252"/>
                  </a:ext>
                </a:extLst>
              </a:tr>
            </a:tbl>
          </a:graphicData>
        </a:graphic>
      </p:graphicFrame>
      <p:sp>
        <p:nvSpPr>
          <p:cNvPr id="5" name="Dian numeron paikkamerkki 4">
            <a:extLst>
              <a:ext uri="{FF2B5EF4-FFF2-40B4-BE49-F238E27FC236}">
                <a16:creationId xmlns:a16="http://schemas.microsoft.com/office/drawing/2014/main" id="{506C19A6-2B09-4F25-AA97-E9954452BBCE}"/>
              </a:ext>
            </a:extLst>
          </p:cNvPr>
          <p:cNvSpPr>
            <a:spLocks noGrp="1"/>
          </p:cNvSpPr>
          <p:nvPr>
            <p:ph type="sldNum" sz="quarter" idx="12"/>
          </p:nvPr>
        </p:nvSpPr>
        <p:spPr>
          <a:xfrm>
            <a:off x="11651637" y="6437546"/>
            <a:ext cx="360000" cy="242281"/>
          </a:xfrm>
        </p:spPr>
        <p:txBody>
          <a:bodyPr/>
          <a:lstStyle/>
          <a:p>
            <a:fld id="{39CE1503-BED9-462F-ADA2-F5678F1B9859}" type="slidenum">
              <a:rPr lang="fi-FI" smtClean="0"/>
              <a:t>27</a:t>
            </a:fld>
            <a:endParaRPr lang="fi-FI"/>
          </a:p>
        </p:txBody>
      </p:sp>
      <p:pic>
        <p:nvPicPr>
          <p:cNvPr id="2" name="Picture 2">
            <a:extLst>
              <a:ext uri="{FF2B5EF4-FFF2-40B4-BE49-F238E27FC236}">
                <a16:creationId xmlns:a16="http://schemas.microsoft.com/office/drawing/2014/main" id="{D231E1BC-8E61-8AFF-0049-E19AC0568C7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1A4F8554-AAF2-FA81-93EA-6DE0158F239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04202" y="3509449"/>
            <a:ext cx="251188" cy="251188"/>
          </a:xfrm>
          <a:prstGeom prst="rect">
            <a:avLst/>
          </a:prstGeom>
        </p:spPr>
      </p:pic>
      <p:pic>
        <p:nvPicPr>
          <p:cNvPr id="36" name="Graphic 35">
            <a:extLst>
              <a:ext uri="{FF2B5EF4-FFF2-40B4-BE49-F238E27FC236}">
                <a16:creationId xmlns:a16="http://schemas.microsoft.com/office/drawing/2014/main" id="{2D64B37C-F292-47E0-9ECB-9838B015EF5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3273" y="3918017"/>
            <a:ext cx="251187" cy="251187"/>
          </a:xfrm>
          <a:prstGeom prst="rect">
            <a:avLst/>
          </a:prstGeom>
        </p:spPr>
      </p:pic>
      <p:pic>
        <p:nvPicPr>
          <p:cNvPr id="35" name="Graphic 34">
            <a:extLst>
              <a:ext uri="{FF2B5EF4-FFF2-40B4-BE49-F238E27FC236}">
                <a16:creationId xmlns:a16="http://schemas.microsoft.com/office/drawing/2014/main" id="{77113996-5551-B3B9-84F0-825E8438B1F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3006" y="3934390"/>
            <a:ext cx="251188" cy="251188"/>
          </a:xfrm>
          <a:prstGeom prst="rect">
            <a:avLst/>
          </a:prstGeom>
        </p:spPr>
      </p:pic>
      <p:pic>
        <p:nvPicPr>
          <p:cNvPr id="61" name="Graphic 60">
            <a:extLst>
              <a:ext uri="{FF2B5EF4-FFF2-40B4-BE49-F238E27FC236}">
                <a16:creationId xmlns:a16="http://schemas.microsoft.com/office/drawing/2014/main" id="{FCA5FA22-6065-D15E-EEEB-8556C5FB8D9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06624" y="4651434"/>
            <a:ext cx="251188" cy="251188"/>
          </a:xfrm>
          <a:prstGeom prst="rect">
            <a:avLst/>
          </a:prstGeom>
        </p:spPr>
      </p:pic>
      <p:pic>
        <p:nvPicPr>
          <p:cNvPr id="62" name="Graphic 61">
            <a:extLst>
              <a:ext uri="{FF2B5EF4-FFF2-40B4-BE49-F238E27FC236}">
                <a16:creationId xmlns:a16="http://schemas.microsoft.com/office/drawing/2014/main" id="{185C1EEF-CF3C-9A85-9F9D-BE6C18D3EB7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19432" y="4636836"/>
            <a:ext cx="251187" cy="251187"/>
          </a:xfrm>
          <a:prstGeom prst="rect">
            <a:avLst/>
          </a:prstGeom>
        </p:spPr>
      </p:pic>
      <p:pic>
        <p:nvPicPr>
          <p:cNvPr id="64" name="Graphic 63">
            <a:extLst>
              <a:ext uri="{FF2B5EF4-FFF2-40B4-BE49-F238E27FC236}">
                <a16:creationId xmlns:a16="http://schemas.microsoft.com/office/drawing/2014/main" id="{527A0EDC-6D54-5E4E-283A-5C998F1DA23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13752" y="4990241"/>
            <a:ext cx="251187" cy="251187"/>
          </a:xfrm>
          <a:prstGeom prst="rect">
            <a:avLst/>
          </a:prstGeom>
        </p:spPr>
      </p:pic>
      <p:pic>
        <p:nvPicPr>
          <p:cNvPr id="65" name="Graphic 64">
            <a:extLst>
              <a:ext uri="{FF2B5EF4-FFF2-40B4-BE49-F238E27FC236}">
                <a16:creationId xmlns:a16="http://schemas.microsoft.com/office/drawing/2014/main" id="{58E7FF22-DD09-D977-AB98-DD02F865436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3485" y="5006614"/>
            <a:ext cx="251188" cy="251188"/>
          </a:xfrm>
          <a:prstGeom prst="rect">
            <a:avLst/>
          </a:prstGeom>
        </p:spPr>
      </p:pic>
      <p:pic>
        <p:nvPicPr>
          <p:cNvPr id="66" name="Graphic 65">
            <a:extLst>
              <a:ext uri="{FF2B5EF4-FFF2-40B4-BE49-F238E27FC236}">
                <a16:creationId xmlns:a16="http://schemas.microsoft.com/office/drawing/2014/main" id="{D58D0F4A-9BDC-12FF-02D7-11C5B6BF1E1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1280" y="5417832"/>
            <a:ext cx="251187" cy="251187"/>
          </a:xfrm>
          <a:prstGeom prst="rect">
            <a:avLst/>
          </a:prstGeom>
        </p:spPr>
      </p:pic>
      <p:pic>
        <p:nvPicPr>
          <p:cNvPr id="67" name="Graphic 66">
            <a:extLst>
              <a:ext uri="{FF2B5EF4-FFF2-40B4-BE49-F238E27FC236}">
                <a16:creationId xmlns:a16="http://schemas.microsoft.com/office/drawing/2014/main" id="{87691224-2541-80E4-DC28-F0C4480397E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1013" y="5434205"/>
            <a:ext cx="251188" cy="251188"/>
          </a:xfrm>
          <a:prstGeom prst="rect">
            <a:avLst/>
          </a:prstGeom>
        </p:spPr>
      </p:pic>
      <p:pic>
        <p:nvPicPr>
          <p:cNvPr id="68" name="Graphic 67">
            <a:extLst>
              <a:ext uri="{FF2B5EF4-FFF2-40B4-BE49-F238E27FC236}">
                <a16:creationId xmlns:a16="http://schemas.microsoft.com/office/drawing/2014/main" id="{6A720431-6D42-E617-BC74-D09426DA20D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1280" y="5803568"/>
            <a:ext cx="251187" cy="251187"/>
          </a:xfrm>
          <a:prstGeom prst="rect">
            <a:avLst/>
          </a:prstGeom>
        </p:spPr>
      </p:pic>
      <p:pic>
        <p:nvPicPr>
          <p:cNvPr id="69" name="Graphic 68">
            <a:extLst>
              <a:ext uri="{FF2B5EF4-FFF2-40B4-BE49-F238E27FC236}">
                <a16:creationId xmlns:a16="http://schemas.microsoft.com/office/drawing/2014/main" id="{0291AC54-5F6F-2AAE-4184-EDFAD0DFA19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1013" y="5819941"/>
            <a:ext cx="251188" cy="251188"/>
          </a:xfrm>
          <a:prstGeom prst="rect">
            <a:avLst/>
          </a:prstGeom>
        </p:spPr>
      </p:pic>
      <p:pic>
        <p:nvPicPr>
          <p:cNvPr id="70" name="Graphic 69">
            <a:extLst>
              <a:ext uri="{FF2B5EF4-FFF2-40B4-BE49-F238E27FC236}">
                <a16:creationId xmlns:a16="http://schemas.microsoft.com/office/drawing/2014/main" id="{1759FB29-4C8C-4325-F433-35422AFC713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61781" y="6478826"/>
            <a:ext cx="251187" cy="251187"/>
          </a:xfrm>
          <a:prstGeom prst="rect">
            <a:avLst/>
          </a:prstGeom>
        </p:spPr>
      </p:pic>
      <p:pic>
        <p:nvPicPr>
          <p:cNvPr id="71" name="Graphic 70">
            <a:extLst>
              <a:ext uri="{FF2B5EF4-FFF2-40B4-BE49-F238E27FC236}">
                <a16:creationId xmlns:a16="http://schemas.microsoft.com/office/drawing/2014/main" id="{7D985D21-56AA-3201-D779-8269D3C81ED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21514" y="6495199"/>
            <a:ext cx="251188" cy="251188"/>
          </a:xfrm>
          <a:prstGeom prst="rect">
            <a:avLst/>
          </a:prstGeom>
        </p:spPr>
      </p:pic>
      <p:pic>
        <p:nvPicPr>
          <p:cNvPr id="50" name="Graphic 49">
            <a:extLst>
              <a:ext uri="{FF2B5EF4-FFF2-40B4-BE49-F238E27FC236}">
                <a16:creationId xmlns:a16="http://schemas.microsoft.com/office/drawing/2014/main" id="{12CC2789-5592-AF7E-06D3-C602D47CBE8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3273" y="4239141"/>
            <a:ext cx="251187" cy="251187"/>
          </a:xfrm>
          <a:prstGeom prst="rect">
            <a:avLst/>
          </a:prstGeom>
        </p:spPr>
      </p:pic>
      <p:pic>
        <p:nvPicPr>
          <p:cNvPr id="51" name="Graphic 50">
            <a:extLst>
              <a:ext uri="{FF2B5EF4-FFF2-40B4-BE49-F238E27FC236}">
                <a16:creationId xmlns:a16="http://schemas.microsoft.com/office/drawing/2014/main" id="{3C38CF4E-B45F-E4AE-9EB8-F1A466D27C0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3006" y="4255514"/>
            <a:ext cx="251188" cy="251188"/>
          </a:xfrm>
          <a:prstGeom prst="rect">
            <a:avLst/>
          </a:prstGeom>
        </p:spPr>
      </p:pic>
      <p:pic>
        <p:nvPicPr>
          <p:cNvPr id="52" name="Graphic 51">
            <a:extLst>
              <a:ext uri="{FF2B5EF4-FFF2-40B4-BE49-F238E27FC236}">
                <a16:creationId xmlns:a16="http://schemas.microsoft.com/office/drawing/2014/main" id="{B97CF77A-1C2B-88AF-606D-534D0156CA9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9108" y="6155616"/>
            <a:ext cx="251187" cy="251187"/>
          </a:xfrm>
          <a:prstGeom prst="rect">
            <a:avLst/>
          </a:prstGeom>
        </p:spPr>
      </p:pic>
      <p:pic>
        <p:nvPicPr>
          <p:cNvPr id="53" name="Graphic 52">
            <a:extLst>
              <a:ext uri="{FF2B5EF4-FFF2-40B4-BE49-F238E27FC236}">
                <a16:creationId xmlns:a16="http://schemas.microsoft.com/office/drawing/2014/main" id="{E807ED5C-7AFF-D4E5-8FE6-2060D73D8DA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8841" y="6163897"/>
            <a:ext cx="251188" cy="251188"/>
          </a:xfrm>
          <a:prstGeom prst="rect">
            <a:avLst/>
          </a:prstGeom>
        </p:spPr>
      </p:pic>
      <p:pic>
        <p:nvPicPr>
          <p:cNvPr id="14" name="Picture 13">
            <a:extLst>
              <a:ext uri="{FF2B5EF4-FFF2-40B4-BE49-F238E27FC236}">
                <a16:creationId xmlns:a16="http://schemas.microsoft.com/office/drawing/2014/main" id="{04D81146-C1A8-207A-84D2-C1587044B6F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121711" y="1210635"/>
            <a:ext cx="6053853" cy="4779678"/>
          </a:xfrm>
          <a:prstGeom prst="rect">
            <a:avLst/>
          </a:prstGeom>
        </p:spPr>
      </p:pic>
    </p:spTree>
    <p:extLst>
      <p:ext uri="{BB962C8B-B14F-4D97-AF65-F5344CB8AC3E}">
        <p14:creationId xmlns:p14="http://schemas.microsoft.com/office/powerpoint/2010/main" val="2708528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69ACAC"/>
          </a:solidFill>
          <a:ln w="12700" cap="flat" cmpd="sng" algn="ctr">
            <a:noFill/>
            <a:prstDash val="solid"/>
            <a:miter lim="800000"/>
          </a:ln>
          <a:effectLst/>
        </p:spPr>
        <p:txBody>
          <a:bodyPr rtlCol="0" anchor="ctr"/>
          <a:lstStyle/>
          <a:p>
            <a:pPr algn="ctr"/>
            <a:endParaRPr lang="fi-FI" kern="0">
              <a:solidFill>
                <a:srgbClr val="FFFFFF"/>
              </a:solidFill>
              <a:latin typeface="Sweco Sans"/>
            </a:endParaRPr>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3.4</a:t>
            </a:r>
          </a:p>
        </p:txBody>
      </p:sp>
      <p:sp>
        <p:nvSpPr>
          <p:cNvPr id="20" name="Title 1">
            <a:extLst>
              <a:ext uri="{FF2B5EF4-FFF2-40B4-BE49-F238E27FC236}">
                <a16:creationId xmlns:a16="http://schemas.microsoft.com/office/drawing/2014/main" id="{981AE06B-87CB-43CA-9512-FE7C68BA016F}"/>
              </a:ext>
            </a:extLst>
          </p:cNvPr>
          <p:cNvSpPr txBox="1">
            <a:spLocks noGrp="1"/>
          </p:cNvSpPr>
          <p:nvPr>
            <p:ph type="title" idx="4294967295"/>
          </p:nvPr>
        </p:nvSpPr>
        <p:spPr>
          <a:xfrm>
            <a:off x="1440000" y="360000"/>
            <a:ext cx="9315984"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Kehittämistarpeiden yhteenveto</a:t>
            </a:r>
          </a:p>
        </p:txBody>
      </p:sp>
      <p:sp>
        <p:nvSpPr>
          <p:cNvPr id="25" name="Rectangle 7">
            <a:extLst>
              <a:ext uri="{FF2B5EF4-FFF2-40B4-BE49-F238E27FC236}">
                <a16:creationId xmlns:a16="http://schemas.microsoft.com/office/drawing/2014/main" id="{D5395362-ABA6-4932-89A8-B5591C489916}"/>
              </a:ext>
            </a:extLst>
          </p:cNvPr>
          <p:cNvSpPr/>
          <p:nvPr/>
        </p:nvSpPr>
        <p:spPr>
          <a:xfrm>
            <a:off x="1440000" y="1119601"/>
            <a:ext cx="4525598" cy="5477234"/>
          </a:xfrm>
          <a:prstGeom prst="rect">
            <a:avLst/>
          </a:prstGeom>
        </p:spPr>
        <p:txBody>
          <a:bodyPr wrap="square" numCol="1" spcCol="360000">
            <a:noAutofit/>
          </a:bodyPr>
          <a:lstStyle/>
          <a:p>
            <a:pPr>
              <a:spcAft>
                <a:spcPts val="600"/>
              </a:spcAft>
            </a:pPr>
            <a:r>
              <a:rPr lang="fi-FI" sz="1200" b="1" i="0" dirty="0">
                <a:solidFill>
                  <a:srgbClr val="000000"/>
                </a:solidFill>
                <a:effectLst/>
                <a:latin typeface="Sweco Sans" panose="00000500000000000000" charset="0"/>
              </a:rPr>
              <a:t>Vaalan kävelyn ja pyöräilyn verkko on nykytilassaa</a:t>
            </a:r>
            <a:r>
              <a:rPr lang="fi-FI" sz="1200" b="1" dirty="0">
                <a:solidFill>
                  <a:srgbClr val="000000"/>
                </a:solidFill>
                <a:latin typeface="Sweco Sans" panose="00000500000000000000" charset="0"/>
              </a:rPr>
              <a:t>n kattava, mutta väylien laatu on paikoin heikko</a:t>
            </a:r>
            <a:r>
              <a:rPr lang="fi-FI" sz="1200" dirty="0">
                <a:solidFill>
                  <a:srgbClr val="000000"/>
                </a:solidFill>
                <a:latin typeface="Sweco Sans" panose="00000500000000000000" charset="0"/>
              </a:rPr>
              <a:t>. Olemassa olevaa verkkoa on tarpeen kehittää ja rakentaa joitakin puuttuvia yhteyksiä. </a:t>
            </a:r>
            <a:r>
              <a:rPr lang="fi-FI" sz="1200" b="0" i="0" dirty="0">
                <a:solidFill>
                  <a:srgbClr val="000000"/>
                </a:solidFill>
                <a:effectLst/>
                <a:latin typeface="Sweco Sans" panose="00000500000000000000" charset="0"/>
              </a:rPr>
              <a:t>Kehittämistarpeista osa on pieniä ja helposti toteutettavia ja osa vaatii suurempia toimenpiteitä ja resursseja. Paikoin kehittämistoimenpiteet voivat tulla ajankohtaiseksi maankäytön kehittymisen myötä. </a:t>
            </a:r>
          </a:p>
          <a:p>
            <a:pPr>
              <a:spcAft>
                <a:spcPts val="600"/>
              </a:spcAft>
            </a:pPr>
            <a:r>
              <a:rPr lang="fi-FI" sz="1200" b="1" dirty="0">
                <a:solidFill>
                  <a:srgbClr val="000000"/>
                </a:solidFill>
                <a:latin typeface="Sweco Sans" panose="00000500000000000000" charset="0"/>
              </a:rPr>
              <a:t>Kartalla merkityt kehittämistoimenpiteet liittyvät puuttuviin, huonokuntoisiin tai epäselviin yhteyksiin, vaarallisiin tai huonoihin risteyksiin, puuttuvaan liikenteenohjaukseen tai esteisiin</a:t>
            </a:r>
            <a:r>
              <a:rPr lang="fi-FI" sz="1200" dirty="0">
                <a:solidFill>
                  <a:srgbClr val="000000"/>
                </a:solidFill>
                <a:latin typeface="Sweco Sans" panose="00000500000000000000" charset="0"/>
              </a:rPr>
              <a:t>. Näiden lisäksi infrassa on yleisiä kehityskohteita kuten pyöräpysäköinnin toteuttaminen ja opastus. Kehittämistarpeita tulisi selvittää tasaisin väliajoin maankäytön kehittyessä ja infran kuluessa.</a:t>
            </a:r>
            <a:endParaRPr lang="fi-FI" sz="1200" b="0" i="0" dirty="0">
              <a:solidFill>
                <a:srgbClr val="000000"/>
              </a:solidFill>
              <a:effectLst/>
              <a:latin typeface="Sweco Sans" panose="00000500000000000000" charset="0"/>
            </a:endParaRPr>
          </a:p>
          <a:p>
            <a:pPr>
              <a:spcAft>
                <a:spcPts val="600"/>
              </a:spcAft>
            </a:pPr>
            <a:r>
              <a:rPr lang="fi-FI" sz="1200" b="1" dirty="0">
                <a:solidFill>
                  <a:srgbClr val="000000"/>
                </a:solidFill>
                <a:latin typeface="Sweco Sans" panose="00000500000000000000" charset="0"/>
              </a:rPr>
              <a:t>Vaalan vilkasliikenteisimmät tiet kuuluvat </a:t>
            </a:r>
            <a:r>
              <a:rPr lang="fi-FI" sz="1200" b="1" dirty="0" err="1">
                <a:solidFill>
                  <a:srgbClr val="000000"/>
                </a:solidFill>
                <a:latin typeface="Sweco Sans" panose="00000500000000000000" charset="0"/>
              </a:rPr>
              <a:t>ELY:lle</a:t>
            </a:r>
            <a:r>
              <a:rPr lang="fi-FI" sz="1200" b="1" dirty="0">
                <a:solidFill>
                  <a:srgbClr val="000000"/>
                </a:solidFill>
                <a:latin typeface="Sweco Sans" panose="00000500000000000000" charset="0"/>
              </a:rPr>
              <a:t> ja niiden kehitystoimenpiteet tulee suunnitella yhteistyössä </a:t>
            </a:r>
            <a:r>
              <a:rPr lang="fi-FI" sz="1200" b="1" dirty="0" err="1">
                <a:solidFill>
                  <a:srgbClr val="000000"/>
                </a:solidFill>
                <a:latin typeface="Sweco Sans" panose="00000500000000000000" charset="0"/>
              </a:rPr>
              <a:t>ELY:n</a:t>
            </a:r>
            <a:r>
              <a:rPr lang="fi-FI" sz="1200" b="1" dirty="0">
                <a:solidFill>
                  <a:srgbClr val="000000"/>
                </a:solidFill>
                <a:latin typeface="Sweco Sans" panose="00000500000000000000" charset="0"/>
              </a:rPr>
              <a:t> kanssa. </a:t>
            </a:r>
            <a:r>
              <a:rPr lang="fi-FI" sz="1200" dirty="0">
                <a:solidFill>
                  <a:srgbClr val="000000"/>
                </a:solidFill>
                <a:latin typeface="Sweco Sans" panose="00000500000000000000" charset="0"/>
              </a:rPr>
              <a:t>Yhteisissä hankkeissa eteneminen voi olla hitaampaa, mikä tulee huomioida resurssoinnissa ja aikataulutuksessa.</a:t>
            </a:r>
          </a:p>
          <a:p>
            <a:pPr>
              <a:spcAft>
                <a:spcPts val="600"/>
              </a:spcAft>
            </a:pPr>
            <a:r>
              <a:rPr lang="fi-FI" sz="1200" b="1" dirty="0">
                <a:solidFill>
                  <a:srgbClr val="000000"/>
                </a:solidFill>
                <a:latin typeface="Sweco Sans" panose="00000500000000000000" charset="0"/>
              </a:rPr>
              <a:t>Infrastruktuurin kehitystoimenpiteet eivät yksinään riitä kävelyn ja pyöräilyn kulkutapaosuuden kasvattamiseksi</a:t>
            </a:r>
            <a:r>
              <a:rPr lang="fi-FI" sz="1200" dirty="0">
                <a:solidFill>
                  <a:srgbClr val="000000"/>
                </a:solidFill>
                <a:latin typeface="Sweco Sans" panose="00000500000000000000" charset="0"/>
              </a:rPr>
              <a:t>, </a:t>
            </a:r>
            <a:r>
              <a:rPr lang="fi-FI" sz="1200" b="1" dirty="0">
                <a:solidFill>
                  <a:srgbClr val="000000"/>
                </a:solidFill>
                <a:latin typeface="Sweco Sans" panose="00000500000000000000" charset="0"/>
              </a:rPr>
              <a:t>vaan tarvitaan myös liikkumisen ohjausta eli ihmisiä tulee rohkaista kasvatuksen, tapahtumien ja viestinnän avulla kävelemään ja pyöräilemään arkimatkoilla. </a:t>
            </a:r>
            <a:endParaRPr lang="fi-FI" sz="1200" b="1" i="0" dirty="0">
              <a:solidFill>
                <a:srgbClr val="000000"/>
              </a:solidFill>
              <a:effectLst/>
              <a:latin typeface="Sweco Sans" panose="00000500000000000000" charset="0"/>
            </a:endParaRPr>
          </a:p>
        </p:txBody>
      </p:sp>
      <p:pic>
        <p:nvPicPr>
          <p:cNvPr id="18" name="Picture 17" descr="Kehitystarpeiden yhteenveto kartalla. ">
            <a:extLst>
              <a:ext uri="{FF2B5EF4-FFF2-40B4-BE49-F238E27FC236}">
                <a16:creationId xmlns:a16="http://schemas.microsoft.com/office/drawing/2014/main" id="{0D33073A-DDEE-A818-79FA-0821DD8ED2A2}"/>
              </a:ext>
            </a:extLst>
          </p:cNvPr>
          <p:cNvPicPr>
            <a:picLocks noChangeAspect="1"/>
          </p:cNvPicPr>
          <p:nvPr/>
        </p:nvPicPr>
        <p:blipFill>
          <a:blip r:embed="rId3"/>
          <a:stretch>
            <a:fillRect/>
          </a:stretch>
        </p:blipFill>
        <p:spPr>
          <a:xfrm>
            <a:off x="6005517" y="1148521"/>
            <a:ext cx="6151397" cy="4779678"/>
          </a:xfrm>
          <a:prstGeom prst="rect">
            <a:avLst/>
          </a:prstGeom>
        </p:spPr>
      </p:pic>
      <p:sp>
        <p:nvSpPr>
          <p:cNvPr id="5" name="Dian numeron paikkamerkki 4">
            <a:extLst>
              <a:ext uri="{FF2B5EF4-FFF2-40B4-BE49-F238E27FC236}">
                <a16:creationId xmlns:a16="http://schemas.microsoft.com/office/drawing/2014/main" id="{506C19A6-2B09-4F25-AA97-E9954452BBCE}"/>
              </a:ext>
            </a:extLst>
          </p:cNvPr>
          <p:cNvSpPr>
            <a:spLocks noGrp="1"/>
          </p:cNvSpPr>
          <p:nvPr>
            <p:ph type="sldNum" sz="quarter" idx="12"/>
          </p:nvPr>
        </p:nvSpPr>
        <p:spPr>
          <a:xfrm>
            <a:off x="11651637" y="6437546"/>
            <a:ext cx="360000" cy="242281"/>
          </a:xfrm>
        </p:spPr>
        <p:txBody>
          <a:bodyPr/>
          <a:lstStyle/>
          <a:p>
            <a:fld id="{39CE1503-BED9-462F-ADA2-F5678F1B9859}" type="slidenum">
              <a:rPr lang="fi-FI" smtClean="0"/>
              <a:t>28</a:t>
            </a:fld>
            <a:endParaRPr lang="fi-FI"/>
          </a:p>
        </p:txBody>
      </p:sp>
      <p:pic>
        <p:nvPicPr>
          <p:cNvPr id="2" name="Picture 2">
            <a:extLst>
              <a:ext uri="{FF2B5EF4-FFF2-40B4-BE49-F238E27FC236}">
                <a16:creationId xmlns:a16="http://schemas.microsoft.com/office/drawing/2014/main" id="{D231E1BC-8E61-8AFF-0049-E19AC0568C7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702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EB0030A-9D6F-4691-8F69-662E7DDA66DD}"/>
              </a:ext>
            </a:extLst>
          </p:cNvPr>
          <p:cNvSpPr txBox="1">
            <a:spLocks noGrp="1"/>
          </p:cNvSpPr>
          <p:nvPr>
            <p:ph type="title" idx="4294967295"/>
          </p:nvPr>
        </p:nvSpPr>
        <p:spPr>
          <a:xfrm>
            <a:off x="1440000" y="360000"/>
            <a:ext cx="7667722"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fontScale="92500"/>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Jalankulkuympäristö ja kävely-yhteyksien laatu</a:t>
            </a:r>
          </a:p>
        </p:txBody>
      </p:sp>
      <p:sp>
        <p:nvSpPr>
          <p:cNvPr id="28" name="Rectangle 8">
            <a:extLst>
              <a:ext uri="{FF2B5EF4-FFF2-40B4-BE49-F238E27FC236}">
                <a16:creationId xmlns:a16="http://schemas.microsoft.com/office/drawing/2014/main" id="{E427AEF7-7EB4-4DC0-976B-1A917E9F06BA}"/>
              </a:ext>
            </a:extLst>
          </p:cNvPr>
          <p:cNvSpPr/>
          <p:nvPr/>
        </p:nvSpPr>
        <p:spPr>
          <a:xfrm>
            <a:off x="1248234" y="1114190"/>
            <a:ext cx="5412916" cy="5318978"/>
          </a:xfrm>
          <a:prstGeom prst="rect">
            <a:avLst/>
          </a:prstGeom>
        </p:spPr>
        <p:txBody>
          <a:bodyPr wrap="square" numCol="1" spcCol="360000">
            <a:noAutofit/>
          </a:bodyPr>
          <a:lstStyle/>
          <a:p>
            <a:pPr>
              <a:spcAft>
                <a:spcPts val="300"/>
              </a:spcAft>
            </a:pPr>
            <a:r>
              <a:rPr lang="fi-FI" sz="1200" dirty="0">
                <a:solidFill>
                  <a:srgbClr val="000000"/>
                </a:solidFill>
                <a:latin typeface="Sweco Sans" panose="00000500000000000000" charset="0"/>
              </a:rPr>
              <a:t>Jalankulun suunnitteluohjeessa (2022) hyvän jalankulkuympäristön ominaisuuksia ovat </a:t>
            </a:r>
            <a:r>
              <a:rPr lang="fi-FI" sz="1200" b="1" dirty="0">
                <a:solidFill>
                  <a:srgbClr val="000000"/>
                </a:solidFill>
                <a:latin typeface="Sweco Sans" panose="00000500000000000000" charset="0"/>
              </a:rPr>
              <a:t>hyödyllisyys, turvallisuus ja esteettömyys, suoruus ja sujuvuus, mukavuus ja viihtyisyys sekä kiinnostavuus</a:t>
            </a:r>
            <a:r>
              <a:rPr lang="fi-FI" sz="1200" dirty="0">
                <a:solidFill>
                  <a:srgbClr val="000000"/>
                </a:solidFill>
                <a:latin typeface="Sweco Sans" panose="00000500000000000000" charset="0"/>
              </a:rPr>
              <a:t>. Vaalassa on </a:t>
            </a:r>
            <a:r>
              <a:rPr lang="fi-FI" sz="1200" b="1" dirty="0">
                <a:solidFill>
                  <a:srgbClr val="000000"/>
                </a:solidFill>
                <a:latin typeface="Sweco Sans" panose="00000500000000000000" charset="0"/>
              </a:rPr>
              <a:t>kattava kävelyreittien verkko </a:t>
            </a:r>
            <a:r>
              <a:rPr lang="fi-FI" sz="1200" dirty="0">
                <a:solidFill>
                  <a:srgbClr val="000000"/>
                </a:solidFill>
                <a:latin typeface="Sweco Sans" panose="00000500000000000000" charset="0"/>
              </a:rPr>
              <a:t>ja taajamassa etäisyydet soveltuvat kävelyyn hyvin. Viihtyisimpiä ovat puistomaiset autotiestä erillään olevat reitit asuinalueiden sisällä ja vähiten viihtyisiä vilkkaan ajoradan ja pysäköintialueiden välissä kulkevat reitit.</a:t>
            </a:r>
          </a:p>
          <a:p>
            <a:pPr>
              <a:spcAft>
                <a:spcPts val="300"/>
              </a:spcAft>
            </a:pPr>
            <a:r>
              <a:rPr lang="fi-FI" sz="1200" b="1" dirty="0">
                <a:solidFill>
                  <a:srgbClr val="000000"/>
                </a:solidFill>
                <a:latin typeface="Sweco Sans" panose="00000500000000000000" charset="0"/>
              </a:rPr>
              <a:t>Vaalassa löytyy kehitettävää kävely-yhteyksien turvallisuudesta ja esteettömyydestä, mukavuudesta ja kiinnostavuudesta</a:t>
            </a:r>
            <a:r>
              <a:rPr lang="fi-FI" sz="1200" dirty="0">
                <a:solidFill>
                  <a:srgbClr val="000000"/>
                </a:solidFill>
                <a:latin typeface="Sweco Sans" panose="00000500000000000000" charset="0"/>
              </a:rPr>
              <a:t>. Turvallisuuden kannalta keskeisiä kehittämiskohteita ovat </a:t>
            </a:r>
            <a:r>
              <a:rPr lang="fi-FI" sz="1200" b="1" dirty="0">
                <a:solidFill>
                  <a:srgbClr val="000000"/>
                </a:solidFill>
                <a:latin typeface="Sweco Sans" panose="00000500000000000000" charset="0"/>
              </a:rPr>
              <a:t>väylien kunnostaminen, puuttuvien väylien rakentaminen sekä koulureittien risteykset. </a:t>
            </a:r>
            <a:r>
              <a:rPr lang="fi-FI" sz="1200" dirty="0">
                <a:solidFill>
                  <a:srgbClr val="000000"/>
                </a:solidFill>
                <a:latin typeface="Sweco Sans" panose="00000500000000000000" charset="0"/>
              </a:rPr>
              <a:t>Keskeisten palveluiden ja kävelyreittien esteettömyyttä ei ole varmistettu eikä esteettömyydestä ole informaatiota saatavilla. </a:t>
            </a:r>
          </a:p>
          <a:p>
            <a:pPr>
              <a:spcAft>
                <a:spcPts val="300"/>
              </a:spcAft>
            </a:pPr>
            <a:r>
              <a:rPr lang="fi-FI" sz="1200" dirty="0">
                <a:solidFill>
                  <a:srgbClr val="000000"/>
                </a:solidFill>
                <a:latin typeface="Sweco Sans" panose="00000500000000000000" charset="0"/>
              </a:rPr>
              <a:t>Mukavuuden ja viihtyisyyden olosuhteet vaihtelevat; viihtyisyyttä lisäävät kiinnostava arkkitehtuuri, siisteys ja kunnossapito sekä kasvillisuus ja luonnonläheisyys. </a:t>
            </a:r>
            <a:r>
              <a:rPr lang="fi-FI" sz="1200" b="1" dirty="0">
                <a:solidFill>
                  <a:srgbClr val="000000"/>
                </a:solidFill>
                <a:latin typeface="Sweco Sans" panose="00000500000000000000" charset="0"/>
              </a:rPr>
              <a:t>Jotta kävelystä voidaan tehdä kaiken kuntoisille ja ikäisille houkutteleva vaihtoehto, tulee reittien varsille lisätä myös pysähtymisen ja oleskelun mahdollisuuksia. </a:t>
            </a:r>
            <a:r>
              <a:rPr lang="fi-FI" sz="1200" dirty="0">
                <a:solidFill>
                  <a:srgbClr val="000000"/>
                </a:solidFill>
                <a:latin typeface="Sweco Sans" panose="00000500000000000000" charset="0"/>
              </a:rPr>
              <a:t>Varsinkin vanhemmalle väestölle reittien varsilla olevat levähdysmahdollisuudet, kuten penkit, ovat tärkeitä kävelyn houkuttelevuutta lisääviä elementtejä. </a:t>
            </a:r>
          </a:p>
          <a:p>
            <a:pPr>
              <a:spcAft>
                <a:spcPts val="300"/>
              </a:spcAft>
            </a:pPr>
            <a:r>
              <a:rPr lang="fi-FI" sz="1200" dirty="0">
                <a:solidFill>
                  <a:srgbClr val="000000"/>
                </a:solidFill>
                <a:latin typeface="Sweco Sans" panose="00000500000000000000" charset="0"/>
              </a:rPr>
              <a:t>Jalankulun suunnitteluohjeessa on luokiteltu jalankulkuympäristöt rakennettuun alueeseen taajamassa, rakennettuun alueeseen taajaman ulkopuolella sekä rakentamattomaan alueeseen.  Jaottelun pohjalta on esitetty, millaisia jalankulkuväyliä missäkin jalankulkuympäristössä tulisi käyttää. Vaalan on pieni kunta, jonka keskusta luokitellaan väljäksi alueeksi. Vaalan taajaman ulkopuoliset alueet taas jakautuvat rakennetuksi alueeksi taajaman ulkopuolella tai rakentamattomaksi alueeksi. </a:t>
            </a:r>
          </a:p>
          <a:p>
            <a:pPr>
              <a:spcAft>
                <a:spcPts val="600"/>
              </a:spcAft>
            </a:pPr>
            <a:endParaRPr lang="fi-FI" sz="1200" dirty="0">
              <a:solidFill>
                <a:srgbClr val="000000"/>
              </a:solidFill>
              <a:latin typeface="Sweco Sans" panose="00000500000000000000" charset="0"/>
            </a:endParaRPr>
          </a:p>
        </p:txBody>
      </p:sp>
      <p:sp>
        <p:nvSpPr>
          <p:cNvPr id="17" name="Rectangle 23">
            <a:extLst>
              <a:ext uri="{FF2B5EF4-FFF2-40B4-BE49-F238E27FC236}">
                <a16:creationId xmlns:a16="http://schemas.microsoft.com/office/drawing/2014/main" id="{D500D093-D61E-58B5-47C8-C1740C97ED98}"/>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005076">
              <a:alpha val="47843"/>
            </a:srgbClr>
          </a:solidFill>
          <a:ln w="12700" cap="flat" cmpd="sng" algn="ctr">
            <a:noFill/>
            <a:prstDash val="solid"/>
            <a:miter lim="800000"/>
          </a:ln>
          <a:effectLst/>
        </p:spPr>
        <p:txBody>
          <a:bodyPr rtlCol="0" anchor="ctr"/>
          <a:lstStyle/>
          <a:p>
            <a:pPr algn="ctr"/>
            <a:endParaRPr lang="fi-FI" kern="0">
              <a:solidFill>
                <a:srgbClr val="FFFFFF"/>
              </a:solidFill>
              <a:latin typeface="Sweco Sans"/>
            </a:endParaRPr>
          </a:p>
        </p:txBody>
      </p:sp>
      <p:sp>
        <p:nvSpPr>
          <p:cNvPr id="20" name="Oval 15">
            <a:extLst>
              <a:ext uri="{FF2B5EF4-FFF2-40B4-BE49-F238E27FC236}">
                <a16:creationId xmlns:a16="http://schemas.microsoft.com/office/drawing/2014/main" id="{EF212964-6D8F-4D76-AA2B-690DD7E97FF6}"/>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4.1</a:t>
            </a:r>
          </a:p>
        </p:txBody>
      </p:sp>
      <p:pic>
        <p:nvPicPr>
          <p:cNvPr id="21" name="Picture 20">
            <a:extLst>
              <a:ext uri="{FF2B5EF4-FFF2-40B4-BE49-F238E27FC236}">
                <a16:creationId xmlns:a16="http://schemas.microsoft.com/office/drawing/2014/main" id="{77A14517-D172-A07C-1E89-86F16FFC4CB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Kuvakaappaus jalankulun suunnitteluohjeesta. Kuvassa on esitettynä suositeltuja ratkaisuja erilaisissa liikenneympäristöissä. ">
            <a:extLst>
              <a:ext uri="{FF2B5EF4-FFF2-40B4-BE49-F238E27FC236}">
                <a16:creationId xmlns:a16="http://schemas.microsoft.com/office/drawing/2014/main" id="{E11A6B0C-8949-D8F3-9424-D63DA3225B4C}"/>
              </a:ext>
            </a:extLst>
          </p:cNvPr>
          <p:cNvPicPr>
            <a:picLocks noChangeAspect="1"/>
          </p:cNvPicPr>
          <p:nvPr/>
        </p:nvPicPr>
        <p:blipFill rotWithShape="1">
          <a:blip r:embed="rId4"/>
          <a:srcRect t="5658"/>
          <a:stretch/>
        </p:blipFill>
        <p:spPr>
          <a:xfrm>
            <a:off x="6795150" y="907939"/>
            <a:ext cx="5216487" cy="5065136"/>
          </a:xfrm>
          <a:prstGeom prst="rect">
            <a:avLst/>
          </a:prstGeom>
        </p:spPr>
      </p:pic>
      <p:sp>
        <p:nvSpPr>
          <p:cNvPr id="13" name="TextBox 12">
            <a:extLst>
              <a:ext uri="{FF2B5EF4-FFF2-40B4-BE49-F238E27FC236}">
                <a16:creationId xmlns:a16="http://schemas.microsoft.com/office/drawing/2014/main" id="{01BED506-4DBE-275B-B641-34B2400E1A38}"/>
              </a:ext>
            </a:extLst>
          </p:cNvPr>
          <p:cNvSpPr txBox="1"/>
          <p:nvPr/>
        </p:nvSpPr>
        <p:spPr>
          <a:xfrm>
            <a:off x="6661150" y="5941385"/>
            <a:ext cx="5630652" cy="307777"/>
          </a:xfrm>
          <a:prstGeom prst="rect">
            <a:avLst/>
          </a:prstGeom>
          <a:noFill/>
        </p:spPr>
        <p:txBody>
          <a:bodyPr wrap="square">
            <a:spAutoFit/>
          </a:bodyPr>
          <a:lstStyle/>
          <a:p>
            <a:r>
              <a:rPr lang="fi-FI" sz="1400"/>
              <a:t>Kävelyn väyläratkaisujen käyttö ja soveltuvuus eri jalankulkuympäristöissä</a:t>
            </a:r>
          </a:p>
        </p:txBody>
      </p:sp>
      <p:sp>
        <p:nvSpPr>
          <p:cNvPr id="11" name="Dian numeron paikkamerkki 10">
            <a:extLst>
              <a:ext uri="{FF2B5EF4-FFF2-40B4-BE49-F238E27FC236}">
                <a16:creationId xmlns:a16="http://schemas.microsoft.com/office/drawing/2014/main" id="{FA16A6EE-8D23-42E0-8571-810DB3CA93D0}"/>
              </a:ext>
            </a:extLst>
          </p:cNvPr>
          <p:cNvSpPr>
            <a:spLocks noGrp="1"/>
          </p:cNvSpPr>
          <p:nvPr>
            <p:ph type="sldNum" sz="quarter" idx="12"/>
          </p:nvPr>
        </p:nvSpPr>
        <p:spPr/>
        <p:txBody>
          <a:bodyPr/>
          <a:lstStyle/>
          <a:p>
            <a:fld id="{39CE1503-BED9-462F-ADA2-F5678F1B9859}" type="slidenum">
              <a:rPr lang="fi-FI" smtClean="0"/>
              <a:t>29</a:t>
            </a:fld>
            <a:endParaRPr lang="fi-FI"/>
          </a:p>
        </p:txBody>
      </p:sp>
      <p:sp>
        <p:nvSpPr>
          <p:cNvPr id="15" name="Rectangle 14">
            <a:extLst>
              <a:ext uri="{FF2B5EF4-FFF2-40B4-BE49-F238E27FC236}">
                <a16:creationId xmlns:a16="http://schemas.microsoft.com/office/drawing/2014/main" id="{9F2251AF-82F5-BFFB-2545-D5DF3BF67D32}"/>
              </a:ext>
              <a:ext uri="{C183D7F6-B498-43B3-948B-1728B52AA6E4}">
                <adec:decorative xmlns:adec="http://schemas.microsoft.com/office/drawing/2017/decorative" val="1"/>
              </a:ext>
            </a:extLst>
          </p:cNvPr>
          <p:cNvSpPr/>
          <p:nvPr/>
        </p:nvSpPr>
        <p:spPr>
          <a:xfrm>
            <a:off x="9362486" y="2338598"/>
            <a:ext cx="2533422" cy="922492"/>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noProof="0" err="1"/>
          </a:p>
        </p:txBody>
      </p:sp>
      <p:sp>
        <p:nvSpPr>
          <p:cNvPr id="32" name="Rectangle 31">
            <a:extLst>
              <a:ext uri="{FF2B5EF4-FFF2-40B4-BE49-F238E27FC236}">
                <a16:creationId xmlns:a16="http://schemas.microsoft.com/office/drawing/2014/main" id="{AC92D48F-4868-9E19-50E9-3C2FAD862826}"/>
              </a:ext>
              <a:ext uri="{C183D7F6-B498-43B3-948B-1728B52AA6E4}">
                <adec:decorative xmlns:adec="http://schemas.microsoft.com/office/drawing/2017/decorative" val="1"/>
              </a:ext>
            </a:extLst>
          </p:cNvPr>
          <p:cNvSpPr/>
          <p:nvPr/>
        </p:nvSpPr>
        <p:spPr>
          <a:xfrm>
            <a:off x="9370578" y="3261090"/>
            <a:ext cx="2533422" cy="1302818"/>
          </a:xfrm>
          <a:prstGeom prst="rect">
            <a:avLst/>
          </a:prstGeom>
          <a:noFill/>
          <a:ln w="28575">
            <a:solidFill>
              <a:srgbClr val="FF0000"/>
            </a:solidFill>
            <a:prstDash val="dash"/>
          </a:ln>
        </p:spPr>
        <p:style>
          <a:lnRef idx="2">
            <a:schemeClr val="accent3"/>
          </a:lnRef>
          <a:fillRef idx="1">
            <a:schemeClr val="lt1"/>
          </a:fillRef>
          <a:effectRef idx="0">
            <a:schemeClr val="accent3"/>
          </a:effectRef>
          <a:fontRef idx="minor">
            <a:schemeClr val="dk1"/>
          </a:fontRef>
        </p:style>
        <p:txBody>
          <a:bodyPr lIns="72000" tIns="36000" rIns="72000" bIns="36000" rtlCol="0" anchor="ctr"/>
          <a:lstStyle/>
          <a:p>
            <a:pPr algn="ctr"/>
            <a:endParaRPr lang="fi-FI" sz="1600" noProof="0" err="1"/>
          </a:p>
        </p:txBody>
      </p:sp>
    </p:spTree>
    <p:extLst>
      <p:ext uri="{BB962C8B-B14F-4D97-AF65-F5344CB8AC3E}">
        <p14:creationId xmlns:p14="http://schemas.microsoft.com/office/powerpoint/2010/main" val="1103670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3600000" cy="6858000"/>
          </a:xfrm>
          <a:prstGeom prst="rect">
            <a:avLst/>
          </a:prstGeom>
          <a:solidFill>
            <a:srgbClr val="DFA91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i-FI" sz="1800" b="0" i="0">
              <a:solidFill>
                <a:schemeClr val="tx1"/>
              </a:solidFill>
              <a:effectLst/>
              <a:latin typeface="Sweco Sans" panose="00000500000000000000" charset="0"/>
            </a:endParaRPr>
          </a:p>
        </p:txBody>
      </p:sp>
      <p:sp>
        <p:nvSpPr>
          <p:cNvPr id="9" name="Oval 15">
            <a:extLst>
              <a:ext uri="{FF2B5EF4-FFF2-40B4-BE49-F238E27FC236}">
                <a16:creationId xmlns:a16="http://schemas.microsoft.com/office/drawing/2014/main" id="{31FE5541-F72C-4832-8EB7-B009091105DD}"/>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1</a:t>
            </a:r>
          </a:p>
        </p:txBody>
      </p:sp>
      <p:sp>
        <p:nvSpPr>
          <p:cNvPr id="15" name="Title 1">
            <a:extLst>
              <a:ext uri="{FF2B5EF4-FFF2-40B4-BE49-F238E27FC236}">
                <a16:creationId xmlns:a16="http://schemas.microsoft.com/office/drawing/2014/main" id="{D58E5820-FD28-4B1C-A79D-A15350A5FC28}"/>
              </a:ext>
            </a:extLst>
          </p:cNvPr>
          <p:cNvSpPr>
            <a:spLocks noGrp="1"/>
          </p:cNvSpPr>
          <p:nvPr>
            <p:ph type="title"/>
          </p:nvPr>
        </p:nvSpPr>
        <p:spPr>
          <a:xfrm>
            <a:off x="768460" y="572998"/>
            <a:ext cx="2837117" cy="1175911"/>
          </a:xfrm>
        </p:spPr>
        <p:txBody>
          <a:bodyPr>
            <a:normAutofit/>
          </a:bodyPr>
          <a:lstStyle/>
          <a:p>
            <a:pPr algn="ctr"/>
            <a:br>
              <a:rPr lang="fi-FI" sz="3200" dirty="0">
                <a:latin typeface="Sweco Sans" panose="00000500000000000000" charset="0"/>
              </a:rPr>
            </a:br>
            <a:r>
              <a:rPr lang="fi-FI" sz="3200" dirty="0">
                <a:latin typeface="Sweco Sans" panose="00000500000000000000" charset="0"/>
              </a:rPr>
              <a:t>JOHDANTO</a:t>
            </a:r>
          </a:p>
        </p:txBody>
      </p:sp>
      <p:sp>
        <p:nvSpPr>
          <p:cNvPr id="11" name="TextBox 10">
            <a:extLst>
              <a:ext uri="{FF2B5EF4-FFF2-40B4-BE49-F238E27FC236}">
                <a16:creationId xmlns:a16="http://schemas.microsoft.com/office/drawing/2014/main" id="{299FE2E3-C8CA-496C-92B2-D1F8D022B289}"/>
              </a:ext>
            </a:extLst>
          </p:cNvPr>
          <p:cNvSpPr txBox="1"/>
          <p:nvPr/>
        </p:nvSpPr>
        <p:spPr>
          <a:xfrm>
            <a:off x="656639" y="2013876"/>
            <a:ext cx="3060757" cy="2185214"/>
          </a:xfrm>
          <a:prstGeom prst="rect">
            <a:avLst/>
          </a:prstGeom>
          <a:noFill/>
        </p:spPr>
        <p:txBody>
          <a:bodyPr wrap="square" lIns="0" tIns="0" rIns="0" bIns="0" rtlCol="0">
            <a:spAutoFit/>
          </a:bodyPr>
          <a:lstStyle/>
          <a:p>
            <a:r>
              <a:rPr lang="fi-FI" i="1">
                <a:solidFill>
                  <a:schemeClr val="tx1"/>
                </a:solidFill>
                <a:ea typeface="+mn-lt"/>
                <a:cs typeface="+mn-lt"/>
              </a:rPr>
              <a:t>”Suomen valtio on sitoutunut lisäämään kävellen ja pyörällä tehtäviä matkoja vuoteen 2030 mennessä 30 %. Kunnilla ja kaupungeilla on erittäin tärkeä rooli kävelyn ja pyöräliikenteen edistämisessä”</a:t>
            </a:r>
            <a:endParaRPr lang="fi-FI" b="0" i="0">
              <a:solidFill>
                <a:schemeClr val="tx1"/>
              </a:solidFill>
              <a:effectLst/>
            </a:endParaRPr>
          </a:p>
          <a:p>
            <a:pPr algn="l"/>
            <a:endParaRPr lang="fi-FI" sz="1600"/>
          </a:p>
        </p:txBody>
      </p:sp>
      <p:sp>
        <p:nvSpPr>
          <p:cNvPr id="3" name="TextBox 2">
            <a:extLst>
              <a:ext uri="{FF2B5EF4-FFF2-40B4-BE49-F238E27FC236}">
                <a16:creationId xmlns:a16="http://schemas.microsoft.com/office/drawing/2014/main" id="{A57C9035-46AD-4FF3-82BF-584B0AD7050A}"/>
              </a:ext>
            </a:extLst>
          </p:cNvPr>
          <p:cNvSpPr txBox="1"/>
          <p:nvPr/>
        </p:nvSpPr>
        <p:spPr>
          <a:xfrm>
            <a:off x="4172242" y="419691"/>
            <a:ext cx="5512778" cy="6093976"/>
          </a:xfrm>
          <a:prstGeom prst="rect">
            <a:avLst/>
          </a:prstGeom>
          <a:noFill/>
        </p:spPr>
        <p:txBody>
          <a:bodyPr wrap="square" lIns="0" tIns="0" rIns="0" bIns="0" numCol="1" spcCol="360000" rtlCol="0">
            <a:spAutoFit/>
          </a:bodyPr>
          <a:lstStyle/>
          <a:p>
            <a:pPr algn="l"/>
            <a:r>
              <a:rPr lang="fi-FI" sz="1100"/>
              <a:t>Globaalit ilmiöt, kuten ilmastonmuutos sekä energiakriisi luovat entistä suuremman tarpeen kestävien ratkaisuiden kehittämiseksi kaikilla sektoreilla ja hallintotasoilla. Globaalit, valtakunnalliset ja alueelliset strategiset linjaukset pyrkivät vastaamaan kriiseihin laajemmassa kuvassa, mutta kunnilla on keskeinen rooli asukkaiden kestävien arkivalintojen mahdollistamisessa. Kävelyn ja pyöräilyn edistämisohjelma on yksi kehitystoimenpiteistä, joilla yhteiskuntaa pyritään kehittämään kestävämpään suuntaan. </a:t>
            </a:r>
          </a:p>
          <a:p>
            <a:pPr algn="l"/>
            <a:endParaRPr lang="fi-FI" sz="1100"/>
          </a:p>
          <a:p>
            <a:pPr algn="l"/>
            <a:r>
              <a:rPr lang="fi-FI" sz="1100"/>
              <a:t>Kävelyn ja pyöräilyn olosuhteiden kehittämisellä on myös avainasema kansanterveydellisiin haasteisin vastaamisessa. Liikkumattomuus on tunnistettu yhdeksi merkittävimmistä terveysriskeistä 2020-luvulla. Toteuttamalla houkuttelevat, turvalliset sekä viihtyisät kävely- sekä pyöräily-ympäristöt kannustetaan asukkaita valitsemaan yhä useammin kestävä ja aktiivinen kulkutapa jokapäiväisille matkoilleen. </a:t>
            </a:r>
          </a:p>
          <a:p>
            <a:pPr algn="l"/>
            <a:endParaRPr lang="fi-FI" sz="1100"/>
          </a:p>
          <a:p>
            <a:pPr algn="l"/>
            <a:r>
              <a:rPr lang="fi-FI" sz="1100"/>
              <a:t>Tämä työ on ensimmäinen askel pitkäjänteiselle ja systemaattiselle kehitystyölle kävelyn ja pyöräilyn olosuhteiden parantamiseksi Vaalassa. Työssä on tunnistettu Vaalan olennaisimmat kehityskohteet ja selvitetty asukkaiden näkökulmia kävelyn ja pyöräilyn edistämiseen. </a:t>
            </a:r>
          </a:p>
          <a:p>
            <a:pPr algn="l"/>
            <a:br>
              <a:rPr lang="fi-FI" sz="1100"/>
            </a:br>
            <a:r>
              <a:rPr lang="fi-FI" sz="1100"/>
              <a:t>Työn pääasiallisena tavoitteena oli tunnistaa Vaalan kävelyn ja pyöräilyn nykytilan tärkeimmät kehityskohteet ja laatia niiden pohjalta systemaattinen kehityssuunnitelma. Vaalassa korostuivat erityisesti keskustaajaman olosuhteet, vapaa-ajan liikkuminen sekä liikenneturvallisuus.</a:t>
            </a:r>
          </a:p>
          <a:p>
            <a:pPr algn="l"/>
            <a:endParaRPr lang="fi-FI" sz="1100"/>
          </a:p>
          <a:p>
            <a:pPr algn="l"/>
            <a:r>
              <a:rPr lang="fi-FI" sz="1100"/>
              <a:t>Kävelyn ja pyöräilyn olosuhteita parantamalla Vaalan tunnettavuus kestävän liikkumisen kuntana paranee, jolla on vaikutus niin kunnan brändiin kuin houkuttelevuuteen asuinpaikkana ja vapaa-ajan kohteena. Kaikenikäisille turvallinen ja kestävä liikenneympäristö toimii käyntikorttina Vaalalle.  </a:t>
            </a:r>
          </a:p>
          <a:p>
            <a:pPr algn="l"/>
            <a:endParaRPr lang="fi-FI" sz="1100"/>
          </a:p>
          <a:p>
            <a:pPr algn="l"/>
            <a:r>
              <a:rPr lang="fi-FI" sz="1100"/>
              <a:t>Työn lopputuloksena Vaalassa on selkeä näkemys tärkeimmistä kehitettävistä pyöräily-yhteyksistä ja jalankulun alueista. Lisäksi edistämisohjelmassa tunnistetuille toimenpiteille on suurempi mahdollisuus saada </a:t>
            </a:r>
            <a:r>
              <a:rPr lang="fi-FI" sz="1100" err="1"/>
              <a:t>Traficomin</a:t>
            </a:r>
            <a:r>
              <a:rPr lang="fi-FI" sz="1100"/>
              <a:t> kävelyn ja pyöräilyn investointitukea sekä liikkumisenohjauksen avustusta. Edistämisohjelma kokoaa yhteen kävelyn ja pyöräliikenteen edistämistoimet niin infrastruktuurin, viestinnän, palveluiden ja seurannan osalta. </a:t>
            </a:r>
          </a:p>
          <a:p>
            <a:pPr algn="l"/>
            <a:endParaRPr lang="fi-FI" sz="1100"/>
          </a:p>
          <a:p>
            <a:pPr algn="l"/>
            <a:r>
              <a:rPr lang="fi-FI" sz="1100"/>
              <a:t>Työn toimenpiteet tulee lähtökohtaisesti ohjelmoida toteutettavaksi vuoteen 2030 mennessä.</a:t>
            </a:r>
          </a:p>
          <a:p>
            <a:pPr algn="l"/>
            <a:endParaRPr lang="fi-FI" sz="1100"/>
          </a:p>
          <a:p>
            <a:pPr algn="l"/>
            <a:r>
              <a:rPr lang="fi-FI" sz="1100"/>
              <a:t> </a:t>
            </a:r>
          </a:p>
        </p:txBody>
      </p:sp>
      <p:sp>
        <p:nvSpPr>
          <p:cNvPr id="10" name="Dian numeron paikkamerkki 9">
            <a:extLst>
              <a:ext uri="{FF2B5EF4-FFF2-40B4-BE49-F238E27FC236}">
                <a16:creationId xmlns:a16="http://schemas.microsoft.com/office/drawing/2014/main" id="{50EED437-AC29-4A84-A3AE-682C64EAF82E}"/>
              </a:ext>
            </a:extLst>
          </p:cNvPr>
          <p:cNvSpPr>
            <a:spLocks noGrp="1"/>
          </p:cNvSpPr>
          <p:nvPr>
            <p:ph type="sldNum" sz="quarter" idx="12"/>
          </p:nvPr>
        </p:nvSpPr>
        <p:spPr/>
        <p:txBody>
          <a:bodyPr/>
          <a:lstStyle/>
          <a:p>
            <a:fld id="{39CE1503-BED9-462F-ADA2-F5678F1B9859}" type="slidenum">
              <a:rPr lang="fi-FI" smtClean="0"/>
              <a:t>3</a:t>
            </a:fld>
            <a:endParaRPr lang="fi-FI"/>
          </a:p>
        </p:txBody>
      </p:sp>
      <p:pic>
        <p:nvPicPr>
          <p:cNvPr id="12" name="Picture 2">
            <a:extLst>
              <a:ext uri="{FF2B5EF4-FFF2-40B4-BE49-F238E27FC236}">
                <a16:creationId xmlns:a16="http://schemas.microsoft.com/office/drawing/2014/main" id="{4A7E5414-09CD-786C-2883-A3FEC9D3CB8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22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3">
            <a:extLst>
              <a:ext uri="{FF2B5EF4-FFF2-40B4-BE49-F238E27FC236}">
                <a16:creationId xmlns:a16="http://schemas.microsoft.com/office/drawing/2014/main" id="{0665C616-B36B-42BB-92A4-60138FE8A64A}"/>
              </a:ext>
              <a:ext uri="{C183D7F6-B498-43B3-948B-1728B52AA6E4}">
                <adec:decorative xmlns:adec="http://schemas.microsoft.com/office/drawing/2017/decorative" val="1"/>
              </a:ext>
            </a:extLst>
          </p:cNvPr>
          <p:cNvSpPr/>
          <p:nvPr/>
        </p:nvSpPr>
        <p:spPr>
          <a:xfrm>
            <a:off x="232343" y="-1"/>
            <a:ext cx="3600000" cy="6858001"/>
          </a:xfrm>
          <a:prstGeom prst="rect">
            <a:avLst/>
          </a:prstGeom>
          <a:solidFill>
            <a:srgbClr val="005076">
              <a:alpha val="47843"/>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FFFFFF"/>
              </a:solidFill>
              <a:effectLst/>
              <a:uLnTx/>
              <a:uFillTx/>
              <a:latin typeface="Sweco Sans"/>
              <a:ea typeface="+mn-ea"/>
              <a:cs typeface="+mn-cs"/>
            </a:endParaRPr>
          </a:p>
        </p:txBody>
      </p:sp>
      <p:sp>
        <p:nvSpPr>
          <p:cNvPr id="23" name="Oval 15">
            <a:extLst>
              <a:ext uri="{FF2B5EF4-FFF2-40B4-BE49-F238E27FC236}">
                <a16:creationId xmlns:a16="http://schemas.microsoft.com/office/drawing/2014/main" id="{4CDD965D-4E92-447F-8D99-B52083DA8825}"/>
              </a:ext>
              <a:ext uri="{C183D7F6-B498-43B3-948B-1728B52AA6E4}">
                <adec:decorative xmlns:adec="http://schemas.microsoft.com/office/drawing/2017/decorative" val="1"/>
              </a:ext>
            </a:extLst>
          </p:cNvPr>
          <p:cNvSpPr/>
          <p:nvPr/>
        </p:nvSpPr>
        <p:spPr>
          <a:xfrm>
            <a:off x="48460" y="79942"/>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a:t>
            </a:r>
          </a:p>
        </p:txBody>
      </p:sp>
      <p:sp>
        <p:nvSpPr>
          <p:cNvPr id="11" name="Title 1">
            <a:extLst>
              <a:ext uri="{FF2B5EF4-FFF2-40B4-BE49-F238E27FC236}">
                <a16:creationId xmlns:a16="http://schemas.microsoft.com/office/drawing/2014/main" id="{3671E113-8A12-40F0-8CF8-59CCC130B3B0}"/>
              </a:ext>
            </a:extLst>
          </p:cNvPr>
          <p:cNvSpPr txBox="1">
            <a:spLocks noGrp="1"/>
          </p:cNvSpPr>
          <p:nvPr>
            <p:ph type="title" idx="4294967295"/>
          </p:nvPr>
        </p:nvSpPr>
        <p:spPr>
          <a:xfrm>
            <a:off x="768460" y="572998"/>
            <a:ext cx="2837117" cy="31674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83000"/>
              </a:lnSpc>
              <a:spcBef>
                <a:spcPct val="0"/>
              </a:spcBef>
              <a:buNone/>
              <a:defRPr sz="4000" kern="1200">
                <a:solidFill>
                  <a:schemeClr val="tx1"/>
                </a:solidFill>
                <a:latin typeface="+mj-lt"/>
                <a:ea typeface="+mj-ea"/>
                <a:cs typeface="+mj-cs"/>
              </a:defRPr>
            </a:lvl1pPr>
          </a:lstStyle>
          <a:p>
            <a:pPr marL="0" marR="0" lvl="0" indent="0" algn="ctr" defTabSz="914400" rtl="0" eaLnBrk="1" fontAlgn="auto" latinLnBrk="0" hangingPunct="1">
              <a:lnSpc>
                <a:spcPct val="83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KÄVELYN JA PYÖRÄILYN KEHITTÄMINEN VAALASSA</a:t>
            </a:r>
          </a:p>
        </p:txBody>
      </p:sp>
      <p:sp>
        <p:nvSpPr>
          <p:cNvPr id="10" name="Rectangle 7">
            <a:extLst>
              <a:ext uri="{FF2B5EF4-FFF2-40B4-BE49-F238E27FC236}">
                <a16:creationId xmlns:a16="http://schemas.microsoft.com/office/drawing/2014/main" id="{4B038F54-4B1A-4CE1-B8B7-DF4AB3454B46}"/>
              </a:ext>
            </a:extLst>
          </p:cNvPr>
          <p:cNvSpPr/>
          <p:nvPr/>
        </p:nvSpPr>
        <p:spPr>
          <a:xfrm>
            <a:off x="4203913" y="254378"/>
            <a:ext cx="7433098" cy="6468868"/>
          </a:xfrm>
          <a:prstGeom prst="rect">
            <a:avLst/>
          </a:prstGeom>
        </p:spPr>
        <p:txBody>
          <a:bodyPr wrap="square" numCol="2" spcCol="360000">
            <a:noAutofit/>
          </a:bodyPr>
          <a:lstStyle/>
          <a:p>
            <a:pPr>
              <a:spcAft>
                <a:spcPts val="600"/>
              </a:spcAft>
            </a:pPr>
            <a:r>
              <a:rPr lang="fi-FI" sz="1200" b="1" dirty="0">
                <a:solidFill>
                  <a:srgbClr val="000000"/>
                </a:solidFill>
                <a:latin typeface="Sweco Sans" panose="00000500000000000000" charset="0"/>
              </a:rPr>
              <a:t>Valtaosa kehittämistoimenpiteistä parantaa sekä kävelyn että pyöräilyn olosuhteita. Tässä </a:t>
            </a:r>
            <a:r>
              <a:rPr lang="fi-FI" sz="1200" dirty="0">
                <a:solidFill>
                  <a:srgbClr val="000000"/>
                </a:solidFill>
                <a:latin typeface="Sweco Sans" panose="00000500000000000000" charset="0"/>
              </a:rPr>
              <a:t>osiossa esitellään kävelyn ja pyöräilyn yleiset laatutasotavoitteet sekä kävelyn ja pyöräilyn kehittämistoimenpiteet Vaalassa. Kävelyn osalta keskitytään keskustaajaamaan ja pyöräilyn osalta tarkastellaan koko kuntaa.</a:t>
            </a:r>
          </a:p>
          <a:p>
            <a:pPr>
              <a:spcAft>
                <a:spcPts val="600"/>
              </a:spcAft>
            </a:pPr>
            <a:r>
              <a:rPr lang="fi-FI" sz="1200" b="1" dirty="0">
                <a:solidFill>
                  <a:srgbClr val="000000"/>
                </a:solidFill>
                <a:highlight>
                  <a:srgbClr val="FCFCFC"/>
                </a:highlight>
                <a:latin typeface="Sweco Sans" panose="00000500000000000000" charset="0"/>
              </a:rPr>
              <a:t>Yleisiä molempia kulkutapoja hyödyttäviä Vaalan kunnassa ovat liikkumisen ohjauksen toimenpiteet, viestintä ja informaatio, opastus ja esteettömyyskartoitus. </a:t>
            </a:r>
            <a:r>
              <a:rPr lang="fi-FI" sz="1200" dirty="0">
                <a:solidFill>
                  <a:srgbClr val="000000"/>
                </a:solidFill>
                <a:highlight>
                  <a:srgbClr val="FCFCFC"/>
                </a:highlight>
                <a:latin typeface="Sweco Sans" panose="00000500000000000000" charset="0"/>
              </a:rPr>
              <a:t>Liikkumisen ohjaus tarkoittaa asukkaiden kannustamista kävelyyn ja pyöräilyyn esimerkiksi neuvonnalla, markkinoinnilla, tapahtumilla, kilpailuilla ja tempauksilla. Liikkumisen ohjausta on myös koulussa järjestettävät tapahtumat ja liikennekasvatus. Liikkumisen ohjaus vaatii jatkuvaa säännöllistä toimintaa ja liikkumisen ohjausta voidaan suunnitella vuosikellon avulla. </a:t>
            </a:r>
          </a:p>
          <a:p>
            <a:pPr>
              <a:spcAft>
                <a:spcPts val="600"/>
              </a:spcAft>
            </a:pPr>
            <a:r>
              <a:rPr lang="fi-FI" sz="1200" dirty="0">
                <a:solidFill>
                  <a:srgbClr val="000000"/>
                </a:solidFill>
                <a:highlight>
                  <a:srgbClr val="FCFCFC"/>
                </a:highlight>
                <a:latin typeface="Sweco Sans" panose="00000500000000000000" charset="0"/>
              </a:rPr>
              <a:t>Kävelyn ja pyöräilyn viestintä ja informaatio tarkoittaa, että kuntalaisten on mahdollista löytää ajantasaista tietoa kävelyn ja pyöräilyn reiteistä, kunnossapidosta, pyöräpysäköinnistä, hankkeista, palveluista ja tapahtumista helposti. </a:t>
            </a:r>
            <a:r>
              <a:rPr lang="fi-FI" sz="1200" b="1" dirty="0">
                <a:solidFill>
                  <a:srgbClr val="000000"/>
                </a:solidFill>
                <a:highlight>
                  <a:srgbClr val="FCFCFC"/>
                </a:highlight>
                <a:latin typeface="Sweco Sans" panose="00000500000000000000" charset="0"/>
              </a:rPr>
              <a:t>Vaalan nettisivuilla voisi olla esimerkiksi kartat kävelyn ja pyöräilyn reiteistä sekä kartat virkistysreiteistä ja niiden palveluista. </a:t>
            </a:r>
            <a:r>
              <a:rPr lang="fi-FI" sz="1200" dirty="0">
                <a:solidFill>
                  <a:srgbClr val="000000"/>
                </a:solidFill>
                <a:highlight>
                  <a:srgbClr val="FCFCFC"/>
                </a:highlight>
                <a:latin typeface="Sweco Sans" panose="00000500000000000000" charset="0"/>
              </a:rPr>
              <a:t>Informaation päivittämisen voi laittaa osaksi kävelyn ja pyöräilyn liikkumisen ohjauksen vuosikelloa, jotta tietoja muistetaan päivittää.</a:t>
            </a:r>
          </a:p>
          <a:p>
            <a:pPr>
              <a:spcAft>
                <a:spcPts val="600"/>
              </a:spcAft>
            </a:pPr>
            <a:r>
              <a:rPr lang="fi-FI" sz="1200" b="1" dirty="0">
                <a:solidFill>
                  <a:srgbClr val="000000"/>
                </a:solidFill>
                <a:highlight>
                  <a:srgbClr val="FCFCFC"/>
                </a:highlight>
                <a:latin typeface="Sweco Sans" panose="00000500000000000000" charset="0"/>
              </a:rPr>
              <a:t>Vaalan taajamassa kävelyn ja pyöräilyn opastukseksi riittää monissa paikoissa autoliikenteen opasteet. </a:t>
            </a:r>
            <a:r>
              <a:rPr lang="fi-FI" sz="1200" dirty="0">
                <a:solidFill>
                  <a:srgbClr val="000000"/>
                </a:solidFill>
                <a:highlight>
                  <a:srgbClr val="FCFCFC"/>
                </a:highlight>
                <a:latin typeface="Sweco Sans" panose="00000500000000000000" charset="0"/>
              </a:rPr>
              <a:t>Opastuksen riittävyys tulisi kuitenkin varmistaa ja tarvittaessa lisätä opasteita. </a:t>
            </a:r>
            <a:r>
              <a:rPr lang="fi-FI" sz="1200" b="1" dirty="0">
                <a:solidFill>
                  <a:srgbClr val="000000"/>
                </a:solidFill>
                <a:highlight>
                  <a:srgbClr val="FCFCFC"/>
                </a:highlight>
                <a:latin typeface="Sweco Sans" panose="00000500000000000000" charset="0"/>
              </a:rPr>
              <a:t>Maastokäynnin perusteella luontoreittien opastukseen tulisi erityisesti panostaa. </a:t>
            </a:r>
            <a:r>
              <a:rPr lang="fi-FI" sz="1200" dirty="0">
                <a:solidFill>
                  <a:srgbClr val="000000"/>
                </a:solidFill>
                <a:highlight>
                  <a:srgbClr val="FCFCFC"/>
                </a:highlight>
                <a:latin typeface="Sweco Sans" panose="00000500000000000000" charset="0"/>
              </a:rPr>
              <a:t>Opastuksen tulee alkaa kävely- ja pyöräväylältä ja jatkua koko luontoreitin matkalta. Opasteiksi riittävät värilliset symbolit tasaisin väliajoin ja erityisesti niitä tarvitaan metsäpolkujen risteyskohdissa, jotta retkeilijä ei kulje harhaan. Tällöin oikea reitti on selkeä myös niille, jotka eivät tunne aluetta.  </a:t>
            </a:r>
          </a:p>
          <a:p>
            <a:pPr>
              <a:spcAft>
                <a:spcPts val="600"/>
              </a:spcAft>
            </a:pPr>
            <a:r>
              <a:rPr lang="fi-FI" sz="1200" b="1" dirty="0">
                <a:solidFill>
                  <a:srgbClr val="000000"/>
                </a:solidFill>
                <a:highlight>
                  <a:srgbClr val="FCFCFC"/>
                </a:highlight>
                <a:latin typeface="Sweco Sans" panose="00000500000000000000" charset="0"/>
              </a:rPr>
              <a:t>Esteettömyyteen panostaminen on erityisesti kävelyä edistävä toimenpide, mutta esteettömät ja tasaiset reitit parantavat myös pyöräilyn olosuhteita</a:t>
            </a:r>
            <a:r>
              <a:rPr lang="fi-FI" sz="1200" dirty="0">
                <a:solidFill>
                  <a:srgbClr val="000000"/>
                </a:solidFill>
                <a:highlight>
                  <a:srgbClr val="FCFCFC"/>
                </a:highlight>
                <a:latin typeface="Sweco Sans" panose="00000500000000000000" charset="0"/>
              </a:rPr>
              <a:t>. Tämän edistämisohjelman asukaskyselyn yhteydessä osallistujia pyydettiin laittamaan kartalle esteellisiä paikkoja ja esteettömyyttä havainnoitiin myös maastokäynnillä. Havaittuihin infraan liittyviin kehityskohteisiin palataan myöhemmin. Esteettömyyden varmistamiseksi olisi tärkeää tehdä esteettömyyskartoitus, jossa huomioidaan myös palvelut. Esteettömyyskartoituksen pohjalta voidaan informoida asukkaita esteettömistä ja esteellisistä reiteistä ja palveluista.</a:t>
            </a:r>
          </a:p>
          <a:p>
            <a:pPr>
              <a:spcAft>
                <a:spcPts val="600"/>
              </a:spcAft>
            </a:pPr>
            <a:endParaRPr lang="fi-FI" sz="1200" dirty="0">
              <a:solidFill>
                <a:srgbClr val="000000"/>
              </a:solidFill>
              <a:highlight>
                <a:srgbClr val="FCFCFC"/>
              </a:highlight>
              <a:latin typeface="Sweco Sans" panose="00000500000000000000" charset="0"/>
            </a:endParaRPr>
          </a:p>
          <a:p>
            <a:pPr algn="just"/>
            <a:endParaRPr lang="fi-FI" sz="1200" dirty="0">
              <a:solidFill>
                <a:srgbClr val="000000"/>
              </a:solidFill>
              <a:latin typeface="Sweco Sans" panose="00000500000000000000" charset="0"/>
            </a:endParaRPr>
          </a:p>
        </p:txBody>
      </p:sp>
      <p:pic>
        <p:nvPicPr>
          <p:cNvPr id="5" name="Picture 4" descr="A road with a sign and flowers&#10;&#10;Description automatically generated">
            <a:extLst>
              <a:ext uri="{FF2B5EF4-FFF2-40B4-BE49-F238E27FC236}">
                <a16:creationId xmlns:a16="http://schemas.microsoft.com/office/drawing/2014/main" id="{936ED5FF-EA71-9EAF-EF52-CAFB942EDBA2}"/>
              </a:ext>
            </a:extLst>
          </p:cNvPr>
          <p:cNvPicPr>
            <a:picLocks noChangeAspect="1"/>
          </p:cNvPicPr>
          <p:nvPr/>
        </p:nvPicPr>
        <p:blipFill rotWithShape="1">
          <a:blip r:embed="rId3">
            <a:extLst>
              <a:ext uri="{28A0092B-C50C-407E-A947-70E740481C1C}">
                <a14:useLocalDpi xmlns:a14="http://schemas.microsoft.com/office/drawing/2010/main" val="0"/>
              </a:ext>
            </a:extLst>
          </a:blip>
          <a:srcRect l="19115"/>
          <a:stretch/>
        </p:blipFill>
        <p:spPr>
          <a:xfrm rot="5400000">
            <a:off x="223994" y="2615826"/>
            <a:ext cx="3616697" cy="3353557"/>
          </a:xfrm>
          <a:prstGeom prst="rect">
            <a:avLst/>
          </a:prstGeom>
          <a:ln>
            <a:solidFill>
              <a:schemeClr val="tx1">
                <a:lumMod val="95000"/>
                <a:lumOff val="5000"/>
              </a:schemeClr>
            </a:solidFill>
          </a:ln>
        </p:spPr>
      </p:pic>
      <p:pic>
        <p:nvPicPr>
          <p:cNvPr id="7" name="Picture 6" descr="A gravel road with trees and a brick tower&#10;&#10;Description automatically generated">
            <a:extLst>
              <a:ext uri="{FF2B5EF4-FFF2-40B4-BE49-F238E27FC236}">
                <a16:creationId xmlns:a16="http://schemas.microsoft.com/office/drawing/2014/main" id="{4792E82D-EB1F-5504-EB94-84BAB2C098AA}"/>
              </a:ext>
            </a:extLst>
          </p:cNvPr>
          <p:cNvPicPr>
            <a:picLocks noChangeAspect="1"/>
          </p:cNvPicPr>
          <p:nvPr/>
        </p:nvPicPr>
        <p:blipFill rotWithShape="1">
          <a:blip r:embed="rId4">
            <a:extLst>
              <a:ext uri="{28A0092B-C50C-407E-A947-70E740481C1C}">
                <a14:useLocalDpi xmlns:a14="http://schemas.microsoft.com/office/drawing/2010/main" val="0"/>
              </a:ext>
            </a:extLst>
          </a:blip>
          <a:srcRect l="19536" r="15476"/>
          <a:stretch/>
        </p:blipFill>
        <p:spPr>
          <a:xfrm rot="5400000">
            <a:off x="8316337" y="3967349"/>
            <a:ext cx="2609681" cy="3011737"/>
          </a:xfrm>
          <a:prstGeom prst="rect">
            <a:avLst/>
          </a:prstGeom>
        </p:spPr>
      </p:pic>
      <p:sp>
        <p:nvSpPr>
          <p:cNvPr id="25" name="Dian numeron paikkamerkki 4">
            <a:extLst>
              <a:ext uri="{FF2B5EF4-FFF2-40B4-BE49-F238E27FC236}">
                <a16:creationId xmlns:a16="http://schemas.microsoft.com/office/drawing/2014/main" id="{7FA4AD6D-B5D0-46D6-9D3A-996FBCC4C950}"/>
              </a:ext>
            </a:extLst>
          </p:cNvPr>
          <p:cNvSpPr txBox="1">
            <a:spLocks/>
          </p:cNvSpPr>
          <p:nvPr/>
        </p:nvSpPr>
        <p:spPr>
          <a:xfrm>
            <a:off x="11651637" y="6437546"/>
            <a:ext cx="360000" cy="242281"/>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CE1503-BED9-462F-ADA2-F5678F1B9859}" type="slidenum">
              <a:rPr lang="fi-FI" smtClean="0"/>
              <a:pPr/>
              <a:t>30</a:t>
            </a:fld>
            <a:endParaRPr lang="fi-FI" dirty="0"/>
          </a:p>
        </p:txBody>
      </p:sp>
      <p:pic>
        <p:nvPicPr>
          <p:cNvPr id="3" name="Picture 2">
            <a:extLst>
              <a:ext uri="{FF2B5EF4-FFF2-40B4-BE49-F238E27FC236}">
                <a16:creationId xmlns:a16="http://schemas.microsoft.com/office/drawing/2014/main" id="{0D37ADFD-2414-61CF-2426-846D6B19F17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297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EB0030A-9D6F-4691-8F69-662E7DDA66DD}"/>
              </a:ext>
            </a:extLst>
          </p:cNvPr>
          <p:cNvSpPr txBox="1">
            <a:spLocks noGrp="1"/>
          </p:cNvSpPr>
          <p:nvPr>
            <p:ph type="title" idx="4294967295"/>
          </p:nvPr>
        </p:nvSpPr>
        <p:spPr>
          <a:xfrm>
            <a:off x="1440000" y="360000"/>
            <a:ext cx="7667722"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000" b="0" i="0" u="none" strike="noStrike" kern="1200" cap="none" spc="0" normalizeH="0" baseline="0" noProof="0" dirty="0">
                <a:ln>
                  <a:noFill/>
                </a:ln>
                <a:solidFill>
                  <a:schemeClr val="tx1"/>
                </a:solidFill>
                <a:effectLst/>
                <a:uLnTx/>
                <a:uFillTx/>
                <a:latin typeface="Sweco Sans" panose="00000500000000000000" charset="0"/>
                <a:ea typeface="+mj-ea"/>
                <a:cs typeface="+mj-cs"/>
              </a:rPr>
              <a:t>Jalankulkuympäristö ja kävely-yhteyksien laatu</a:t>
            </a:r>
          </a:p>
        </p:txBody>
      </p:sp>
      <p:pic>
        <p:nvPicPr>
          <p:cNvPr id="10" name="Picture 9">
            <a:extLst>
              <a:ext uri="{FF2B5EF4-FFF2-40B4-BE49-F238E27FC236}">
                <a16:creationId xmlns:a16="http://schemas.microsoft.com/office/drawing/2014/main" id="{3FB497B4-C834-4D80-97AA-B8021BBDACA2}"/>
              </a:ext>
              <a:ext uri="{C183D7F6-B498-43B3-948B-1728B52AA6E4}">
                <adec:decorative xmlns:adec="http://schemas.microsoft.com/office/drawing/2017/decorative" val="1"/>
              </a:ext>
            </a:extLst>
          </p:cNvPr>
          <p:cNvPicPr>
            <a:picLocks noChangeAspect="1"/>
          </p:cNvPicPr>
          <p:nvPr/>
        </p:nvPicPr>
        <p:blipFill rotWithShape="1">
          <a:blip r:embed="rId3"/>
          <a:srcRect l="4291" r="1594" b="1087"/>
          <a:stretch/>
        </p:blipFill>
        <p:spPr>
          <a:xfrm>
            <a:off x="6951389" y="1180893"/>
            <a:ext cx="2448000" cy="1519914"/>
          </a:xfrm>
          <a:prstGeom prst="rect">
            <a:avLst/>
          </a:prstGeom>
          <a:ln w="12700">
            <a:solidFill>
              <a:schemeClr val="tx1"/>
            </a:solidFill>
          </a:ln>
        </p:spPr>
      </p:pic>
      <p:pic>
        <p:nvPicPr>
          <p:cNvPr id="12" name="Picture 11">
            <a:extLst>
              <a:ext uri="{FF2B5EF4-FFF2-40B4-BE49-F238E27FC236}">
                <a16:creationId xmlns:a16="http://schemas.microsoft.com/office/drawing/2014/main" id="{2DE77D94-47A5-4C1B-B9E7-20A3E64401E1}"/>
              </a:ext>
              <a:ext uri="{C183D7F6-B498-43B3-948B-1728B52AA6E4}">
                <adec:decorative xmlns:adec="http://schemas.microsoft.com/office/drawing/2017/decorative" val="1"/>
              </a:ext>
            </a:extLst>
          </p:cNvPr>
          <p:cNvPicPr>
            <a:picLocks noChangeAspect="1"/>
          </p:cNvPicPr>
          <p:nvPr/>
        </p:nvPicPr>
        <p:blipFill rotWithShape="1">
          <a:blip r:embed="rId4"/>
          <a:srcRect l="1270" r="6141" b="2694"/>
          <a:stretch/>
        </p:blipFill>
        <p:spPr>
          <a:xfrm>
            <a:off x="9523310" y="1182178"/>
            <a:ext cx="2448000" cy="1519886"/>
          </a:xfrm>
          <a:prstGeom prst="rect">
            <a:avLst/>
          </a:prstGeom>
          <a:ln w="12700">
            <a:solidFill>
              <a:schemeClr val="tx1"/>
            </a:solidFill>
          </a:ln>
        </p:spPr>
      </p:pic>
      <p:pic>
        <p:nvPicPr>
          <p:cNvPr id="16" name="Picture 15">
            <a:extLst>
              <a:ext uri="{FF2B5EF4-FFF2-40B4-BE49-F238E27FC236}">
                <a16:creationId xmlns:a16="http://schemas.microsoft.com/office/drawing/2014/main" id="{ECD96922-6E7E-4017-968F-F5EBFDFB6BC9}"/>
              </a:ext>
              <a:ext uri="{C183D7F6-B498-43B3-948B-1728B52AA6E4}">
                <adec:decorative xmlns:adec="http://schemas.microsoft.com/office/drawing/2017/decorative" val="1"/>
              </a:ext>
            </a:extLst>
          </p:cNvPr>
          <p:cNvPicPr>
            <a:picLocks noChangeAspect="1"/>
          </p:cNvPicPr>
          <p:nvPr/>
        </p:nvPicPr>
        <p:blipFill rotWithShape="1">
          <a:blip r:embed="rId5"/>
          <a:srcRect l="2727" t="768" r="8013" b="5425"/>
          <a:stretch/>
        </p:blipFill>
        <p:spPr>
          <a:xfrm>
            <a:off x="9523310" y="3187805"/>
            <a:ext cx="2448000" cy="1519886"/>
          </a:xfrm>
          <a:prstGeom prst="rect">
            <a:avLst/>
          </a:prstGeom>
          <a:ln w="12700">
            <a:solidFill>
              <a:schemeClr val="tx1"/>
            </a:solidFill>
          </a:ln>
        </p:spPr>
      </p:pic>
      <p:pic>
        <p:nvPicPr>
          <p:cNvPr id="18" name="Picture 17">
            <a:extLst>
              <a:ext uri="{FF2B5EF4-FFF2-40B4-BE49-F238E27FC236}">
                <a16:creationId xmlns:a16="http://schemas.microsoft.com/office/drawing/2014/main" id="{02AC7BA6-70A9-44F8-9FAE-A6D53444276E}"/>
              </a:ext>
              <a:ext uri="{C183D7F6-B498-43B3-948B-1728B52AA6E4}">
                <adec:decorative xmlns:adec="http://schemas.microsoft.com/office/drawing/2017/decorative" val="1"/>
              </a:ext>
            </a:extLst>
          </p:cNvPr>
          <p:cNvPicPr>
            <a:picLocks noChangeAspect="1"/>
          </p:cNvPicPr>
          <p:nvPr/>
        </p:nvPicPr>
        <p:blipFill rotWithShape="1">
          <a:blip r:embed="rId6"/>
          <a:srcRect l="1604" t="2659" r="10471" b="4935"/>
          <a:stretch/>
        </p:blipFill>
        <p:spPr>
          <a:xfrm>
            <a:off x="6948712" y="3188341"/>
            <a:ext cx="2448000" cy="1519886"/>
          </a:xfrm>
          <a:prstGeom prst="rect">
            <a:avLst/>
          </a:prstGeom>
          <a:solidFill>
            <a:schemeClr val="bg1"/>
          </a:solidFill>
          <a:ln w="12700">
            <a:solidFill>
              <a:schemeClr val="tx1"/>
            </a:solidFill>
          </a:ln>
        </p:spPr>
      </p:pic>
      <p:sp>
        <p:nvSpPr>
          <p:cNvPr id="28" name="Rectangle 8">
            <a:extLst>
              <a:ext uri="{FF2B5EF4-FFF2-40B4-BE49-F238E27FC236}">
                <a16:creationId xmlns:a16="http://schemas.microsoft.com/office/drawing/2014/main" id="{E427AEF7-7EB4-4DC0-976B-1A917E9F06BA}"/>
              </a:ext>
            </a:extLst>
          </p:cNvPr>
          <p:cNvSpPr/>
          <p:nvPr/>
        </p:nvSpPr>
        <p:spPr>
          <a:xfrm>
            <a:off x="1409198" y="1147161"/>
            <a:ext cx="5539514" cy="3292619"/>
          </a:xfrm>
          <a:prstGeom prst="rect">
            <a:avLst/>
          </a:prstGeom>
        </p:spPr>
        <p:txBody>
          <a:bodyPr wrap="square" numCol="1" spcCol="360000">
            <a:noAutofit/>
          </a:bodyPr>
          <a:lstStyle/>
          <a:p>
            <a:pPr>
              <a:spcAft>
                <a:spcPts val="300"/>
              </a:spcAft>
            </a:pPr>
            <a:r>
              <a:rPr lang="fi-FI" sz="1200" b="1" dirty="0">
                <a:solidFill>
                  <a:srgbClr val="000000"/>
                </a:solidFill>
                <a:latin typeface="Sweco Sans" panose="00000500000000000000" charset="0"/>
              </a:rPr>
              <a:t>Jalankulkureiteille on määritelty Jalankulun suunnitteluohjeessa laatutasotavoitteita, jotka määräytyvät ympäröivän taajamarakenteen ja katuosuuksien liikennemäärien mukaan. </a:t>
            </a:r>
            <a:r>
              <a:rPr lang="fi-FI" sz="1200" dirty="0">
                <a:solidFill>
                  <a:srgbClr val="000000"/>
                </a:solidFill>
                <a:latin typeface="Sweco Sans" panose="00000500000000000000" charset="0"/>
              </a:rPr>
              <a:t>Vaalan taajama-alueella jalankulku tapahtuu pitkälti yhdistettyjä jalankulun ja pyöräilyn väyliä ja sekaliikenneväyliä pitkin. Taajama-alueiden ulkopuolella jalankulku tapahtuu pientareilla ja pientaloalueilla sekaliikennekaduilla. </a:t>
            </a:r>
          </a:p>
          <a:p>
            <a:pPr>
              <a:spcAft>
                <a:spcPts val="300"/>
              </a:spcAft>
            </a:pPr>
            <a:r>
              <a:rPr lang="fi-FI" sz="1200" b="1" dirty="0">
                <a:latin typeface="Sweco Sans" panose="00000500000000000000" charset="0"/>
              </a:rPr>
              <a:t>Vaalassa suurin osa taajamarakenteesta luokitellaan väljästi rakennetuksi alueeksi, jossa yhdistettyjen jalankulun ja pyöräilyn väylien leveyden jalkakäytävien tulisi olla vähintään kolme metriä leveitä</a:t>
            </a:r>
            <a:r>
              <a:rPr lang="fi-FI" sz="1200" dirty="0">
                <a:latin typeface="Sweco Sans" panose="00000500000000000000" charset="0"/>
              </a:rPr>
              <a:t>. Väylän leveyteen vaikuttaa pyöräliikenteen verkon toiminnallinen luokittelu, joka esitetään pyöräilyn tavoiteverkossa. Vaalan nykyisistä väylistä leveimmät ovat kolmen metrin levyisiä ja ne ovat vankilalle pohjoiseen ja ABC:lle itään kulkevat väylät.</a:t>
            </a:r>
          </a:p>
          <a:p>
            <a:r>
              <a:rPr lang="fi-FI" sz="1200" b="1" dirty="0">
                <a:solidFill>
                  <a:srgbClr val="000000"/>
                </a:solidFill>
                <a:latin typeface="Sweco Sans" panose="00000500000000000000" charset="0"/>
              </a:rPr>
              <a:t>Väylien leventämistä vähintään kolmeen metriin tulee harkita muiden parannustoimien yhteydessä. Leveää yhdistettyä kävelyn ja pyöräilyn väylää ei ole tarpeen tarjota kadun molemmin puolin, vaan toisen puolen voi osoittaa jalkakäytäväksi. </a:t>
            </a:r>
            <a:r>
              <a:rPr lang="fi-FI" sz="1200" dirty="0">
                <a:solidFill>
                  <a:srgbClr val="000000"/>
                </a:solidFill>
                <a:latin typeface="Sweco Sans" panose="00000500000000000000" charset="0"/>
              </a:rPr>
              <a:t>Jalkakäytävän minimileveys on kaksi metriä. Yhdistettyjen jalankulun ja pyöräilyn väylien muuttamisessa jalkakäytäväksi tulee varmistaa, että pyöräverkko pysyy johdonmukaisena ja selkeänä.</a:t>
            </a:r>
          </a:p>
          <a:p>
            <a:pPr>
              <a:spcAft>
                <a:spcPts val="600"/>
              </a:spcAft>
            </a:pPr>
            <a:endParaRPr lang="fi-FI" sz="1200" dirty="0">
              <a:solidFill>
                <a:srgbClr val="000000"/>
              </a:solidFill>
              <a:latin typeface="Sweco Sans" panose="00000500000000000000" charset="0"/>
            </a:endParaRPr>
          </a:p>
        </p:txBody>
      </p:sp>
      <p:sp>
        <p:nvSpPr>
          <p:cNvPr id="23" name="Tekstiruutu 3">
            <a:extLst>
              <a:ext uri="{FF2B5EF4-FFF2-40B4-BE49-F238E27FC236}">
                <a16:creationId xmlns:a16="http://schemas.microsoft.com/office/drawing/2014/main" id="{CD43CDB5-B931-48EE-BEDA-F9AFAA6C90BE}"/>
              </a:ext>
            </a:extLst>
          </p:cNvPr>
          <p:cNvSpPr txBox="1"/>
          <p:nvPr/>
        </p:nvSpPr>
        <p:spPr>
          <a:xfrm>
            <a:off x="9591216" y="2727198"/>
            <a:ext cx="2628900" cy="169277"/>
          </a:xfrm>
          <a:prstGeom prst="rect">
            <a:avLst/>
          </a:prstGeom>
          <a:noFill/>
        </p:spPr>
        <p:txBody>
          <a:bodyPr wrap="square" lIns="0" tIns="0" rIns="0" bIns="0" rtlCol="0">
            <a:spAutoFit/>
          </a:bodyPr>
          <a:lstStyle/>
          <a:p>
            <a:pPr algn="l"/>
            <a:r>
              <a:rPr lang="fi-FI" sz="1100"/>
              <a:t>Jalankulku levennetyllä pientareella</a:t>
            </a:r>
          </a:p>
        </p:txBody>
      </p:sp>
      <p:sp>
        <p:nvSpPr>
          <p:cNvPr id="24" name="Tekstiruutu 3">
            <a:extLst>
              <a:ext uri="{FF2B5EF4-FFF2-40B4-BE49-F238E27FC236}">
                <a16:creationId xmlns:a16="http://schemas.microsoft.com/office/drawing/2014/main" id="{2CCD192F-647D-4A58-B0E0-CC8C9491B6EA}"/>
              </a:ext>
            </a:extLst>
          </p:cNvPr>
          <p:cNvSpPr txBox="1"/>
          <p:nvPr/>
        </p:nvSpPr>
        <p:spPr>
          <a:xfrm>
            <a:off x="9591216" y="4771459"/>
            <a:ext cx="3181350" cy="169277"/>
          </a:xfrm>
          <a:prstGeom prst="rect">
            <a:avLst/>
          </a:prstGeom>
          <a:noFill/>
        </p:spPr>
        <p:txBody>
          <a:bodyPr wrap="square" lIns="0" tIns="0" rIns="0" bIns="0" rtlCol="0">
            <a:spAutoFit/>
          </a:bodyPr>
          <a:lstStyle/>
          <a:p>
            <a:pPr algn="l"/>
            <a:r>
              <a:rPr lang="fi-FI" sz="1100"/>
              <a:t>Jalankulku yhdistetyllä väylällä</a:t>
            </a:r>
          </a:p>
        </p:txBody>
      </p:sp>
      <p:sp>
        <p:nvSpPr>
          <p:cNvPr id="25" name="Tekstiruutu 3">
            <a:extLst>
              <a:ext uri="{FF2B5EF4-FFF2-40B4-BE49-F238E27FC236}">
                <a16:creationId xmlns:a16="http://schemas.microsoft.com/office/drawing/2014/main" id="{D4CEAC1C-80E4-47AE-B192-22EF10816ABD}"/>
              </a:ext>
            </a:extLst>
          </p:cNvPr>
          <p:cNvSpPr txBox="1"/>
          <p:nvPr/>
        </p:nvSpPr>
        <p:spPr>
          <a:xfrm>
            <a:off x="7038410" y="4771459"/>
            <a:ext cx="3181350" cy="169277"/>
          </a:xfrm>
          <a:prstGeom prst="rect">
            <a:avLst/>
          </a:prstGeom>
          <a:noFill/>
        </p:spPr>
        <p:txBody>
          <a:bodyPr wrap="square" lIns="0" tIns="0" rIns="0" bIns="0" rtlCol="0">
            <a:spAutoFit/>
          </a:bodyPr>
          <a:lstStyle/>
          <a:p>
            <a:pPr algn="l"/>
            <a:r>
              <a:rPr lang="fi-FI" sz="1100"/>
              <a:t>Eroteltu jalkakäytävä</a:t>
            </a:r>
          </a:p>
        </p:txBody>
      </p:sp>
      <p:sp>
        <p:nvSpPr>
          <p:cNvPr id="26" name="Tekstiruutu 3">
            <a:extLst>
              <a:ext uri="{FF2B5EF4-FFF2-40B4-BE49-F238E27FC236}">
                <a16:creationId xmlns:a16="http://schemas.microsoft.com/office/drawing/2014/main" id="{6D1C6507-786D-4A9C-8FCF-A1A3C1F9DAA1}"/>
              </a:ext>
            </a:extLst>
          </p:cNvPr>
          <p:cNvSpPr txBox="1"/>
          <p:nvPr/>
        </p:nvSpPr>
        <p:spPr>
          <a:xfrm>
            <a:off x="7038410" y="2759077"/>
            <a:ext cx="3181350" cy="169277"/>
          </a:xfrm>
          <a:prstGeom prst="rect">
            <a:avLst/>
          </a:prstGeom>
          <a:noFill/>
        </p:spPr>
        <p:txBody>
          <a:bodyPr wrap="square" lIns="0" tIns="0" rIns="0" bIns="0" rtlCol="0">
            <a:spAutoFit/>
          </a:bodyPr>
          <a:lstStyle/>
          <a:p>
            <a:pPr algn="l"/>
            <a:r>
              <a:rPr lang="fi-FI" sz="1100"/>
              <a:t>Jalankulku sekaliikenneväylällä</a:t>
            </a:r>
          </a:p>
        </p:txBody>
      </p:sp>
      <p:sp>
        <p:nvSpPr>
          <p:cNvPr id="29" name="Tekstiruutu 3">
            <a:extLst>
              <a:ext uri="{FF2B5EF4-FFF2-40B4-BE49-F238E27FC236}">
                <a16:creationId xmlns:a16="http://schemas.microsoft.com/office/drawing/2014/main" id="{EF680BCA-0BF2-480C-89FC-9DA6FBD59350}"/>
              </a:ext>
            </a:extLst>
          </p:cNvPr>
          <p:cNvSpPr txBox="1"/>
          <p:nvPr/>
        </p:nvSpPr>
        <p:spPr>
          <a:xfrm>
            <a:off x="7038410" y="6032807"/>
            <a:ext cx="3181350" cy="169277"/>
          </a:xfrm>
          <a:prstGeom prst="rect">
            <a:avLst/>
          </a:prstGeom>
          <a:noFill/>
        </p:spPr>
        <p:txBody>
          <a:bodyPr wrap="square" lIns="0" tIns="0" rIns="0" bIns="0" rtlCol="0">
            <a:spAutoFit/>
          </a:bodyPr>
          <a:lstStyle/>
          <a:p>
            <a:pPr algn="l"/>
            <a:r>
              <a:rPr lang="fi-FI" sz="1100"/>
              <a:t>Kuvien lähteet: Jalankulun suunnitteluohje 2022</a:t>
            </a:r>
          </a:p>
        </p:txBody>
      </p:sp>
      <p:sp>
        <p:nvSpPr>
          <p:cNvPr id="11" name="Dian numeron paikkamerkki 10">
            <a:extLst>
              <a:ext uri="{FF2B5EF4-FFF2-40B4-BE49-F238E27FC236}">
                <a16:creationId xmlns:a16="http://schemas.microsoft.com/office/drawing/2014/main" id="{FA16A6EE-8D23-42E0-8571-810DB3CA93D0}"/>
              </a:ext>
            </a:extLst>
          </p:cNvPr>
          <p:cNvSpPr>
            <a:spLocks noGrp="1"/>
          </p:cNvSpPr>
          <p:nvPr>
            <p:ph type="sldNum" sz="quarter" idx="12"/>
          </p:nvPr>
        </p:nvSpPr>
        <p:spPr/>
        <p:txBody>
          <a:bodyPr/>
          <a:lstStyle/>
          <a:p>
            <a:fld id="{39CE1503-BED9-462F-ADA2-F5678F1B9859}" type="slidenum">
              <a:rPr lang="fi-FI" smtClean="0"/>
              <a:t>31</a:t>
            </a:fld>
            <a:endParaRPr lang="fi-FI"/>
          </a:p>
        </p:txBody>
      </p:sp>
      <p:sp>
        <p:nvSpPr>
          <p:cNvPr id="17" name="Rectangle 23">
            <a:extLst>
              <a:ext uri="{FF2B5EF4-FFF2-40B4-BE49-F238E27FC236}">
                <a16:creationId xmlns:a16="http://schemas.microsoft.com/office/drawing/2014/main" id="{D500D093-D61E-58B5-47C8-C1740C97ED98}"/>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005076">
              <a:alpha val="47843"/>
            </a:srgbClr>
          </a:solidFill>
          <a:ln w="12700" cap="flat" cmpd="sng" algn="ctr">
            <a:noFill/>
            <a:prstDash val="solid"/>
            <a:miter lim="800000"/>
          </a:ln>
          <a:effectLst/>
        </p:spPr>
        <p:txBody>
          <a:bodyPr rtlCol="0" anchor="ctr"/>
          <a:lstStyle/>
          <a:p>
            <a:pPr algn="ctr"/>
            <a:endParaRPr lang="fi-FI" kern="0">
              <a:solidFill>
                <a:srgbClr val="FFFFFF"/>
              </a:solidFill>
              <a:latin typeface="Sweco Sans"/>
            </a:endParaRPr>
          </a:p>
        </p:txBody>
      </p:sp>
      <p:pic>
        <p:nvPicPr>
          <p:cNvPr id="2" name="Picture 1" descr="Kuvakaappaus jalankulun suunnitteluohjeesta. Kuvassa on esitettynä laatutasotavoitteet kävely- ja pyörätien leveydelle erilaisissa ympäristöissä. ">
            <a:extLst>
              <a:ext uri="{FF2B5EF4-FFF2-40B4-BE49-F238E27FC236}">
                <a16:creationId xmlns:a16="http://schemas.microsoft.com/office/drawing/2014/main" id="{A3C2B2FB-F831-0945-4EA7-FEDCDCF3FFC1}"/>
              </a:ext>
            </a:extLst>
          </p:cNvPr>
          <p:cNvPicPr>
            <a:picLocks noChangeAspect="1"/>
          </p:cNvPicPr>
          <p:nvPr/>
        </p:nvPicPr>
        <p:blipFill>
          <a:blip r:embed="rId7"/>
          <a:stretch>
            <a:fillRect/>
          </a:stretch>
        </p:blipFill>
        <p:spPr>
          <a:xfrm>
            <a:off x="2407737" y="4771459"/>
            <a:ext cx="4456562" cy="1627773"/>
          </a:xfrm>
          <a:prstGeom prst="rect">
            <a:avLst/>
          </a:prstGeom>
        </p:spPr>
      </p:pic>
      <p:sp>
        <p:nvSpPr>
          <p:cNvPr id="9" name="TextBox 8">
            <a:extLst>
              <a:ext uri="{FF2B5EF4-FFF2-40B4-BE49-F238E27FC236}">
                <a16:creationId xmlns:a16="http://schemas.microsoft.com/office/drawing/2014/main" id="{3BC4D4C0-6424-7C02-0C91-D0D1566BD6B5}"/>
              </a:ext>
            </a:extLst>
          </p:cNvPr>
          <p:cNvSpPr txBox="1"/>
          <p:nvPr/>
        </p:nvSpPr>
        <p:spPr>
          <a:xfrm>
            <a:off x="1044653" y="4807412"/>
            <a:ext cx="1405270" cy="1200329"/>
          </a:xfrm>
          <a:prstGeom prst="rect">
            <a:avLst/>
          </a:prstGeom>
          <a:noFill/>
        </p:spPr>
        <p:txBody>
          <a:bodyPr wrap="square">
            <a:spAutoFit/>
          </a:bodyPr>
          <a:lstStyle/>
          <a:p>
            <a:r>
              <a:rPr lang="fi-FI" sz="900"/>
              <a:t>Yhdistetyn pyörätien ja jalkakäytävän päällysteen minimileveys eri jalankulkuympäristöissä. Pää-, alue- ja paikallisreitti ovat pyöräliikenteen verkon toiminnallisia luokkia</a:t>
            </a:r>
          </a:p>
        </p:txBody>
      </p:sp>
      <p:sp>
        <p:nvSpPr>
          <p:cNvPr id="20" name="Oval 15">
            <a:extLst>
              <a:ext uri="{FF2B5EF4-FFF2-40B4-BE49-F238E27FC236}">
                <a16:creationId xmlns:a16="http://schemas.microsoft.com/office/drawing/2014/main" id="{EF212964-6D8F-4D76-AA2B-690DD7E97FF6}"/>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4.1</a:t>
            </a:r>
          </a:p>
        </p:txBody>
      </p:sp>
      <p:pic>
        <p:nvPicPr>
          <p:cNvPr id="21" name="Picture 20">
            <a:extLst>
              <a:ext uri="{FF2B5EF4-FFF2-40B4-BE49-F238E27FC236}">
                <a16:creationId xmlns:a16="http://schemas.microsoft.com/office/drawing/2014/main" id="{77A14517-D172-A07C-1E89-86F16FFC4CBA}"/>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427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8822AEE1-CC84-4AB9-AD51-F43D1BAA6C51}"/>
              </a:ext>
              <a:ext uri="{C183D7F6-B498-43B3-948B-1728B52AA6E4}">
                <adec:decorative xmlns:adec="http://schemas.microsoft.com/office/drawing/2017/decorative" val="1"/>
              </a:ext>
            </a:extLst>
          </p:cNvPr>
          <p:cNvPicPr>
            <a:picLocks noChangeAspect="1"/>
          </p:cNvPicPr>
          <p:nvPr/>
        </p:nvPicPr>
        <p:blipFill rotWithShape="1">
          <a:blip r:embed="rId3"/>
          <a:srcRect t="10888" b="9650"/>
          <a:stretch/>
        </p:blipFill>
        <p:spPr>
          <a:xfrm>
            <a:off x="8489337" y="994844"/>
            <a:ext cx="3162300" cy="2263088"/>
          </a:xfrm>
          <a:prstGeom prst="rect">
            <a:avLst/>
          </a:prstGeom>
          <a:ln>
            <a:noFill/>
          </a:ln>
        </p:spPr>
      </p:pic>
      <p:sp>
        <p:nvSpPr>
          <p:cNvPr id="14" name="Title 1">
            <a:extLst>
              <a:ext uri="{FF2B5EF4-FFF2-40B4-BE49-F238E27FC236}">
                <a16:creationId xmlns:a16="http://schemas.microsoft.com/office/drawing/2014/main" id="{A42E310E-5BD3-4CBE-98BD-E8E5569E6D8E}"/>
              </a:ext>
            </a:extLst>
          </p:cNvPr>
          <p:cNvSpPr txBox="1">
            <a:spLocks noGrp="1"/>
          </p:cNvSpPr>
          <p:nvPr>
            <p:ph type="title" idx="4294967295"/>
          </p:nvPr>
        </p:nvSpPr>
        <p:spPr>
          <a:xfrm>
            <a:off x="1440000" y="360000"/>
            <a:ext cx="6856275"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000" b="0" i="0" u="none" strike="noStrike" kern="1200" cap="none" spc="0" normalizeH="0" baseline="0" noProof="0" dirty="0">
                <a:ln>
                  <a:noFill/>
                </a:ln>
                <a:solidFill>
                  <a:schemeClr val="tx1"/>
                </a:solidFill>
                <a:effectLst/>
                <a:uLnTx/>
                <a:uFillTx/>
                <a:latin typeface="Sweco Sans" panose="00000500000000000000" charset="0"/>
                <a:ea typeface="+mj-ea"/>
                <a:cs typeface="+mj-cs"/>
              </a:rPr>
              <a:t>Katujen toiminnallinen luokittelu ja liikenteen rauhoittaminen</a:t>
            </a:r>
          </a:p>
        </p:txBody>
      </p:sp>
      <p:sp>
        <p:nvSpPr>
          <p:cNvPr id="16" name="Rectangle 8">
            <a:extLst>
              <a:ext uri="{FF2B5EF4-FFF2-40B4-BE49-F238E27FC236}">
                <a16:creationId xmlns:a16="http://schemas.microsoft.com/office/drawing/2014/main" id="{63BF21E0-3FCC-4F68-B6E3-F187B0502853}"/>
              </a:ext>
            </a:extLst>
          </p:cNvPr>
          <p:cNvSpPr/>
          <p:nvPr/>
        </p:nvSpPr>
        <p:spPr>
          <a:xfrm>
            <a:off x="1467690" y="994843"/>
            <a:ext cx="6856276" cy="5684983"/>
          </a:xfrm>
          <a:prstGeom prst="rect">
            <a:avLst/>
          </a:prstGeom>
        </p:spPr>
        <p:txBody>
          <a:bodyPr wrap="square" numCol="2" spcCol="360000">
            <a:noAutofit/>
          </a:bodyPr>
          <a:lstStyle/>
          <a:p>
            <a:pPr>
              <a:spcAft>
                <a:spcPts val="600"/>
              </a:spcAft>
            </a:pPr>
            <a:r>
              <a:rPr lang="fi-FI" sz="1200" b="1" dirty="0">
                <a:solidFill>
                  <a:srgbClr val="000000"/>
                </a:solidFill>
                <a:latin typeface="Sweco Sans" panose="00000500000000000000" charset="0"/>
              </a:rPr>
              <a:t>Toiminnallinen katuluokka määrittelee yksittäisen kadun liikenteellisen tehtävän eli käyttötarkoituksen moottoriajoneuvo-liikenteen kannalta. </a:t>
            </a:r>
            <a:r>
              <a:rPr lang="fi-FI" sz="1200" dirty="0">
                <a:solidFill>
                  <a:srgbClr val="000000"/>
                </a:solidFill>
                <a:latin typeface="Sweco Sans" panose="00000500000000000000" charset="0"/>
              </a:rPr>
              <a:t>Katuhierarkia voidaan jakaa pääverkkoon ja paikallisverkkoon.</a:t>
            </a:r>
          </a:p>
          <a:p>
            <a:pPr>
              <a:spcAft>
                <a:spcPts val="600"/>
              </a:spcAft>
            </a:pPr>
            <a:r>
              <a:rPr lang="fi-FI" sz="1200" dirty="0">
                <a:solidFill>
                  <a:srgbClr val="000000"/>
                </a:solidFill>
                <a:latin typeface="Sweco Sans" panose="00000500000000000000" charset="0"/>
              </a:rPr>
              <a:t>Pääverkon katuluokat ovat moottoriväylät, pääkadut ja alueelliset kokoojakadut. Niiden tehtävä on </a:t>
            </a:r>
            <a:r>
              <a:rPr lang="fi-FI" sz="1200" dirty="0"/>
              <a:t>välittää pitkämatkaista liikennettä ja kunnan eri osien välistä siirtymistä</a:t>
            </a:r>
            <a:r>
              <a:rPr lang="fi-FI" sz="1200" dirty="0">
                <a:solidFill>
                  <a:srgbClr val="000000"/>
                </a:solidFill>
                <a:latin typeface="Sweco Sans" panose="00000500000000000000" charset="0"/>
              </a:rPr>
              <a:t>. Paikallisverkossa katuluokat jaetaan paikallisiin kokoojakatuihin ja tonttikatuihin. Niiden tehtävä </a:t>
            </a:r>
            <a:r>
              <a:rPr lang="fi-FI" sz="1200" dirty="0"/>
              <a:t>on puolestaan palvella lähivaikutuspiirinsä maankäyttöä</a:t>
            </a:r>
            <a:r>
              <a:rPr lang="fi-FI" sz="1200" dirty="0">
                <a:solidFill>
                  <a:srgbClr val="000000"/>
                </a:solidFill>
                <a:latin typeface="Sweco Sans" panose="00000500000000000000" charset="0"/>
              </a:rPr>
              <a:t>. Katuluokille on määritelty suunnittelukriteerit, joiden perusteella kadut suunnitellaan vastaamaan tehtäväänsä. </a:t>
            </a:r>
          </a:p>
          <a:p>
            <a:pPr>
              <a:spcAft>
                <a:spcPts val="600"/>
              </a:spcAft>
            </a:pPr>
            <a:r>
              <a:rPr lang="fi-FI" sz="1200" b="1" dirty="0">
                <a:solidFill>
                  <a:srgbClr val="000000"/>
                </a:solidFill>
                <a:latin typeface="Sweco Sans" panose="00000500000000000000" charset="0"/>
              </a:rPr>
              <a:t>Jäsentelemällä katuverkkoa toiminnallisiin luokkiin voidaan parantaa varsinkin jalankulkuympäristön ja pyöräily-yhteyksien laatua, mutta samalla selkeyttää moottoriajoneuvoliikenteen olosuhteita</a:t>
            </a:r>
            <a:r>
              <a:rPr lang="fi-FI" sz="1200" dirty="0">
                <a:solidFill>
                  <a:srgbClr val="000000"/>
                </a:solidFill>
                <a:latin typeface="Sweco Sans" panose="00000500000000000000" charset="0"/>
              </a:rPr>
              <a:t>. Kadun tehtävä on sen käyttäjille selkeä ja eri kulkumuotojen toimintatavat vastaavat kadun tarkoitusta, kun infrastruktuuri vastaa katuverkon jäsentelyä.</a:t>
            </a:r>
          </a:p>
          <a:p>
            <a:pPr>
              <a:spcAft>
                <a:spcPts val="600"/>
              </a:spcAft>
            </a:pPr>
            <a:r>
              <a:rPr lang="fi-FI" sz="1200" b="1" dirty="0">
                <a:solidFill>
                  <a:srgbClr val="000000"/>
                </a:solidFill>
                <a:latin typeface="Sweco Sans" panose="00000500000000000000" charset="0"/>
              </a:rPr>
              <a:t>Moottoritiellä autoilija tietää, ettei tulossa ole suojateitä tai jalankulkijoita ja pyöräilijöitä. Sekaliikenteen tonttikadulla autoilijalle on selvää, että katutila jaetaan muiden kulkumuotojen kanssa</a:t>
            </a:r>
            <a:r>
              <a:rPr lang="fi-FI" sz="1200" dirty="0">
                <a:solidFill>
                  <a:srgbClr val="000000"/>
                </a:solidFill>
                <a:latin typeface="Sweco Sans" panose="00000500000000000000" charset="0"/>
              </a:rPr>
              <a:t>. Tällöin kävelijät ja pyöräilijät kokevat olonsa turvalliseksi ajorataa käyttäessään.</a:t>
            </a:r>
          </a:p>
          <a:p>
            <a:pPr>
              <a:spcAft>
                <a:spcPts val="600"/>
              </a:spcAft>
            </a:pPr>
            <a:r>
              <a:rPr lang="fi-FI" sz="1200" b="1" dirty="0">
                <a:solidFill>
                  <a:srgbClr val="000000"/>
                </a:solidFill>
                <a:latin typeface="Sweco Sans" panose="00000500000000000000" charset="0"/>
              </a:rPr>
              <a:t>Ohjaamalla asuinalueella moottoriajoneuvojen -liikennevirrat lyhintä reittiä tonttikaduilta kokoojakaduille, estämällä läpiajo ja  rauhoittamalla liikennettä tonttikaduilla parannetaan liikenneturvallisuutta sekä asuinalueiden viihtyisyyttä.</a:t>
            </a:r>
          </a:p>
          <a:p>
            <a:pPr>
              <a:spcAft>
                <a:spcPts val="600"/>
              </a:spcAft>
            </a:pPr>
            <a:r>
              <a:rPr lang="fi-FI" sz="1200" dirty="0">
                <a:solidFill>
                  <a:srgbClr val="000000"/>
                </a:solidFill>
                <a:latin typeface="Sweco Sans" panose="00000500000000000000" charset="0"/>
              </a:rPr>
              <a:t>Liikenteen rauhoittamisen tavoitteena on ensisijaisesti parantaa liikenneturvallisuutta kaikkien kulkumuotojen osalta. Selkeimmin toimenpiteet näkyvät jalankulun ja pyöräilyn koetun turvallisuuden parantumisena, sillä suurin viihtyisyyteen ja turvallisuudentunteeseen vaikuttava tekijä on moottoriajoneuvoliikenteen nopeus.</a:t>
            </a:r>
          </a:p>
          <a:p>
            <a:pPr>
              <a:spcAft>
                <a:spcPts val="600"/>
              </a:spcAft>
            </a:pPr>
            <a:r>
              <a:rPr lang="fi-FI" sz="1200" dirty="0">
                <a:solidFill>
                  <a:srgbClr val="000000"/>
                </a:solidFill>
                <a:latin typeface="Sweco Sans" panose="00000500000000000000" charset="0"/>
              </a:rPr>
              <a:t>Luokittelussa määritetään katujen käyttötarkoitus ja esitetään toimenpiteitä, joilla infrastruktuuria muokataan vastaamaan asetettuja tavoitteita. Luokittelu ja kuhunkin katuverkon osaan soveltuvat järjestelyt ja toimenpiteet on esitetty seuraavalla sivulla. </a:t>
            </a:r>
          </a:p>
          <a:p>
            <a:pPr>
              <a:spcAft>
                <a:spcPts val="600"/>
              </a:spcAft>
            </a:pPr>
            <a:r>
              <a:rPr lang="fi-FI" sz="1200" dirty="0">
                <a:solidFill>
                  <a:srgbClr val="000000"/>
                </a:solidFill>
                <a:latin typeface="Sweco Sans" panose="00000500000000000000" charset="0"/>
              </a:rPr>
              <a:t>Vaalassa monet tonttikadut ovat päättyviä ja paikalliskatujen liikenne yleisesti rauhallista. Asukaskyselyssä Sahanrannantien itäinen osuus ja Nahkasalmentie koettiin kuitenkin turvattomaksi. Liikenteen rauhoittamiseksi osuuden voisi muuttaa kylätieksi. </a:t>
            </a:r>
          </a:p>
        </p:txBody>
      </p:sp>
      <p:sp>
        <p:nvSpPr>
          <p:cNvPr id="4" name="Tekstiruutu 3">
            <a:extLst>
              <a:ext uri="{FF2B5EF4-FFF2-40B4-BE49-F238E27FC236}">
                <a16:creationId xmlns:a16="http://schemas.microsoft.com/office/drawing/2014/main" id="{F12023C1-E3EA-4746-B425-FBE8F3D09995}"/>
              </a:ext>
            </a:extLst>
          </p:cNvPr>
          <p:cNvSpPr txBox="1"/>
          <p:nvPr/>
        </p:nvSpPr>
        <p:spPr>
          <a:xfrm>
            <a:off x="8538320" y="3257932"/>
            <a:ext cx="3278688" cy="169277"/>
          </a:xfrm>
          <a:prstGeom prst="rect">
            <a:avLst/>
          </a:prstGeom>
          <a:noFill/>
        </p:spPr>
        <p:txBody>
          <a:bodyPr wrap="square" lIns="0" tIns="0" rIns="0" bIns="0" rtlCol="0">
            <a:spAutoFit/>
          </a:bodyPr>
          <a:lstStyle/>
          <a:p>
            <a:pPr algn="l"/>
            <a:r>
              <a:rPr lang="fi-FI" sz="1100"/>
              <a:t>Katuverkon toiminnallinen luokitus (Helsingin kaupunki)</a:t>
            </a:r>
          </a:p>
        </p:txBody>
      </p:sp>
      <p:sp>
        <p:nvSpPr>
          <p:cNvPr id="8" name="Dian numeron paikkamerkki 7">
            <a:extLst>
              <a:ext uri="{FF2B5EF4-FFF2-40B4-BE49-F238E27FC236}">
                <a16:creationId xmlns:a16="http://schemas.microsoft.com/office/drawing/2014/main" id="{B51B0299-885F-4CD0-ACE0-7033E25F7631}"/>
              </a:ext>
            </a:extLst>
          </p:cNvPr>
          <p:cNvSpPr>
            <a:spLocks noGrp="1"/>
          </p:cNvSpPr>
          <p:nvPr>
            <p:ph type="sldNum" sz="quarter" idx="12"/>
          </p:nvPr>
        </p:nvSpPr>
        <p:spPr/>
        <p:txBody>
          <a:bodyPr/>
          <a:lstStyle/>
          <a:p>
            <a:fld id="{39CE1503-BED9-462F-ADA2-F5678F1B9859}" type="slidenum">
              <a:rPr lang="fi-FI" smtClean="0"/>
              <a:t>32</a:t>
            </a:fld>
            <a:endParaRPr lang="fi-FI"/>
          </a:p>
        </p:txBody>
      </p:sp>
      <p:sp>
        <p:nvSpPr>
          <p:cNvPr id="11" name="Rectangle 23">
            <a:extLst>
              <a:ext uri="{FF2B5EF4-FFF2-40B4-BE49-F238E27FC236}">
                <a16:creationId xmlns:a16="http://schemas.microsoft.com/office/drawing/2014/main" id="{A16D6C56-0484-CD51-8AE8-EFDDFCF5748C}"/>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005076">
              <a:alpha val="47843"/>
            </a:srgbClr>
          </a:solidFill>
          <a:ln w="12700" cap="flat" cmpd="sng" algn="ctr">
            <a:noFill/>
            <a:prstDash val="solid"/>
            <a:miter lim="800000"/>
          </a:ln>
          <a:effectLst/>
        </p:spPr>
        <p:txBody>
          <a:bodyPr rtlCol="0" anchor="ctr"/>
          <a:lstStyle/>
          <a:p>
            <a:pPr algn="ctr"/>
            <a:endParaRPr lang="fi-FI" kern="0">
              <a:solidFill>
                <a:srgbClr val="FFFFFF"/>
              </a:solidFill>
              <a:latin typeface="Sweco Sans"/>
            </a:endParaRPr>
          </a:p>
        </p:txBody>
      </p:sp>
      <p:sp>
        <p:nvSpPr>
          <p:cNvPr id="13" name="Oval 15">
            <a:extLst>
              <a:ext uri="{FF2B5EF4-FFF2-40B4-BE49-F238E27FC236}">
                <a16:creationId xmlns:a16="http://schemas.microsoft.com/office/drawing/2014/main" id="{B8EBBB13-A10C-13D3-CA6B-7F7E8271568A}"/>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4.2</a:t>
            </a:r>
          </a:p>
        </p:txBody>
      </p:sp>
      <p:pic>
        <p:nvPicPr>
          <p:cNvPr id="15" name="Picture 14">
            <a:extLst>
              <a:ext uri="{FF2B5EF4-FFF2-40B4-BE49-F238E27FC236}">
                <a16:creationId xmlns:a16="http://schemas.microsoft.com/office/drawing/2014/main" id="{5343663C-EFAB-0F8A-E626-902DDF903DD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6AC53B7-9C88-D062-35F3-A934A1862F6E}"/>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66" r="21875"/>
          <a:stretch/>
        </p:blipFill>
        <p:spPr bwMode="auto">
          <a:xfrm rot="5400000">
            <a:off x="8673904" y="3620326"/>
            <a:ext cx="3025208" cy="329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00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19F70BFB-30AE-4217-8256-4C00C6D4698F}"/>
              </a:ext>
            </a:extLst>
          </p:cNvPr>
          <p:cNvSpPr txBox="1">
            <a:spLocks noGrp="1"/>
          </p:cNvSpPr>
          <p:nvPr>
            <p:ph type="title" idx="4294967295"/>
          </p:nvPr>
        </p:nvSpPr>
        <p:spPr>
          <a:xfrm>
            <a:off x="1440000" y="183651"/>
            <a:ext cx="7775846" cy="82872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000" b="0" i="0" u="none" strike="noStrike" kern="1200" cap="none" spc="0" normalizeH="0" baseline="0" noProof="0" dirty="0">
                <a:ln>
                  <a:noFill/>
                </a:ln>
                <a:solidFill>
                  <a:schemeClr val="tx1"/>
                </a:solidFill>
                <a:effectLst/>
                <a:uLnTx/>
                <a:uFillTx/>
                <a:latin typeface="Sweco Sans" panose="00000500000000000000" charset="0"/>
                <a:ea typeface="+mj-ea"/>
                <a:cs typeface="+mj-cs"/>
              </a:rPr>
              <a:t>Katujen toiminnallinen luokittelu ja liikenteen rauhoittaminen</a:t>
            </a:r>
          </a:p>
        </p:txBody>
      </p:sp>
      <p:graphicFrame>
        <p:nvGraphicFramePr>
          <p:cNvPr id="22" name="Taulukko 21">
            <a:extLst>
              <a:ext uri="{FF2B5EF4-FFF2-40B4-BE49-F238E27FC236}">
                <a16:creationId xmlns:a16="http://schemas.microsoft.com/office/drawing/2014/main" id="{44E46811-AED3-48D5-8A28-FE1A89114267}"/>
              </a:ext>
            </a:extLst>
          </p:cNvPr>
          <p:cNvGraphicFramePr>
            <a:graphicFrameLocks noGrp="1"/>
          </p:cNvGraphicFramePr>
          <p:nvPr>
            <p:extLst>
              <p:ext uri="{D42A27DB-BD31-4B8C-83A1-F6EECF244321}">
                <p14:modId xmlns:p14="http://schemas.microsoft.com/office/powerpoint/2010/main" val="525845334"/>
              </p:ext>
            </p:extLst>
          </p:nvPr>
        </p:nvGraphicFramePr>
        <p:xfrm>
          <a:off x="1440000" y="1188720"/>
          <a:ext cx="10141124" cy="4813450"/>
        </p:xfrm>
        <a:graphic>
          <a:graphicData uri="http://schemas.openxmlformats.org/drawingml/2006/table">
            <a:tbl>
              <a:tblPr firstRow="1" bandRow="1">
                <a:tableStyleId>{93296810-A885-4BE3-A3E7-6D5BEEA58F35}</a:tableStyleId>
              </a:tblPr>
              <a:tblGrid>
                <a:gridCol w="473761">
                  <a:extLst>
                    <a:ext uri="{9D8B030D-6E8A-4147-A177-3AD203B41FA5}">
                      <a16:colId xmlns:a16="http://schemas.microsoft.com/office/drawing/2014/main" val="1606701003"/>
                    </a:ext>
                  </a:extLst>
                </a:gridCol>
                <a:gridCol w="2590657">
                  <a:extLst>
                    <a:ext uri="{9D8B030D-6E8A-4147-A177-3AD203B41FA5}">
                      <a16:colId xmlns:a16="http://schemas.microsoft.com/office/drawing/2014/main" val="3217946909"/>
                    </a:ext>
                  </a:extLst>
                </a:gridCol>
                <a:gridCol w="3301700">
                  <a:extLst>
                    <a:ext uri="{9D8B030D-6E8A-4147-A177-3AD203B41FA5}">
                      <a16:colId xmlns:a16="http://schemas.microsoft.com/office/drawing/2014/main" val="3590618838"/>
                    </a:ext>
                  </a:extLst>
                </a:gridCol>
                <a:gridCol w="3775006">
                  <a:extLst>
                    <a:ext uri="{9D8B030D-6E8A-4147-A177-3AD203B41FA5}">
                      <a16:colId xmlns:a16="http://schemas.microsoft.com/office/drawing/2014/main" val="1167923285"/>
                    </a:ext>
                  </a:extLst>
                </a:gridCol>
              </a:tblGrid>
              <a:tr h="358140">
                <a:tc>
                  <a:txBody>
                    <a:bodyPr/>
                    <a:lstStyle/>
                    <a:p>
                      <a:pPr algn="l" fontAlgn="b"/>
                      <a:endParaRPr lang="fi-FI" sz="1200" b="0" i="0" u="none" strike="noStrike">
                        <a:effectLst/>
                        <a:latin typeface="Arial" panose="020B0604020202020204" pitchFamily="34" charset="0"/>
                      </a:endParaRPr>
                    </a:p>
                  </a:txBody>
                  <a:tcPr marL="7543" marR="7543" marT="7543" marB="0" anchor="b"/>
                </a:tc>
                <a:tc>
                  <a:txBody>
                    <a:bodyPr/>
                    <a:lstStyle/>
                    <a:p>
                      <a:pPr lvl="1" algn="l" fontAlgn="b"/>
                      <a:r>
                        <a:rPr lang="fi-FI" sz="1200" b="1" u="none" strike="noStrike" kern="1200">
                          <a:solidFill>
                            <a:schemeClr val="lt1"/>
                          </a:solidFill>
                          <a:effectLst/>
                        </a:rPr>
                        <a:t>Käyttöympäristö</a:t>
                      </a:r>
                      <a:endParaRPr lang="fi-FI" sz="1200" b="1" u="none" strike="noStrike" kern="1200">
                        <a:solidFill>
                          <a:schemeClr val="lt1"/>
                        </a:solidFill>
                        <a:effectLst/>
                        <a:latin typeface="+mn-lt"/>
                        <a:ea typeface="+mn-ea"/>
                        <a:cs typeface="+mn-cs"/>
                      </a:endParaRPr>
                    </a:p>
                  </a:txBody>
                  <a:tcPr marL="7543" marR="7543" marT="7543" marB="0" anchor="ctr"/>
                </a:tc>
                <a:tc>
                  <a:txBody>
                    <a:bodyPr/>
                    <a:lstStyle/>
                    <a:p>
                      <a:pPr lvl="1" algn="l" fontAlgn="b"/>
                      <a:r>
                        <a:rPr lang="fi-FI" sz="1200" u="none" strike="noStrike">
                          <a:effectLst/>
                        </a:rPr>
                        <a:t>Jalankulun ja pyöräilyn toteutus</a:t>
                      </a:r>
                      <a:endParaRPr lang="fi-FI" sz="1200" b="0" i="0" u="none" strike="noStrike">
                        <a:effectLst/>
                        <a:latin typeface="Arial" panose="020B0604020202020204" pitchFamily="34" charset="0"/>
                      </a:endParaRPr>
                    </a:p>
                  </a:txBody>
                  <a:tcPr marL="7543" marR="7543" marT="7543" marB="0" anchor="ctr"/>
                </a:tc>
                <a:tc>
                  <a:txBody>
                    <a:bodyPr/>
                    <a:lstStyle/>
                    <a:p>
                      <a:pPr lvl="1" algn="l" fontAlgn="b"/>
                      <a:r>
                        <a:rPr lang="fi-FI" sz="1200" u="none" strike="noStrike">
                          <a:effectLst/>
                        </a:rPr>
                        <a:t>Muut liikenneturvallisuuden parantamistoimet</a:t>
                      </a:r>
                      <a:endParaRPr lang="fi-FI" sz="1200" b="0" i="0" u="none" strike="noStrike">
                        <a:effectLst/>
                        <a:latin typeface="Arial" panose="020B0604020202020204" pitchFamily="34" charset="0"/>
                      </a:endParaRPr>
                    </a:p>
                  </a:txBody>
                  <a:tcPr marL="7543" marR="7543" marT="7543" marB="0" anchor="ctr"/>
                </a:tc>
                <a:extLst>
                  <a:ext uri="{0D108BD9-81ED-4DB2-BD59-A6C34878D82A}">
                    <a16:rowId xmlns:a16="http://schemas.microsoft.com/office/drawing/2014/main" val="2152351207"/>
                  </a:ext>
                </a:extLst>
              </a:tr>
              <a:tr h="870124">
                <a:tc>
                  <a:txBody>
                    <a:bodyPr/>
                    <a:lstStyle/>
                    <a:p>
                      <a:pPr algn="ctr" fontAlgn="t"/>
                      <a:r>
                        <a:rPr lang="fi-FI" sz="1200" u="none" strike="noStrike">
                          <a:effectLst/>
                        </a:rPr>
                        <a:t>20 km/h</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Pihakadut</a:t>
                      </a:r>
                    </a:p>
                    <a:p>
                      <a:pPr marL="171450" indent="-171450" algn="l" fontAlgn="t">
                        <a:buFont typeface="Arial" panose="020B0604020202020204" pitchFamily="34" charset="0"/>
                        <a:buChar char="•"/>
                      </a:pPr>
                      <a:r>
                        <a:rPr lang="fi-FI" sz="1200" u="none" strike="noStrike">
                          <a:effectLst/>
                        </a:rPr>
                        <a:t>Kävelykadut</a:t>
                      </a:r>
                    </a:p>
                    <a:p>
                      <a:pPr marL="171450" indent="-171450" algn="l" fontAlgn="t">
                        <a:buFont typeface="Arial" panose="020B0604020202020204" pitchFamily="34" charset="0"/>
                        <a:buChar char="•"/>
                      </a:pPr>
                      <a:r>
                        <a:rPr lang="fi-FI" sz="1200" u="none" strike="noStrike">
                          <a:effectLst/>
                        </a:rPr>
                        <a:t>Torialueet</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Jaettu liikennetila, ei liikennemuotojen erottelua</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Liikenneympäristön toteutus jalankulkijoiden ehdoilla: oleskelutilaa, kalustusta, istutuksia, virikkeellinen ympäristö</a:t>
                      </a:r>
                      <a:br>
                        <a:rPr lang="fi-FI" sz="1200" u="none" strike="noStrike">
                          <a:effectLst/>
                        </a:rPr>
                      </a:br>
                      <a:r>
                        <a:rPr lang="fi-FI" sz="1200" u="none" strike="noStrike">
                          <a:effectLst/>
                        </a:rPr>
                        <a:t>muusta väyläverkosta poikkeava pintamateriaali</a:t>
                      </a:r>
                      <a:endParaRPr lang="fi-FI" sz="1200" b="0" i="0" u="none" strike="noStrike">
                        <a:effectLst/>
                        <a:latin typeface="Arial" panose="020B0604020202020204" pitchFamily="34" charset="0"/>
                      </a:endParaRPr>
                    </a:p>
                  </a:txBody>
                  <a:tcPr marL="7543" marR="7543" marT="7543" marB="0"/>
                </a:tc>
                <a:extLst>
                  <a:ext uri="{0D108BD9-81ED-4DB2-BD59-A6C34878D82A}">
                    <a16:rowId xmlns:a16="http://schemas.microsoft.com/office/drawing/2014/main" val="2670676683"/>
                  </a:ext>
                </a:extLst>
              </a:tr>
              <a:tr h="920762">
                <a:tc>
                  <a:txBody>
                    <a:bodyPr/>
                    <a:lstStyle/>
                    <a:p>
                      <a:pPr algn="ctr" fontAlgn="t"/>
                      <a:r>
                        <a:rPr lang="fi-FI" sz="1200" u="none" strike="noStrike">
                          <a:effectLst/>
                        </a:rPr>
                        <a:t>30 km/h</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Asuin- ja kauppakadut</a:t>
                      </a:r>
                    </a:p>
                    <a:p>
                      <a:pPr marL="171450" indent="-171450" algn="l" fontAlgn="t">
                        <a:buFont typeface="Arial" panose="020B0604020202020204" pitchFamily="34" charset="0"/>
                        <a:buChar char="•"/>
                      </a:pPr>
                      <a:r>
                        <a:rPr lang="fi-FI" sz="1200" u="none" strike="noStrike">
                          <a:effectLst/>
                        </a:rPr>
                        <a:t>Keskuskehän sisäiset kadut</a:t>
                      </a:r>
                    </a:p>
                    <a:p>
                      <a:pPr marL="171450" indent="-171450" algn="l" fontAlgn="t">
                        <a:buFont typeface="Arial" panose="020B0604020202020204" pitchFamily="34" charset="0"/>
                        <a:buChar char="•"/>
                      </a:pPr>
                      <a:r>
                        <a:rPr lang="fi-FI" sz="1200" u="none" strike="noStrike">
                          <a:effectLst/>
                        </a:rPr>
                        <a:t>Paikalliset kokoojakadut</a:t>
                      </a:r>
                    </a:p>
                    <a:p>
                      <a:pPr marL="171450" indent="-171450" algn="l" fontAlgn="t">
                        <a:buFont typeface="Arial" panose="020B0604020202020204" pitchFamily="34" charset="0"/>
                        <a:buChar char="•"/>
                      </a:pPr>
                      <a:r>
                        <a:rPr lang="fi-FI" sz="1200" u="none" strike="noStrike">
                          <a:effectLst/>
                        </a:rPr>
                        <a:t>Koulujen läheiset väylät</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Pyöräily ajoradalla</a:t>
                      </a:r>
                    </a:p>
                    <a:p>
                      <a:pPr marL="171450" indent="-171450" algn="l" fontAlgn="t">
                        <a:buFont typeface="Arial" panose="020B0604020202020204" pitchFamily="34" charset="0"/>
                        <a:buChar char="•"/>
                      </a:pPr>
                      <a:r>
                        <a:rPr lang="fi-FI" sz="1200" u="none" strike="noStrike">
                          <a:effectLst/>
                        </a:rPr>
                        <a:t>Vilkkailla alueilla jalkakäytävät</a:t>
                      </a:r>
                    </a:p>
                    <a:p>
                      <a:pPr marL="171450" indent="-171450" algn="l" fontAlgn="t">
                        <a:buFont typeface="Arial" panose="020B0604020202020204" pitchFamily="34" charset="0"/>
                        <a:buChar char="•"/>
                      </a:pPr>
                      <a:r>
                        <a:rPr lang="fi-FI" sz="1200" u="none" strike="noStrike">
                          <a:effectLst/>
                        </a:rPr>
                        <a:t>Selkeästi merkityt ja tarkoituksenmukaiset suojatiet</a:t>
                      </a:r>
                    </a:p>
                    <a:p>
                      <a:pPr marL="171450" indent="-171450" algn="l" fontAlgn="t">
                        <a:buFont typeface="Arial" panose="020B0604020202020204" pitchFamily="34" charset="0"/>
                        <a:buChar char="•"/>
                      </a:pPr>
                      <a:r>
                        <a:rPr lang="fi-FI" sz="1200" u="none" strike="noStrike">
                          <a:effectLst/>
                        </a:rPr>
                        <a:t>Yhteis- ja pyöräkatujärjestelyt</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Ylijatketut jalkakäytävät</a:t>
                      </a:r>
                    </a:p>
                    <a:p>
                      <a:pPr marL="171450" indent="-171450" algn="l" fontAlgn="t">
                        <a:buFont typeface="Arial" panose="020B0604020202020204" pitchFamily="34" charset="0"/>
                        <a:buChar char="•"/>
                      </a:pPr>
                      <a:r>
                        <a:rPr lang="fi-FI" sz="1200" u="none" strike="noStrike">
                          <a:effectLst/>
                        </a:rPr>
                        <a:t>Hillitty ajoradan poikkileikkaus</a:t>
                      </a:r>
                    </a:p>
                    <a:p>
                      <a:pPr marL="171450" indent="-171450" algn="l" fontAlgn="t">
                        <a:buFont typeface="Arial" panose="020B0604020202020204" pitchFamily="34" charset="0"/>
                        <a:buChar char="•"/>
                      </a:pPr>
                      <a:r>
                        <a:rPr lang="fi-FI" sz="1200" u="none" strike="noStrike">
                          <a:effectLst/>
                        </a:rPr>
                        <a:t>Korotetut liittymäalueet, kavennukset</a:t>
                      </a:r>
                    </a:p>
                    <a:p>
                      <a:pPr marL="171450" indent="-171450" algn="l" fontAlgn="t">
                        <a:buFont typeface="Arial" panose="020B0604020202020204" pitchFamily="34" charset="0"/>
                        <a:buChar char="•"/>
                      </a:pPr>
                      <a:r>
                        <a:rPr lang="fi-FI" sz="1200" u="none" strike="noStrike">
                          <a:effectLst/>
                        </a:rPr>
                        <a:t>Tasa-arvoiset liittymät yhdistettynä tätä tukevaan liittymä- ja väylägeometriaan</a:t>
                      </a:r>
                      <a:endParaRPr lang="fi-FI" sz="1200" b="0" i="0" u="none" strike="noStrike">
                        <a:effectLst/>
                        <a:latin typeface="Arial" panose="020B0604020202020204" pitchFamily="34" charset="0"/>
                      </a:endParaRPr>
                    </a:p>
                  </a:txBody>
                  <a:tcPr marL="7543" marR="7543" marT="7543" marB="0"/>
                </a:tc>
                <a:extLst>
                  <a:ext uri="{0D108BD9-81ED-4DB2-BD59-A6C34878D82A}">
                    <a16:rowId xmlns:a16="http://schemas.microsoft.com/office/drawing/2014/main" val="3969812889"/>
                  </a:ext>
                </a:extLst>
              </a:tr>
              <a:tr h="1388608">
                <a:tc>
                  <a:txBody>
                    <a:bodyPr/>
                    <a:lstStyle/>
                    <a:p>
                      <a:pPr algn="ctr" fontAlgn="t"/>
                      <a:r>
                        <a:rPr lang="fi-FI" sz="1200" u="none" strike="noStrike">
                          <a:effectLst/>
                        </a:rPr>
                        <a:t>40 km/h</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Alueelliset kokoojakadut</a:t>
                      </a:r>
                    </a:p>
                    <a:p>
                      <a:pPr marL="171450" indent="-171450" algn="l" fontAlgn="t">
                        <a:buFont typeface="Arial" panose="020B0604020202020204" pitchFamily="34" charset="0"/>
                        <a:buChar char="•"/>
                      </a:pPr>
                      <a:r>
                        <a:rPr lang="fi-FI" sz="1200" u="none" strike="noStrike">
                          <a:effectLst/>
                        </a:rPr>
                        <a:t>Pääkadut</a:t>
                      </a:r>
                    </a:p>
                    <a:p>
                      <a:pPr marL="171450" indent="-171450" algn="l" fontAlgn="t">
                        <a:buFont typeface="Arial" panose="020B0604020202020204" pitchFamily="34" charset="0"/>
                        <a:buChar char="•"/>
                      </a:pPr>
                      <a:r>
                        <a:rPr lang="fi-FI" sz="1200" u="none" strike="noStrike">
                          <a:effectLst/>
                        </a:rPr>
                        <a:t>Taajamien ulkopuolella vaarallisiksi koetut ja todetut kohteet</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Erillinen jalankulun väylä</a:t>
                      </a:r>
                    </a:p>
                    <a:p>
                      <a:pPr marL="171450" indent="-171450" algn="l" fontAlgn="t">
                        <a:buFont typeface="Arial" panose="020B0604020202020204" pitchFamily="34" charset="0"/>
                        <a:buChar char="•"/>
                      </a:pPr>
                      <a:r>
                        <a:rPr lang="fi-FI" sz="1200" u="none" strike="noStrike">
                          <a:effectLst/>
                        </a:rPr>
                        <a:t>Pyöräily ajoradalla tai siitä erotetulla väylällä</a:t>
                      </a:r>
                    </a:p>
                    <a:p>
                      <a:pPr marL="171450" indent="-171450" algn="l" fontAlgn="t">
                        <a:buFont typeface="Arial" panose="020B0604020202020204" pitchFamily="34" charset="0"/>
                        <a:buChar char="•"/>
                      </a:pPr>
                      <a:r>
                        <a:rPr lang="fi-FI" sz="1200" u="none" strike="noStrike">
                          <a:effectLst/>
                        </a:rPr>
                        <a:t>Mopoilu ajoradalla</a:t>
                      </a:r>
                    </a:p>
                    <a:p>
                      <a:pPr marL="171450" indent="-171450" algn="l" fontAlgn="t">
                        <a:buFont typeface="Arial" panose="020B0604020202020204" pitchFamily="34" charset="0"/>
                        <a:buChar char="•"/>
                      </a:pPr>
                      <a:r>
                        <a:rPr lang="fi-FI" sz="1200" u="none" strike="noStrike">
                          <a:effectLst/>
                        </a:rPr>
                        <a:t>Korotetut suojatiet, pyöräilijän tienylityspaikat</a:t>
                      </a:r>
                    </a:p>
                    <a:p>
                      <a:pPr marL="171450" indent="-171450" algn="l" fontAlgn="t">
                        <a:buFont typeface="Arial" panose="020B0604020202020204" pitchFamily="34" charset="0"/>
                        <a:buChar char="•"/>
                      </a:pPr>
                      <a:r>
                        <a:rPr lang="fi-FI" sz="1200" u="none" strike="noStrike">
                          <a:effectLst/>
                        </a:rPr>
                        <a:t>Keskisaarekkeellinen suojatie, jos ylitettävä &gt; 2 kaistaa</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Korotetut liittymäalueet</a:t>
                      </a:r>
                    </a:p>
                    <a:p>
                      <a:pPr marL="171450" indent="-171450" algn="l" fontAlgn="t">
                        <a:buFont typeface="Arial" panose="020B0604020202020204" pitchFamily="34" charset="0"/>
                        <a:buChar char="•"/>
                      </a:pPr>
                      <a:r>
                        <a:rPr lang="fi-FI" sz="1200" u="none" strike="noStrike">
                          <a:effectLst/>
                        </a:rPr>
                        <a:t>Tasa-arvoiset liittymät yhdistettynä tätä tukevaan liittymä- ja väylägeometriaan</a:t>
                      </a:r>
                    </a:p>
                    <a:p>
                      <a:pPr marL="171450" indent="-171450" algn="l" fontAlgn="t">
                        <a:buFont typeface="Arial" panose="020B0604020202020204" pitchFamily="34" charset="0"/>
                        <a:buChar char="•"/>
                      </a:pPr>
                      <a:r>
                        <a:rPr lang="fi-FI" sz="1200" u="none" strike="noStrike">
                          <a:effectLst/>
                        </a:rPr>
                        <a:t>Nopeusrajoituksen ajoratamerkinnät merkittävissä liittymissä</a:t>
                      </a:r>
                    </a:p>
                    <a:p>
                      <a:pPr marL="171450" indent="-171450" algn="l" fontAlgn="t">
                        <a:buFont typeface="Arial" panose="020B0604020202020204" pitchFamily="34" charset="0"/>
                        <a:buChar char="•"/>
                      </a:pPr>
                      <a:r>
                        <a:rPr lang="fi-FI" sz="1200" u="none" strike="noStrike">
                          <a:effectLst/>
                        </a:rPr>
                        <a:t>Valo-ohjaus</a:t>
                      </a:r>
                    </a:p>
                    <a:p>
                      <a:pPr marL="171450" indent="-171450" algn="l" fontAlgn="t">
                        <a:buFont typeface="Arial" panose="020B0604020202020204" pitchFamily="34" charset="0"/>
                        <a:buChar char="•"/>
                      </a:pPr>
                      <a:r>
                        <a:rPr lang="fi-FI" sz="1200" u="none" strike="noStrike">
                          <a:effectLst/>
                        </a:rPr>
                        <a:t>Hillitty katutilan poikkileikkaus</a:t>
                      </a:r>
                    </a:p>
                    <a:p>
                      <a:pPr marL="171450" indent="-171450" algn="l" fontAlgn="t">
                        <a:buFont typeface="Arial" panose="020B0604020202020204" pitchFamily="34" charset="0"/>
                        <a:buChar char="•"/>
                      </a:pPr>
                      <a:r>
                        <a:rPr lang="fi-FI" sz="1200" u="none" strike="noStrike">
                          <a:effectLst/>
                        </a:rPr>
                        <a:t>Kadunvarsi-istutukset</a:t>
                      </a:r>
                      <a:endParaRPr lang="fi-FI" sz="1200" b="0" i="0" u="none" strike="noStrike">
                        <a:effectLst/>
                        <a:latin typeface="Arial" panose="020B0604020202020204" pitchFamily="34" charset="0"/>
                      </a:endParaRPr>
                    </a:p>
                  </a:txBody>
                  <a:tcPr marL="7543" marR="7543" marT="7543" marB="0"/>
                </a:tc>
                <a:extLst>
                  <a:ext uri="{0D108BD9-81ED-4DB2-BD59-A6C34878D82A}">
                    <a16:rowId xmlns:a16="http://schemas.microsoft.com/office/drawing/2014/main" val="2339956970"/>
                  </a:ext>
                </a:extLst>
              </a:tr>
              <a:tr h="1192660">
                <a:tc>
                  <a:txBody>
                    <a:bodyPr/>
                    <a:lstStyle/>
                    <a:p>
                      <a:pPr algn="ctr" fontAlgn="t"/>
                      <a:r>
                        <a:rPr lang="fi-FI" sz="1200" u="none" strike="noStrike">
                          <a:effectLst/>
                        </a:rPr>
                        <a:t>50 km/h</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Taajamien sisääntuloväylät</a:t>
                      </a:r>
                    </a:p>
                    <a:p>
                      <a:pPr marL="171450" indent="-171450" algn="l" fontAlgn="t">
                        <a:buFont typeface="Arial" panose="020B0604020202020204" pitchFamily="34" charset="0"/>
                        <a:buChar char="•"/>
                      </a:pPr>
                      <a:r>
                        <a:rPr lang="fi-FI" sz="1200" u="none" strike="noStrike">
                          <a:effectLst/>
                        </a:rPr>
                        <a:t>Runsasta läpiajoa sisältävät väylät</a:t>
                      </a:r>
                    </a:p>
                    <a:p>
                      <a:pPr marL="171450" indent="-171450" algn="l" fontAlgn="t">
                        <a:buFont typeface="Arial" panose="020B0604020202020204" pitchFamily="34" charset="0"/>
                        <a:buChar char="•"/>
                      </a:pPr>
                      <a:r>
                        <a:rPr lang="fi-FI" sz="1200" u="none" strike="noStrike">
                          <a:effectLst/>
                        </a:rPr>
                        <a:t>Vähäisten tonttiliittymien väylät</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a:effectLst/>
                        </a:rPr>
                        <a:t>Erillinen jalankulun ja pyöräilyn väylä</a:t>
                      </a:r>
                    </a:p>
                    <a:p>
                      <a:pPr marL="171450" indent="-171450" algn="l" fontAlgn="t">
                        <a:buFont typeface="Arial" panose="020B0604020202020204" pitchFamily="34" charset="0"/>
                        <a:buChar char="•"/>
                      </a:pPr>
                      <a:r>
                        <a:rPr lang="fi-FI" sz="1200" u="none" strike="noStrike">
                          <a:effectLst/>
                        </a:rPr>
                        <a:t>Keskisaarekkeelliset suojatiet</a:t>
                      </a:r>
                    </a:p>
                    <a:p>
                      <a:pPr marL="171450" indent="-171450" algn="l" fontAlgn="t">
                        <a:buFont typeface="Arial" panose="020B0604020202020204" pitchFamily="34" charset="0"/>
                        <a:buChar char="•"/>
                      </a:pPr>
                      <a:r>
                        <a:rPr lang="fi-FI" sz="1200" u="none" strike="noStrike">
                          <a:effectLst/>
                        </a:rPr>
                        <a:t>Eritasoratkaisut tai liikennevalo-ohjaus</a:t>
                      </a:r>
                    </a:p>
                    <a:p>
                      <a:pPr marL="171450" indent="-171450" algn="l" fontAlgn="t">
                        <a:buFont typeface="Arial" panose="020B0604020202020204" pitchFamily="34" charset="0"/>
                        <a:buChar char="•"/>
                      </a:pPr>
                      <a:r>
                        <a:rPr lang="fi-FI" sz="1200" u="none" strike="noStrike">
                          <a:effectLst/>
                        </a:rPr>
                        <a:t>Mopoilu ajoradalla</a:t>
                      </a:r>
                      <a:endParaRPr lang="fi-FI" sz="1200" b="0" i="0" u="none" strike="noStrike">
                        <a:effectLst/>
                        <a:latin typeface="Arial" panose="020B0604020202020204" pitchFamily="34" charset="0"/>
                      </a:endParaRPr>
                    </a:p>
                  </a:txBody>
                  <a:tcPr marL="7543" marR="7543" marT="7543" marB="0"/>
                </a:tc>
                <a:tc>
                  <a:txBody>
                    <a:bodyPr/>
                    <a:lstStyle/>
                    <a:p>
                      <a:pPr marL="171450" indent="-171450" algn="l" fontAlgn="t">
                        <a:buFont typeface="Arial" panose="020B0604020202020204" pitchFamily="34" charset="0"/>
                        <a:buChar char="•"/>
                      </a:pPr>
                      <a:r>
                        <a:rPr lang="fi-FI" sz="1200" u="none" strike="noStrike" dirty="0">
                          <a:effectLst/>
                        </a:rPr>
                        <a:t>Keskisaarekkeelliset suojatiet</a:t>
                      </a:r>
                    </a:p>
                    <a:p>
                      <a:pPr marL="171450" indent="-171450" algn="l" fontAlgn="t">
                        <a:buFont typeface="Arial" panose="020B0604020202020204" pitchFamily="34" charset="0"/>
                        <a:buChar char="•"/>
                      </a:pPr>
                      <a:r>
                        <a:rPr lang="fi-FI" sz="1200" u="none" strike="noStrike" dirty="0">
                          <a:effectLst/>
                        </a:rPr>
                        <a:t>Korotetut liittymäalueet</a:t>
                      </a:r>
                    </a:p>
                    <a:p>
                      <a:pPr marL="171450" indent="-171450" algn="l" fontAlgn="t">
                        <a:buFont typeface="Arial" panose="020B0604020202020204" pitchFamily="34" charset="0"/>
                        <a:buChar char="•"/>
                      </a:pPr>
                      <a:r>
                        <a:rPr lang="fi-FI" sz="1200" u="none" strike="noStrike" dirty="0">
                          <a:effectLst/>
                        </a:rPr>
                        <a:t>Nopeusrajoituksen ajoratamerkinnät</a:t>
                      </a:r>
                    </a:p>
                    <a:p>
                      <a:pPr marL="171450" indent="-171450" algn="l" fontAlgn="t">
                        <a:buFont typeface="Arial" panose="020B0604020202020204" pitchFamily="34" charset="0"/>
                        <a:buChar char="•"/>
                      </a:pPr>
                      <a:r>
                        <a:rPr lang="fi-FI" sz="1200" u="none" strike="noStrike" dirty="0">
                          <a:effectLst/>
                        </a:rPr>
                        <a:t>Heräteraidat ennen suojateitä</a:t>
                      </a:r>
                    </a:p>
                    <a:p>
                      <a:pPr marL="171450" indent="-171450" algn="l" fontAlgn="t">
                        <a:buFont typeface="Arial" panose="020B0604020202020204" pitchFamily="34" charset="0"/>
                        <a:buChar char="•"/>
                      </a:pPr>
                      <a:r>
                        <a:rPr lang="fi-FI" sz="1200" u="none" strike="noStrike" dirty="0">
                          <a:effectLst/>
                        </a:rPr>
                        <a:t>Kadunvarsi-istutukset</a:t>
                      </a:r>
                    </a:p>
                    <a:p>
                      <a:pPr marL="171450" indent="-171450" algn="l" fontAlgn="t">
                        <a:buFont typeface="Arial" panose="020B0604020202020204" pitchFamily="34" charset="0"/>
                        <a:buChar char="•"/>
                      </a:pPr>
                      <a:r>
                        <a:rPr lang="fi-FI" sz="1200" u="none" strike="noStrike" dirty="0">
                          <a:effectLst/>
                        </a:rPr>
                        <a:t>Nopeusvalvonta ja näytöt</a:t>
                      </a:r>
                      <a:endParaRPr lang="fi-FI" sz="1200" b="0" i="0" u="none" strike="noStrike" dirty="0">
                        <a:effectLst/>
                        <a:latin typeface="Arial" panose="020B0604020202020204" pitchFamily="34" charset="0"/>
                      </a:endParaRPr>
                    </a:p>
                  </a:txBody>
                  <a:tcPr marL="7543" marR="7543" marT="7543" marB="0"/>
                </a:tc>
                <a:extLst>
                  <a:ext uri="{0D108BD9-81ED-4DB2-BD59-A6C34878D82A}">
                    <a16:rowId xmlns:a16="http://schemas.microsoft.com/office/drawing/2014/main" val="1471826068"/>
                  </a:ext>
                </a:extLst>
              </a:tr>
            </a:tbl>
          </a:graphicData>
        </a:graphic>
      </p:graphicFrame>
      <p:sp>
        <p:nvSpPr>
          <p:cNvPr id="5" name="Dian numeron paikkamerkki 4">
            <a:extLst>
              <a:ext uri="{FF2B5EF4-FFF2-40B4-BE49-F238E27FC236}">
                <a16:creationId xmlns:a16="http://schemas.microsoft.com/office/drawing/2014/main" id="{34EB3006-7366-4D53-8C42-732BFBA82563}"/>
              </a:ext>
            </a:extLst>
          </p:cNvPr>
          <p:cNvSpPr>
            <a:spLocks noGrp="1"/>
          </p:cNvSpPr>
          <p:nvPr>
            <p:ph type="sldNum" sz="quarter" idx="12"/>
          </p:nvPr>
        </p:nvSpPr>
        <p:spPr/>
        <p:txBody>
          <a:bodyPr/>
          <a:lstStyle/>
          <a:p>
            <a:fld id="{39CE1503-BED9-462F-ADA2-F5678F1B9859}" type="slidenum">
              <a:rPr lang="fi-FI" smtClean="0"/>
              <a:t>33</a:t>
            </a:fld>
            <a:endParaRPr lang="fi-FI"/>
          </a:p>
        </p:txBody>
      </p:sp>
      <p:sp>
        <p:nvSpPr>
          <p:cNvPr id="10" name="Rectangle 23">
            <a:extLst>
              <a:ext uri="{FF2B5EF4-FFF2-40B4-BE49-F238E27FC236}">
                <a16:creationId xmlns:a16="http://schemas.microsoft.com/office/drawing/2014/main" id="{EA70E51E-1EFD-8D11-A27D-ABA5951A5226}"/>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005076">
              <a:alpha val="47843"/>
            </a:srgbClr>
          </a:solidFill>
          <a:ln w="12700" cap="flat" cmpd="sng" algn="ctr">
            <a:noFill/>
            <a:prstDash val="solid"/>
            <a:miter lim="800000"/>
          </a:ln>
          <a:effectLst/>
        </p:spPr>
        <p:txBody>
          <a:bodyPr rtlCol="0" anchor="ctr"/>
          <a:lstStyle/>
          <a:p>
            <a:pPr algn="ctr"/>
            <a:endParaRPr lang="fi-FI" kern="0">
              <a:solidFill>
                <a:srgbClr val="FFFFFF"/>
              </a:solidFill>
              <a:latin typeface="Sweco Sans"/>
            </a:endParaRPr>
          </a:p>
        </p:txBody>
      </p:sp>
      <p:sp>
        <p:nvSpPr>
          <p:cNvPr id="11" name="Oval 15">
            <a:extLst>
              <a:ext uri="{FF2B5EF4-FFF2-40B4-BE49-F238E27FC236}">
                <a16:creationId xmlns:a16="http://schemas.microsoft.com/office/drawing/2014/main" id="{9B5F7DCF-BE59-DA5A-BBB3-242EA99563E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4.2</a:t>
            </a:r>
          </a:p>
        </p:txBody>
      </p:sp>
      <p:pic>
        <p:nvPicPr>
          <p:cNvPr id="13" name="Picture 12">
            <a:extLst>
              <a:ext uri="{FF2B5EF4-FFF2-40B4-BE49-F238E27FC236}">
                <a16:creationId xmlns:a16="http://schemas.microsoft.com/office/drawing/2014/main" id="{032BC8B7-B135-A5F9-16FC-A8427C9C0D5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34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E1740C-7122-46A5-969E-66D327F43324}"/>
              </a:ext>
            </a:extLst>
          </p:cNvPr>
          <p:cNvSpPr txBox="1">
            <a:spLocks noGrp="1"/>
          </p:cNvSpPr>
          <p:nvPr>
            <p:ph type="title" idx="4294967295"/>
          </p:nvPr>
        </p:nvSpPr>
        <p:spPr>
          <a:xfrm>
            <a:off x="1440000" y="360000"/>
            <a:ext cx="7667722"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Keskustan kävelyolosuhteet</a:t>
            </a:r>
          </a:p>
        </p:txBody>
      </p:sp>
      <p:sp>
        <p:nvSpPr>
          <p:cNvPr id="34" name="Rectangle 8">
            <a:extLst>
              <a:ext uri="{FF2B5EF4-FFF2-40B4-BE49-F238E27FC236}">
                <a16:creationId xmlns:a16="http://schemas.microsoft.com/office/drawing/2014/main" id="{10B18534-A522-484D-AA4C-73CA41912F4F}"/>
              </a:ext>
            </a:extLst>
          </p:cNvPr>
          <p:cNvSpPr/>
          <p:nvPr/>
        </p:nvSpPr>
        <p:spPr>
          <a:xfrm>
            <a:off x="1351781" y="1108471"/>
            <a:ext cx="5157965" cy="5082251"/>
          </a:xfrm>
          <a:prstGeom prst="rect">
            <a:avLst/>
          </a:prstGeom>
        </p:spPr>
        <p:txBody>
          <a:bodyPr wrap="square" numCol="1" spcCol="360000">
            <a:noAutofit/>
          </a:bodyPr>
          <a:lstStyle/>
          <a:p>
            <a:pPr>
              <a:spcAft>
                <a:spcPts val="600"/>
              </a:spcAft>
            </a:pPr>
            <a:r>
              <a:rPr lang="fi-FI" sz="1200" b="1" dirty="0">
                <a:solidFill>
                  <a:srgbClr val="000000"/>
                </a:solidFill>
                <a:latin typeface="Sweco Sans" panose="00000500000000000000" charset="0"/>
              </a:rPr>
              <a:t>Vaalan kompakti keskusta soveltuu hyvin kävelymatkoille. </a:t>
            </a:r>
            <a:r>
              <a:rPr lang="fi-FI" sz="1200" dirty="0">
                <a:solidFill>
                  <a:srgbClr val="000000"/>
                </a:solidFill>
                <a:latin typeface="Sweco Sans" panose="00000500000000000000" charset="0"/>
              </a:rPr>
              <a:t>Jalankulkuväylien verkko on kattava ja puuttuvilta osin sitä kehitetään. Esimerkiksi Koulutielle rakennetaan parhaillaan kävely- ja pyöräilyväylää. Myös turvallisuus on yleisesti hyvällä tasolla. Keskeisimmät infraan liittyvät puutteet ovat väylien kunnossa, esteellisissä betoniporsasratkaisuissa, puuttuvissa suojatiemaalauksissa ja Järvikyläntien ylityspaikoissa.</a:t>
            </a:r>
          </a:p>
          <a:p>
            <a:pPr>
              <a:spcAft>
                <a:spcPts val="600"/>
              </a:spcAft>
            </a:pPr>
            <a:r>
              <a:rPr lang="fi-FI" sz="1200" b="1" dirty="0">
                <a:solidFill>
                  <a:srgbClr val="000000"/>
                </a:solidFill>
                <a:latin typeface="Sweco Sans" panose="00000500000000000000" charset="0"/>
              </a:rPr>
              <a:t>Kartassa kuvattu kävelypainotteisen keskustan alue tarkoittaa, että alueen sisällä hoidettavat matkat on mahdollista tehdä jalan. Erityisesti tällä alueella tulee panostaa turvallisiin ja laadukkaisiin kävelyreitteihin. </a:t>
            </a:r>
            <a:r>
              <a:rPr lang="fi-FI" sz="1200" dirty="0">
                <a:solidFill>
                  <a:srgbClr val="000000"/>
                </a:solidFill>
                <a:latin typeface="Sweco Sans" panose="00000500000000000000" charset="0"/>
              </a:rPr>
              <a:t>Kehitettävä kävelykeskusta pitää sisällään pääosan kunnan palveluista ja tällä alueella kannattaa panostaa viihtyisyyttä ja keskustan houkuttelevuutta lisääviin toimenpiteisiin. Viihtyisyyttä lisäävien toimintojen ja palveluiden keskittämisellä ja kehittämisellä voitaisiin saada kokoontumiseen houkutteleva kuntalaisten yhteinen oleskelualue. </a:t>
            </a:r>
            <a:r>
              <a:rPr lang="fi-FI" sz="1200" b="1" dirty="0">
                <a:solidFill>
                  <a:srgbClr val="000000"/>
                </a:solidFill>
                <a:latin typeface="Sweco Sans" panose="00000500000000000000" charset="0"/>
              </a:rPr>
              <a:t>Usein esimerkiksi torialueet toimivat kokoontumispaikkana, mutta Vaalassa torilla ei ole juurikaan palveluita.</a:t>
            </a:r>
          </a:p>
          <a:p>
            <a:pPr>
              <a:spcAft>
                <a:spcPts val="600"/>
              </a:spcAft>
            </a:pPr>
            <a:r>
              <a:rPr lang="fi-FI" sz="1200" b="1" dirty="0">
                <a:solidFill>
                  <a:srgbClr val="000000"/>
                </a:solidFill>
                <a:latin typeface="Sweco Sans" panose="00000500000000000000" charset="0"/>
              </a:rPr>
              <a:t>Kuntalaisille on tärkeää päästä viihtyisille kävelyreiteille virkistäytymään. Kartalla näkyy asukaskyselyssä parhaimpina esiin nostetut kävelyreitit Vaalassa</a:t>
            </a:r>
            <a:r>
              <a:rPr lang="fi-FI" sz="1200" dirty="0">
                <a:solidFill>
                  <a:srgbClr val="000000"/>
                </a:solidFill>
                <a:latin typeface="Sweco Sans" panose="00000500000000000000" charset="0"/>
              </a:rPr>
              <a:t>. Keskustasta lähteviin virkistysreitteihin kannattaa panostaa esimerkiksi kunnossapidolla ja opastuksella, sillä ne houkuttelevat arkiseen liikkumiseen. Erityisesti rannoilla kulkevat reitit ovat Vaalassa suosittuja, ja niitä voi jatkojalostaa pidentämällä ja yhdistämällä reitit toisiinsa. </a:t>
            </a:r>
          </a:p>
          <a:p>
            <a:pPr>
              <a:spcAft>
                <a:spcPts val="600"/>
              </a:spcAft>
            </a:pPr>
            <a:r>
              <a:rPr lang="fi-FI" sz="1200" dirty="0">
                <a:solidFill>
                  <a:srgbClr val="000000"/>
                </a:solidFill>
                <a:latin typeface="Sweco Sans" panose="00000500000000000000" charset="0"/>
              </a:rPr>
              <a:t>Vaalan keskustaan on paikoin lisätty istumis- ja oleskelupaikkoja. Kartassa näkyy asukaskyselyssä toivottuja kohteita paikoille. </a:t>
            </a:r>
          </a:p>
        </p:txBody>
      </p:sp>
      <p:pic>
        <p:nvPicPr>
          <p:cNvPr id="6" name="Picture 5" descr="Karttakuva Vaalan keskustan suosituimmista jalankulkureiteistä, kävelypainotteisestä alueesta sekä kehitettävästä osasta. ">
            <a:extLst>
              <a:ext uri="{FF2B5EF4-FFF2-40B4-BE49-F238E27FC236}">
                <a16:creationId xmlns:a16="http://schemas.microsoft.com/office/drawing/2014/main" id="{5CF08FE8-3DB6-D8FC-233A-AD026F9E2724}"/>
              </a:ext>
            </a:extLst>
          </p:cNvPr>
          <p:cNvPicPr>
            <a:picLocks noChangeAspect="1"/>
          </p:cNvPicPr>
          <p:nvPr/>
        </p:nvPicPr>
        <p:blipFill>
          <a:blip r:embed="rId2"/>
          <a:stretch>
            <a:fillRect/>
          </a:stretch>
        </p:blipFill>
        <p:spPr>
          <a:xfrm>
            <a:off x="6721951" y="779558"/>
            <a:ext cx="5182049" cy="4608975"/>
          </a:xfrm>
          <a:prstGeom prst="rect">
            <a:avLst/>
          </a:prstGeom>
        </p:spPr>
      </p:pic>
      <p:sp>
        <p:nvSpPr>
          <p:cNvPr id="40" name="Dian numeron paikkamerkki 4">
            <a:extLst>
              <a:ext uri="{FF2B5EF4-FFF2-40B4-BE49-F238E27FC236}">
                <a16:creationId xmlns:a16="http://schemas.microsoft.com/office/drawing/2014/main" id="{BA4432DF-25C1-479A-8242-5DD5199BEB77}"/>
              </a:ext>
            </a:extLst>
          </p:cNvPr>
          <p:cNvSpPr>
            <a:spLocks noGrp="1"/>
          </p:cNvSpPr>
          <p:nvPr>
            <p:ph type="sldNum" sz="quarter" idx="12"/>
          </p:nvPr>
        </p:nvSpPr>
        <p:spPr>
          <a:xfrm>
            <a:off x="11651637" y="6499827"/>
            <a:ext cx="360000" cy="180000"/>
          </a:xfrm>
        </p:spPr>
        <p:txBody>
          <a:bodyPr/>
          <a:lstStyle/>
          <a:p>
            <a:fld id="{39CE1503-BED9-462F-ADA2-F5678F1B9859}" type="slidenum">
              <a:rPr lang="fi-FI" smtClean="0"/>
              <a:t>34</a:t>
            </a:fld>
            <a:endParaRPr lang="fi-FI"/>
          </a:p>
        </p:txBody>
      </p:sp>
      <p:sp>
        <p:nvSpPr>
          <p:cNvPr id="22" name="Rectangle 23">
            <a:extLst>
              <a:ext uri="{FF2B5EF4-FFF2-40B4-BE49-F238E27FC236}">
                <a16:creationId xmlns:a16="http://schemas.microsoft.com/office/drawing/2014/main" id="{C9978562-F443-9487-BD19-8EA9DFF98FE8}"/>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005076">
              <a:alpha val="47843"/>
            </a:srgbClr>
          </a:solidFill>
          <a:ln w="12700" cap="flat" cmpd="sng" algn="ctr">
            <a:noFill/>
            <a:prstDash val="solid"/>
            <a:miter lim="800000"/>
          </a:ln>
          <a:effectLst/>
        </p:spPr>
        <p:txBody>
          <a:bodyPr rtlCol="0" anchor="ctr"/>
          <a:lstStyle/>
          <a:p>
            <a:pPr algn="ctr"/>
            <a:endParaRPr lang="fi-FI" kern="0">
              <a:solidFill>
                <a:srgbClr val="FFFFFF"/>
              </a:solidFill>
              <a:latin typeface="Sweco Sans"/>
            </a:endParaRPr>
          </a:p>
        </p:txBody>
      </p:sp>
      <p:sp>
        <p:nvSpPr>
          <p:cNvPr id="24" name="Oval 15">
            <a:extLst>
              <a:ext uri="{FF2B5EF4-FFF2-40B4-BE49-F238E27FC236}">
                <a16:creationId xmlns:a16="http://schemas.microsoft.com/office/drawing/2014/main" id="{3DE4C532-4314-0648-AD40-1F99D58A9215}"/>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4.3</a:t>
            </a:r>
          </a:p>
        </p:txBody>
      </p:sp>
      <p:pic>
        <p:nvPicPr>
          <p:cNvPr id="26" name="Picture 25">
            <a:extLst>
              <a:ext uri="{FF2B5EF4-FFF2-40B4-BE49-F238E27FC236}">
                <a16:creationId xmlns:a16="http://schemas.microsoft.com/office/drawing/2014/main" id="{D85A03A5-5F4C-B2B0-52F9-77476C5A3D6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E353B8D-87B2-3474-AB45-AE468A8AD963}"/>
              </a:ext>
              <a:ext uri="{C183D7F6-B498-43B3-948B-1728B52AA6E4}">
                <adec:decorative xmlns:adec="http://schemas.microsoft.com/office/drawing/2017/decorative" val="1"/>
              </a:ext>
            </a:extLst>
          </p:cNvPr>
          <p:cNvPicPr>
            <a:picLocks noChangeAspect="1"/>
          </p:cNvPicPr>
          <p:nvPr/>
        </p:nvPicPr>
        <p:blipFill rotWithShape="1">
          <a:blip r:embed="rId4"/>
          <a:srcRect t="89048" b="1402"/>
          <a:stretch/>
        </p:blipFill>
        <p:spPr>
          <a:xfrm>
            <a:off x="10368994" y="5559716"/>
            <a:ext cx="1704364" cy="264583"/>
          </a:xfrm>
          <a:prstGeom prst="rect">
            <a:avLst/>
          </a:prstGeom>
          <a:ln>
            <a:noFill/>
          </a:ln>
        </p:spPr>
      </p:pic>
      <p:pic>
        <p:nvPicPr>
          <p:cNvPr id="12" name="Picture 11">
            <a:extLst>
              <a:ext uri="{FF2B5EF4-FFF2-40B4-BE49-F238E27FC236}">
                <a16:creationId xmlns:a16="http://schemas.microsoft.com/office/drawing/2014/main" id="{23A597E1-B784-5F80-778D-29D9173CBE8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237129" y="6947500"/>
            <a:ext cx="2406349" cy="802116"/>
          </a:xfrm>
          <a:prstGeom prst="rect">
            <a:avLst/>
          </a:prstGeom>
        </p:spPr>
      </p:pic>
      <p:sp>
        <p:nvSpPr>
          <p:cNvPr id="15" name="Rectangle 14">
            <a:extLst>
              <a:ext uri="{FF2B5EF4-FFF2-40B4-BE49-F238E27FC236}">
                <a16:creationId xmlns:a16="http://schemas.microsoft.com/office/drawing/2014/main" id="{F5DBC9D6-9B7B-5FD1-ACFE-AE1E63EAD8DF}"/>
              </a:ext>
              <a:ext uri="{C183D7F6-B498-43B3-948B-1728B52AA6E4}">
                <adec:decorative xmlns:adec="http://schemas.microsoft.com/office/drawing/2017/decorative" val="1"/>
              </a:ext>
            </a:extLst>
          </p:cNvPr>
          <p:cNvSpPr/>
          <p:nvPr/>
        </p:nvSpPr>
        <p:spPr>
          <a:xfrm>
            <a:off x="7269654" y="7724554"/>
            <a:ext cx="184581" cy="121890"/>
          </a:xfrm>
          <a:prstGeom prst="rect">
            <a:avLst/>
          </a:prstGeom>
          <a:solidFill>
            <a:srgbClr val="FFFF00">
              <a:alpha val="32157"/>
            </a:srgbClr>
          </a:solidFill>
          <a:ln>
            <a:solidFill>
              <a:srgbClr val="F3F90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err="1"/>
          </a:p>
        </p:txBody>
      </p:sp>
      <p:sp>
        <p:nvSpPr>
          <p:cNvPr id="16" name="Rectangle 15">
            <a:extLst>
              <a:ext uri="{FF2B5EF4-FFF2-40B4-BE49-F238E27FC236}">
                <a16:creationId xmlns:a16="http://schemas.microsoft.com/office/drawing/2014/main" id="{13972BD6-A100-0155-0902-96209AB627C9}"/>
              </a:ext>
              <a:ext uri="{C183D7F6-B498-43B3-948B-1728B52AA6E4}">
                <adec:decorative xmlns:adec="http://schemas.microsoft.com/office/drawing/2017/decorative" val="1"/>
              </a:ext>
            </a:extLst>
          </p:cNvPr>
          <p:cNvSpPr/>
          <p:nvPr/>
        </p:nvSpPr>
        <p:spPr>
          <a:xfrm>
            <a:off x="7269653" y="7909511"/>
            <a:ext cx="184581" cy="12189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err="1"/>
          </a:p>
        </p:txBody>
      </p:sp>
      <p:pic>
        <p:nvPicPr>
          <p:cNvPr id="28" name="Picture 27">
            <a:extLst>
              <a:ext uri="{FF2B5EF4-FFF2-40B4-BE49-F238E27FC236}">
                <a16:creationId xmlns:a16="http://schemas.microsoft.com/office/drawing/2014/main" id="{49E8BD4D-E56B-A215-0CFE-63BB4E1406E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432479" y="7858418"/>
            <a:ext cx="1561579" cy="277181"/>
          </a:xfrm>
          <a:prstGeom prst="rect">
            <a:avLst/>
          </a:prstGeom>
        </p:spPr>
      </p:pic>
      <p:pic>
        <p:nvPicPr>
          <p:cNvPr id="30" name="Picture 29">
            <a:extLst>
              <a:ext uri="{FF2B5EF4-FFF2-40B4-BE49-F238E27FC236}">
                <a16:creationId xmlns:a16="http://schemas.microsoft.com/office/drawing/2014/main" id="{FF9A6073-5B6F-FCA5-A04C-73C66A043AF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16294" y="7664782"/>
            <a:ext cx="1424941" cy="277181"/>
          </a:xfrm>
          <a:prstGeom prst="rect">
            <a:avLst/>
          </a:prstGeom>
        </p:spPr>
      </p:pic>
      <p:pic>
        <p:nvPicPr>
          <p:cNvPr id="2" name="Picture 1">
            <a:extLst>
              <a:ext uri="{FF2B5EF4-FFF2-40B4-BE49-F238E27FC236}">
                <a16:creationId xmlns:a16="http://schemas.microsoft.com/office/drawing/2014/main" id="{DC3061C2-C809-8A6F-D683-6655246BFAF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853672" y="5629088"/>
            <a:ext cx="2408129" cy="1188823"/>
          </a:xfrm>
          <a:prstGeom prst="rect">
            <a:avLst/>
          </a:prstGeom>
        </p:spPr>
      </p:pic>
    </p:spTree>
    <p:extLst>
      <p:ext uri="{BB962C8B-B14F-4D97-AF65-F5344CB8AC3E}">
        <p14:creationId xmlns:p14="http://schemas.microsoft.com/office/powerpoint/2010/main" val="2148920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005076">
              <a:alpha val="47843"/>
            </a:srgbClr>
          </a:solidFill>
          <a:ln w="12700" cap="flat" cmpd="sng" algn="ctr">
            <a:noFill/>
            <a:prstDash val="solid"/>
            <a:miter lim="800000"/>
          </a:ln>
          <a:effectLst/>
        </p:spPr>
        <p:txBody>
          <a:bodyPr rtlCol="0" anchor="ctr"/>
          <a:lstStyle/>
          <a:p>
            <a:pPr algn="ctr"/>
            <a:endParaRPr lang="fi-FI" kern="0">
              <a:solidFill>
                <a:srgbClr val="FFFFFF"/>
              </a:solidFill>
              <a:latin typeface="Sweco Sans"/>
            </a:endParaRPr>
          </a:p>
        </p:txBody>
      </p:sp>
      <p:sp>
        <p:nvSpPr>
          <p:cNvPr id="15" name="Title 1">
            <a:extLst>
              <a:ext uri="{FF2B5EF4-FFF2-40B4-BE49-F238E27FC236}">
                <a16:creationId xmlns:a16="http://schemas.microsoft.com/office/drawing/2014/main" id="{CD4E2F23-35BF-4BDA-99A3-A4AFDBF60E1D}"/>
              </a:ext>
            </a:extLst>
          </p:cNvPr>
          <p:cNvSpPr txBox="1">
            <a:spLocks noGrp="1"/>
          </p:cNvSpPr>
          <p:nvPr>
            <p:ph type="title" idx="4294967295"/>
          </p:nvPr>
        </p:nvSpPr>
        <p:spPr>
          <a:xfrm>
            <a:off x="1440000" y="360000"/>
            <a:ext cx="7667722"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Kävelyn potentiaali</a:t>
            </a:r>
          </a:p>
        </p:txBody>
      </p:sp>
      <p:sp>
        <p:nvSpPr>
          <p:cNvPr id="9" name="Rectangle 8">
            <a:extLst>
              <a:ext uri="{FF2B5EF4-FFF2-40B4-BE49-F238E27FC236}">
                <a16:creationId xmlns:a16="http://schemas.microsoft.com/office/drawing/2014/main" id="{D940EA21-BDE3-40FE-9175-38FA8F1CDF94}"/>
              </a:ext>
            </a:extLst>
          </p:cNvPr>
          <p:cNvSpPr/>
          <p:nvPr/>
        </p:nvSpPr>
        <p:spPr>
          <a:xfrm>
            <a:off x="1439998" y="1061521"/>
            <a:ext cx="9929966" cy="5335678"/>
          </a:xfrm>
          <a:prstGeom prst="rect">
            <a:avLst/>
          </a:prstGeom>
        </p:spPr>
        <p:txBody>
          <a:bodyPr wrap="square" numCol="3" spcCol="360000">
            <a:noAutofit/>
          </a:bodyPr>
          <a:lstStyle/>
          <a:p>
            <a:r>
              <a:rPr lang="fi-FI" sz="1200">
                <a:solidFill>
                  <a:srgbClr val="000000"/>
                </a:solidFill>
                <a:latin typeface="Sweco Sans" panose="00000500000000000000" charset="0"/>
              </a:rPr>
              <a:t>Vaalassa tehtävien kävelymatkojen määrää ja kävelyn kulkutapaosuutta on mahdollista lisätä kävelyolosuhteita parantavilla toimenpiteillä.  Kävelyn osalta toimenpiteet kannattaa keskittää tiiviille alueille, joissa eri toiminnot eli palvelut, työpaikat ja asuminen ovat sekoittuneet tai sijaitsevat lähekkäin.</a:t>
            </a:r>
          </a:p>
          <a:p>
            <a:pPr>
              <a:spcBef>
                <a:spcPts val="600"/>
              </a:spcBef>
            </a:pPr>
            <a:r>
              <a:rPr lang="fi-FI" sz="1200" b="1">
                <a:solidFill>
                  <a:srgbClr val="000000"/>
                </a:solidFill>
                <a:latin typeface="Sweco Sans" panose="00000500000000000000" charset="0"/>
              </a:rPr>
              <a:t>Alle 3 km matkat</a:t>
            </a:r>
          </a:p>
          <a:p>
            <a:r>
              <a:rPr lang="fi-FI" sz="1200">
                <a:solidFill>
                  <a:srgbClr val="000000"/>
                </a:solidFill>
                <a:latin typeface="Sweco Sans" panose="00000500000000000000" charset="0"/>
              </a:rPr>
              <a:t>Valtakunnallisen henkilöliikennetutkimuksen (2021) mukaan 1-3 km matkoista kävellään 30 % ja ajetaan autolla 49 %. Auton kulkutapaosuus on lyhyilläkin matkoilla lähes puolet, vaikka juuri lyhyet matkat soveltuvat erinomaisesti kävelyyn. Lyhyiden matkojen käveltävyyttä taajamissa voidaan parantaa varmistamalla viihtyisä ja kiinnostava kävely-ympäristö, parantamalla kävely-yhteyksiä ja liikenneturvallisuutta sekä kannustamalla ihmisiä valitsemaan lyhyillä matkoilla terveyttä edistävät kulkumuodot. </a:t>
            </a:r>
          </a:p>
          <a:p>
            <a:pPr>
              <a:spcBef>
                <a:spcPts val="600"/>
              </a:spcBef>
            </a:pPr>
            <a:r>
              <a:rPr lang="fi-FI" sz="1200" b="1">
                <a:solidFill>
                  <a:srgbClr val="000000"/>
                </a:solidFill>
                <a:latin typeface="Sweco Sans" panose="00000500000000000000" charset="0"/>
              </a:rPr>
              <a:t>Keskusta</a:t>
            </a:r>
          </a:p>
          <a:p>
            <a:r>
              <a:rPr lang="fi-FI" sz="1200">
                <a:solidFill>
                  <a:srgbClr val="000000"/>
                </a:solidFill>
                <a:latin typeface="Sweco Sans" panose="00000500000000000000" charset="0"/>
              </a:rPr>
              <a:t>Vaalan keskusta on paikallinen työpaikka- ja palvelukeskittymä, jossa kävelymatkoja voidaan lisätä panostamalla kävely-ympäristöön ja ulkoilumahdollisuuksiin. Keskustassa on parannettavaa myös jalankulkuyhteyksien laadussa. Erityisesti koulujen lähellä suojateiden turvallisuus on tärkeä kulkutapaan vaikuttava tekijä. </a:t>
            </a:r>
          </a:p>
          <a:p>
            <a:endParaRPr lang="fi-FI" sz="1200">
              <a:solidFill>
                <a:srgbClr val="000000"/>
              </a:solidFill>
              <a:latin typeface="Sweco Sans" panose="00000500000000000000" charset="0"/>
            </a:endParaRPr>
          </a:p>
          <a:p>
            <a:r>
              <a:rPr lang="fi-FI" sz="1200">
                <a:solidFill>
                  <a:srgbClr val="000000"/>
                </a:solidFill>
                <a:latin typeface="Sweco Sans" panose="00000500000000000000" charset="0"/>
              </a:rPr>
              <a:t>Vaalan keskustassa on potentiaalia ajanvietto- ja oleskelumahdollisuuksille, joten erilaisiin virikkeisiin, pysähtymisen mahdollisuuksiin ja viihtyisiin reitteihin kannattaa panostaa.</a:t>
            </a:r>
          </a:p>
          <a:p>
            <a:endParaRPr lang="fi-FI" sz="1200" b="1">
              <a:solidFill>
                <a:srgbClr val="000000"/>
              </a:solidFill>
              <a:latin typeface="Sweco Sans" panose="00000500000000000000" charset="0"/>
            </a:endParaRPr>
          </a:p>
          <a:p>
            <a:r>
              <a:rPr lang="fi-FI" sz="1200" b="1">
                <a:solidFill>
                  <a:srgbClr val="000000"/>
                </a:solidFill>
                <a:latin typeface="Sweco Sans" panose="00000500000000000000" charset="0"/>
              </a:rPr>
              <a:t>Lapset ja nuoret</a:t>
            </a:r>
          </a:p>
          <a:p>
            <a:r>
              <a:rPr lang="fi-FI" sz="1200">
                <a:solidFill>
                  <a:srgbClr val="000000"/>
                </a:solidFill>
                <a:latin typeface="Sweco Sans" panose="00000500000000000000" charset="0"/>
              </a:rPr>
              <a:t>Lasten ja nuorten kävelyä voidaan lisätä koulu- ja harrastusmatkoilla  parantamalla turvallisuutta sekä kannustamalla vanhempia kävelemään ja pyöräilemään lasten kanssa lyhyillä matkoilla sen sijaan, että lapsi kuljetetaan kouluun ja harrastuksiin autolla. Samalla aikuinen näyttää esimerkkiä ja opettaa lapselle liikennesääntöjä. Liikennekasvatus ja sääntöjen opettaminen ikätasoisesti parantaa lasten valmiuksia liikkua yksin liikenteessä.</a:t>
            </a:r>
          </a:p>
          <a:p>
            <a:endParaRPr lang="fi-FI" sz="1200">
              <a:solidFill>
                <a:srgbClr val="000000"/>
              </a:solidFill>
              <a:latin typeface="Sweco Sans" panose="00000500000000000000" charset="0"/>
            </a:endParaRPr>
          </a:p>
          <a:p>
            <a:r>
              <a:rPr lang="fi-FI" sz="1200">
                <a:solidFill>
                  <a:srgbClr val="000000"/>
                </a:solidFill>
                <a:latin typeface="Sweco Sans" panose="00000500000000000000" charset="0"/>
              </a:rPr>
              <a:t>Turvallisuutta voidaan parantaa varoittamalla autoilijoita koululaisten tärkeistä tienylityspaikoista sekä rauhoittamalla ajoneuvoliikennettä. Rauhoituskeinoja voivat olla mm. korotettujen suojatiesaarekkeiden ja hidastetöyssyjen lisääminen tai ajoradan kaventaminen nopeuden laskemiseksi. Turvallisuutta voidaan lisätä myös varmistamalla hyvä näkyvyys karsimalla kasvillisuutta ja riittävällä valaistuksella.</a:t>
            </a:r>
          </a:p>
          <a:p>
            <a:pPr>
              <a:spcBef>
                <a:spcPts val="600"/>
              </a:spcBef>
            </a:pPr>
            <a:r>
              <a:rPr lang="fi-FI" sz="1200">
                <a:solidFill>
                  <a:srgbClr val="000000"/>
                </a:solidFill>
                <a:latin typeface="Sweco Sans" panose="00000500000000000000" charset="0"/>
              </a:rPr>
              <a:t>Taajama-alueilla kävelyä voidaan lisätä tekemällä reiteistä aidosti viihtyisiä sekä tuomalla kävelyreiteille katsottavaa ja koettavaa esimerkiksi panostamalla istutuksiin ja leikkipaikkoihin. Talvella kävelijää voidaan houkutella kaduille panostamalla esimerkiksi tunnelmalliseen valaistukseen. </a:t>
            </a:r>
          </a:p>
          <a:p>
            <a:pPr>
              <a:spcBef>
                <a:spcPts val="600"/>
              </a:spcBef>
            </a:pPr>
            <a:r>
              <a:rPr lang="fi-FI" sz="1200" b="1">
                <a:solidFill>
                  <a:srgbClr val="000000"/>
                </a:solidFill>
                <a:latin typeface="Sweco Sans" panose="00000500000000000000" charset="0"/>
              </a:rPr>
              <a:t>Liikkumisrajoitteiset ja vanhukset</a:t>
            </a:r>
          </a:p>
          <a:p>
            <a:r>
              <a:rPr lang="fi-FI" sz="1200">
                <a:solidFill>
                  <a:srgbClr val="000000"/>
                </a:solidFill>
                <a:latin typeface="Sweco Sans" panose="00000500000000000000" charset="0"/>
              </a:rPr>
              <a:t>Liikkumisrajoitteisten ja vanhusten kulkutapaan vaikuttavat merkittävästi reittien esteettömyys sekä levähdyspaikat. Mikäli reitit koetaan hankaliksi, ulkona liikkuminen voi loppua kokonaan, millä voi taas olla suuria vaikutuksia fyysiseen ja henkiseen hyvinvointiin. Esteettömyydestä hyötyvät kaikki jossain vaiheessa elämää, sillä esimerkiksi lastenrattaiden kanssa liikkuminen helpottuu.</a:t>
            </a:r>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4.4</a:t>
            </a:r>
          </a:p>
        </p:txBody>
      </p:sp>
      <p:sp>
        <p:nvSpPr>
          <p:cNvPr id="5" name="Dian numeron paikkamerkki 4">
            <a:extLst>
              <a:ext uri="{FF2B5EF4-FFF2-40B4-BE49-F238E27FC236}">
                <a16:creationId xmlns:a16="http://schemas.microsoft.com/office/drawing/2014/main" id="{FF0FD1AA-71F4-46C2-8293-F528016DACD0}"/>
              </a:ext>
            </a:extLst>
          </p:cNvPr>
          <p:cNvSpPr>
            <a:spLocks noGrp="1"/>
          </p:cNvSpPr>
          <p:nvPr>
            <p:ph type="sldNum" sz="quarter" idx="12"/>
          </p:nvPr>
        </p:nvSpPr>
        <p:spPr/>
        <p:txBody>
          <a:bodyPr/>
          <a:lstStyle/>
          <a:p>
            <a:fld id="{39CE1503-BED9-462F-ADA2-F5678F1B9859}" type="slidenum">
              <a:rPr lang="fi-FI" smtClean="0"/>
              <a:t>35</a:t>
            </a:fld>
            <a:endParaRPr lang="fi-FI"/>
          </a:p>
        </p:txBody>
      </p:sp>
      <p:pic>
        <p:nvPicPr>
          <p:cNvPr id="2" name="Picture 2">
            <a:extLst>
              <a:ext uri="{FF2B5EF4-FFF2-40B4-BE49-F238E27FC236}">
                <a16:creationId xmlns:a16="http://schemas.microsoft.com/office/drawing/2014/main" id="{9F76D808-EC63-FA6F-1E81-AAEEED856CE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880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3">
            <a:extLst>
              <a:ext uri="{FF2B5EF4-FFF2-40B4-BE49-F238E27FC236}">
                <a16:creationId xmlns:a16="http://schemas.microsoft.com/office/drawing/2014/main" id="{0665C616-B36B-42BB-92A4-60138FE8A64A}"/>
              </a:ext>
              <a:ext uri="{C183D7F6-B498-43B3-948B-1728B52AA6E4}">
                <adec:decorative xmlns:adec="http://schemas.microsoft.com/office/drawing/2017/decorative" val="1"/>
              </a:ext>
            </a:extLst>
          </p:cNvPr>
          <p:cNvSpPr/>
          <p:nvPr/>
        </p:nvSpPr>
        <p:spPr>
          <a:xfrm>
            <a:off x="260139" y="-9526"/>
            <a:ext cx="3600000" cy="6858001"/>
          </a:xfrm>
          <a:prstGeom prst="rect">
            <a:avLst/>
          </a:prstGeom>
          <a:solidFill>
            <a:srgbClr val="E3F5D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FFFFFF"/>
              </a:solidFill>
              <a:effectLst/>
              <a:uLnTx/>
              <a:uFillTx/>
              <a:latin typeface="Sweco Sans"/>
              <a:ea typeface="+mn-ea"/>
              <a:cs typeface="+mn-cs"/>
            </a:endParaRPr>
          </a:p>
        </p:txBody>
      </p:sp>
      <p:sp>
        <p:nvSpPr>
          <p:cNvPr id="23" name="Oval 15">
            <a:extLst>
              <a:ext uri="{FF2B5EF4-FFF2-40B4-BE49-F238E27FC236}">
                <a16:creationId xmlns:a16="http://schemas.microsoft.com/office/drawing/2014/main" id="{4CDD965D-4E92-447F-8D99-B52083DA8825}"/>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4.5</a:t>
            </a:r>
          </a:p>
        </p:txBody>
      </p:sp>
      <p:sp>
        <p:nvSpPr>
          <p:cNvPr id="11" name="Title 1">
            <a:extLst>
              <a:ext uri="{FF2B5EF4-FFF2-40B4-BE49-F238E27FC236}">
                <a16:creationId xmlns:a16="http://schemas.microsoft.com/office/drawing/2014/main" id="{3671E113-8A12-40F0-8CF8-59CCC130B3B0}"/>
              </a:ext>
            </a:extLst>
          </p:cNvPr>
          <p:cNvSpPr txBox="1">
            <a:spLocks noGrp="1"/>
          </p:cNvSpPr>
          <p:nvPr>
            <p:ph type="title" idx="4294967295"/>
          </p:nvPr>
        </p:nvSpPr>
        <p:spPr>
          <a:xfrm>
            <a:off x="768460" y="572998"/>
            <a:ext cx="2837117" cy="31674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83000"/>
              </a:lnSpc>
              <a:spcBef>
                <a:spcPct val="0"/>
              </a:spcBef>
              <a:buNone/>
              <a:defRPr sz="4000" kern="1200">
                <a:solidFill>
                  <a:schemeClr val="tx1"/>
                </a:solidFill>
                <a:latin typeface="+mj-lt"/>
                <a:ea typeface="+mj-ea"/>
                <a:cs typeface="+mj-cs"/>
              </a:defRPr>
            </a:lvl1pPr>
          </a:lstStyle>
          <a:p>
            <a:pPr marL="0" marR="0" lvl="0" indent="0" algn="ctr" defTabSz="914400" rtl="0" eaLnBrk="1" fontAlgn="auto" latinLnBrk="0" hangingPunct="1">
              <a:lnSpc>
                <a:spcPct val="83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PYÖRÄILYN TAVOITEVERKKO</a:t>
            </a:r>
          </a:p>
        </p:txBody>
      </p:sp>
      <p:sp>
        <p:nvSpPr>
          <p:cNvPr id="12" name="Rectangle 8">
            <a:extLst>
              <a:ext uri="{FF2B5EF4-FFF2-40B4-BE49-F238E27FC236}">
                <a16:creationId xmlns:a16="http://schemas.microsoft.com/office/drawing/2014/main" id="{0460CB14-A596-42A9-A3C4-2E16A99AC86A}"/>
              </a:ext>
            </a:extLst>
          </p:cNvPr>
          <p:cNvSpPr/>
          <p:nvPr/>
        </p:nvSpPr>
        <p:spPr>
          <a:xfrm>
            <a:off x="232342" y="1546135"/>
            <a:ext cx="3634789" cy="5165180"/>
          </a:xfrm>
          <a:prstGeom prst="rect">
            <a:avLst/>
          </a:prstGeom>
        </p:spPr>
        <p:txBody>
          <a:bodyPr wrap="square" numCol="1" spcCol="360000">
            <a:noAutofit/>
          </a:bodyPr>
          <a:lstStyle/>
          <a:p>
            <a:pPr>
              <a:spcAft>
                <a:spcPts val="600"/>
              </a:spcAft>
            </a:pPr>
            <a:r>
              <a:rPr lang="fi-FI" sz="1150" dirty="0">
                <a:solidFill>
                  <a:srgbClr val="000000"/>
                </a:solidFill>
                <a:latin typeface="Sweco Sans" panose="00000500000000000000" charset="0"/>
              </a:rPr>
              <a:t>Oheisessa kartassa on esitetty Vaalan pyöräilyn tavoiteverkko. Tavoiteverkon tarkoituksena on jäsennellä alueen pyörätieverkko eri laatukriteerien mukaan yhtenäiseksi ja helposti käsiteltäväksi kokonaisuudeksi. Tavoiteverkko ohjaa kunnan kehitystoimenpiteitä ja suunnittelua. </a:t>
            </a:r>
          </a:p>
          <a:p>
            <a:pPr>
              <a:spcAft>
                <a:spcPts val="600"/>
              </a:spcAft>
            </a:pPr>
            <a:r>
              <a:rPr lang="fi-FI" sz="1150" b="1" dirty="0">
                <a:solidFill>
                  <a:srgbClr val="000000"/>
                </a:solidFill>
                <a:latin typeface="Sweco Sans" panose="00000500000000000000" charset="0"/>
              </a:rPr>
              <a:t>Pyöräliikenteen verkkoon kuuluvat kaikki pyöräilylle soveltuvat väylät kuten kadut, tiet, pyörätiet ja puistokäytävät</a:t>
            </a:r>
            <a:r>
              <a:rPr lang="fi-FI" sz="1150" dirty="0">
                <a:solidFill>
                  <a:srgbClr val="000000"/>
                </a:solidFill>
                <a:latin typeface="Sweco Sans" panose="00000500000000000000" charset="0"/>
              </a:rPr>
              <a:t>. Pyörätieverkon toiminnallisella luokittelulla selkeytetään reittien käyttötarkoitusta sekä tavoitelaatutasoa. Luokat ovat aluereitit, paikallisreitit ja muu pyöräväylä. Tavoiteverkossa korostuu jatkuvat laadukkaat seudulliset pääreitit läpi kaupungin sekä etenkin kouluja ympäröivien reittien turvallisuus. Laadukkaan pyörätieverkon reittien suunnittelua ohjaavat seuraavat kriteerit:</a:t>
            </a:r>
          </a:p>
          <a:p>
            <a:pPr>
              <a:spcAft>
                <a:spcPts val="600"/>
              </a:spcAft>
            </a:pPr>
            <a:r>
              <a:rPr lang="fi-FI" sz="1100" b="1" dirty="0">
                <a:solidFill>
                  <a:srgbClr val="000000"/>
                </a:solidFill>
                <a:latin typeface="Sweco Sans" panose="00000500000000000000" charset="0"/>
              </a:rPr>
              <a:t>Jatkuvuus ja saavutettavuus </a:t>
            </a:r>
            <a:r>
              <a:rPr lang="fi-FI" sz="1100" dirty="0">
                <a:solidFill>
                  <a:srgbClr val="000000"/>
                </a:solidFill>
                <a:latin typeface="Sweco Sans" panose="00000500000000000000" charset="0"/>
              </a:rPr>
              <a:t>– Reitit ovat loogisia ja suoria. Pyöräilijän on helppo suunnistaa haluamaansa kohteeseen opasteiden ja väylätyypin perusteella. </a:t>
            </a:r>
          </a:p>
          <a:p>
            <a:pPr>
              <a:spcAft>
                <a:spcPts val="600"/>
              </a:spcAft>
            </a:pPr>
            <a:r>
              <a:rPr lang="fi-FI" sz="1100" b="1" dirty="0">
                <a:solidFill>
                  <a:srgbClr val="000000"/>
                </a:solidFill>
                <a:latin typeface="Sweco Sans" panose="00000500000000000000" charset="0"/>
              </a:rPr>
              <a:t>Turvallisuus </a:t>
            </a:r>
            <a:r>
              <a:rPr lang="fi-FI" sz="1100" dirty="0">
                <a:solidFill>
                  <a:srgbClr val="000000"/>
                </a:solidFill>
                <a:latin typeface="Sweco Sans" panose="00000500000000000000" charset="0"/>
              </a:rPr>
              <a:t>– Pyöräilijällä on turvallinen väylä, jonka kunnossapito ja näkemät ovat hyvin hoidettu. Reitti on esteetön ja kaikilla tienkäyttäjillä on sopiva tilannenopeus.</a:t>
            </a:r>
          </a:p>
          <a:p>
            <a:pPr>
              <a:spcAft>
                <a:spcPts val="600"/>
              </a:spcAft>
            </a:pPr>
            <a:r>
              <a:rPr lang="fi-FI" sz="1100" b="1" dirty="0">
                <a:solidFill>
                  <a:srgbClr val="000000"/>
                </a:solidFill>
                <a:latin typeface="Sweco Sans" panose="00000500000000000000" charset="0"/>
              </a:rPr>
              <a:t>Mukava ajokokemus </a:t>
            </a:r>
            <a:r>
              <a:rPr lang="fi-FI" sz="1100" dirty="0">
                <a:solidFill>
                  <a:srgbClr val="000000"/>
                </a:solidFill>
                <a:latin typeface="Sweco Sans" panose="00000500000000000000" charset="0"/>
              </a:rPr>
              <a:t>– Pyöräreitit ovat tasaisia (linjaosuuksilla ja risteyksissä), hyvässä kunnossa, opastettuja ja selkeitä (myös poikkeustilanteissa kuten työmaiden aikana).</a:t>
            </a:r>
          </a:p>
          <a:p>
            <a:pPr algn="just">
              <a:spcAft>
                <a:spcPts val="600"/>
              </a:spcAft>
            </a:pPr>
            <a:endParaRPr lang="fi-FI" sz="1200" dirty="0">
              <a:solidFill>
                <a:srgbClr val="000000"/>
              </a:solidFill>
              <a:latin typeface="Sweco Sans" panose="00000500000000000000" charset="0"/>
            </a:endParaRPr>
          </a:p>
        </p:txBody>
      </p:sp>
      <p:pic>
        <p:nvPicPr>
          <p:cNvPr id="2" name="Picture 1">
            <a:extLst>
              <a:ext uri="{FF2B5EF4-FFF2-40B4-BE49-F238E27FC236}">
                <a16:creationId xmlns:a16="http://schemas.microsoft.com/office/drawing/2014/main" id="{99A805DD-E2DD-9C26-BF83-D1D4069129A2}"/>
              </a:ext>
              <a:ext uri="{C183D7F6-B498-43B3-948B-1728B52AA6E4}">
                <adec:decorative xmlns:adec="http://schemas.microsoft.com/office/drawing/2017/decorative" val="1"/>
              </a:ext>
            </a:extLst>
          </p:cNvPr>
          <p:cNvPicPr>
            <a:picLocks noChangeAspect="1"/>
          </p:cNvPicPr>
          <p:nvPr/>
        </p:nvPicPr>
        <p:blipFill rotWithShape="1">
          <a:blip r:embed="rId3"/>
          <a:srcRect t="89048" b="1402"/>
          <a:stretch/>
        </p:blipFill>
        <p:spPr>
          <a:xfrm>
            <a:off x="7590283" y="5643467"/>
            <a:ext cx="1704364" cy="264583"/>
          </a:xfrm>
          <a:prstGeom prst="rect">
            <a:avLst/>
          </a:prstGeom>
          <a:ln>
            <a:noFill/>
          </a:ln>
        </p:spPr>
      </p:pic>
      <p:pic>
        <p:nvPicPr>
          <p:cNvPr id="15" name="Picture 14" descr="karttakuva Vaalan pyöräliikenteen tavoiteverkosta. Tärkeimmät yhteydet kulkevat Vaalantietä pitkin. ">
            <a:extLst>
              <a:ext uri="{FF2B5EF4-FFF2-40B4-BE49-F238E27FC236}">
                <a16:creationId xmlns:a16="http://schemas.microsoft.com/office/drawing/2014/main" id="{D67AE86F-E5A6-233D-E564-944B8EA3A9A8}"/>
              </a:ext>
            </a:extLst>
          </p:cNvPr>
          <p:cNvPicPr>
            <a:picLocks noChangeAspect="1"/>
          </p:cNvPicPr>
          <p:nvPr/>
        </p:nvPicPr>
        <p:blipFill>
          <a:blip r:embed="rId4"/>
          <a:stretch>
            <a:fillRect/>
          </a:stretch>
        </p:blipFill>
        <p:spPr>
          <a:xfrm>
            <a:off x="3859165" y="572998"/>
            <a:ext cx="8321761" cy="5047926"/>
          </a:xfrm>
          <a:prstGeom prst="rect">
            <a:avLst/>
          </a:prstGeom>
        </p:spPr>
      </p:pic>
    </p:spTree>
    <p:extLst>
      <p:ext uri="{BB962C8B-B14F-4D97-AF65-F5344CB8AC3E}">
        <p14:creationId xmlns:p14="http://schemas.microsoft.com/office/powerpoint/2010/main" val="3588747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E3F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4.6</a:t>
            </a:r>
          </a:p>
        </p:txBody>
      </p:sp>
      <p:sp>
        <p:nvSpPr>
          <p:cNvPr id="36" name="Title 1">
            <a:extLst>
              <a:ext uri="{FF2B5EF4-FFF2-40B4-BE49-F238E27FC236}">
                <a16:creationId xmlns:a16="http://schemas.microsoft.com/office/drawing/2014/main" id="{0A61B4B5-B0DF-47AD-A55B-8022A9B62EBC}"/>
              </a:ext>
            </a:extLst>
          </p:cNvPr>
          <p:cNvSpPr txBox="1">
            <a:spLocks noGrp="1"/>
          </p:cNvSpPr>
          <p:nvPr>
            <p:ph type="title" idx="4294967295"/>
          </p:nvPr>
        </p:nvSpPr>
        <p:spPr>
          <a:xfrm>
            <a:off x="1440000" y="533559"/>
            <a:ext cx="10464000"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Pyöräilyn laatutasotavoitteet – aluereitit</a:t>
            </a:r>
          </a:p>
        </p:txBody>
      </p:sp>
      <p:sp>
        <p:nvSpPr>
          <p:cNvPr id="10" name="Rectangle 8">
            <a:extLst>
              <a:ext uri="{FF2B5EF4-FFF2-40B4-BE49-F238E27FC236}">
                <a16:creationId xmlns:a16="http://schemas.microsoft.com/office/drawing/2014/main" id="{A4BE61C3-C698-4A6D-9B40-D5AFBB057209}"/>
              </a:ext>
            </a:extLst>
          </p:cNvPr>
          <p:cNvSpPr/>
          <p:nvPr/>
        </p:nvSpPr>
        <p:spPr>
          <a:xfrm>
            <a:off x="1439998" y="1323473"/>
            <a:ext cx="5852810" cy="4582027"/>
          </a:xfrm>
          <a:prstGeom prst="rect">
            <a:avLst/>
          </a:prstGeom>
        </p:spPr>
        <p:txBody>
          <a:bodyPr wrap="square" numCol="2" spcCol="360000">
            <a:noAutofit/>
          </a:bodyPr>
          <a:lstStyle/>
          <a:p>
            <a:pPr>
              <a:spcAft>
                <a:spcPts val="600"/>
              </a:spcAft>
            </a:pPr>
            <a:r>
              <a:rPr lang="fi-FI" sz="1200" b="1">
                <a:solidFill>
                  <a:srgbClr val="000000"/>
                </a:solidFill>
                <a:latin typeface="Sweco Sans" panose="00000500000000000000" charset="0"/>
              </a:rPr>
              <a:t>Aluereitit:</a:t>
            </a:r>
          </a:p>
          <a:p>
            <a:pPr>
              <a:spcAft>
                <a:spcPts val="600"/>
              </a:spcAft>
            </a:pPr>
            <a:r>
              <a:rPr lang="fi-FI" sz="1200">
                <a:solidFill>
                  <a:srgbClr val="000000"/>
                </a:solidFill>
                <a:latin typeface="Sweco Sans" panose="00000500000000000000" charset="0"/>
              </a:rPr>
              <a:t>Aluereitit ovat laadukkaita ja sujuvia paikallisia yhteyksiä, jotka yhdistävät seudullisia pääreittejä pienempiin kohteisiin taajamien sisällä. Aluereiteiksi on nostettu Vaalan keskustan läpi kulkeva reitti Hautausmaalta Jylhämään. </a:t>
            </a:r>
          </a:p>
          <a:p>
            <a:pPr>
              <a:spcAft>
                <a:spcPts val="600"/>
              </a:spcAft>
            </a:pPr>
            <a:r>
              <a:rPr lang="fi-FI" sz="1200">
                <a:solidFill>
                  <a:srgbClr val="000000"/>
                </a:solidFill>
                <a:latin typeface="Sweco Sans" panose="00000500000000000000" charset="0"/>
              </a:rPr>
              <a:t>Esitetyt </a:t>
            </a:r>
            <a:r>
              <a:rPr lang="fi-FI" sz="1200" b="0" i="0">
                <a:solidFill>
                  <a:srgbClr val="000000"/>
                </a:solidFill>
                <a:effectLst/>
                <a:latin typeface="Sweco Sans" panose="00000500000000000000" charset="0"/>
              </a:rPr>
              <a:t>aluereitit tarjoavat turvallisen yhteyden Jylhämäntien varren asukkaille kohti keskustaa </a:t>
            </a:r>
            <a:r>
              <a:rPr lang="fi-FI" sz="1200">
                <a:solidFill>
                  <a:srgbClr val="000000"/>
                </a:solidFill>
                <a:latin typeface="Sweco Sans" panose="00000500000000000000" charset="0"/>
              </a:rPr>
              <a:t>sekä pyöräily-yhteyden </a:t>
            </a:r>
            <a:r>
              <a:rPr lang="fi-FI" sz="1200" b="0" i="0">
                <a:solidFill>
                  <a:srgbClr val="000000"/>
                </a:solidFill>
                <a:effectLst/>
                <a:latin typeface="Sweco Sans" panose="00000500000000000000" charset="0"/>
              </a:rPr>
              <a:t>hautausmaalle. </a:t>
            </a:r>
          </a:p>
          <a:p>
            <a:pPr>
              <a:spcAft>
                <a:spcPts val="600"/>
              </a:spcAft>
            </a:pPr>
            <a:r>
              <a:rPr lang="fi-FI" sz="1200">
                <a:solidFill>
                  <a:srgbClr val="000000"/>
                </a:solidFill>
                <a:latin typeface="Sweco Sans" panose="00000500000000000000" charset="0"/>
              </a:rPr>
              <a:t>Aluereiteillä pyöräväylän poikkileikkaustyyppi </a:t>
            </a:r>
            <a:r>
              <a:rPr lang="fi-FI" sz="1200">
                <a:latin typeface="Sweco Sans"/>
              </a:rPr>
              <a:t>määrittyy sen liikenneympäristön mukaan. Esimerkiksi koulujen ympäristöihin sijoittuvien aluereittien laatutaso tulee määritellä erikseen katutila ja reitin käyttäjämäärät huomioiden. Suunnittelussa tulee huomioida seuraavat asiat:</a:t>
            </a:r>
          </a:p>
          <a:p>
            <a:pPr marL="171450" indent="-171450">
              <a:spcAft>
                <a:spcPts val="300"/>
              </a:spcAft>
              <a:buFont typeface="Arial" panose="020B0604020202020204" pitchFamily="34" charset="0"/>
              <a:buChar char="•"/>
            </a:pPr>
            <a:r>
              <a:rPr lang="fi-FI" sz="1100">
                <a:latin typeface="Sweco Sans"/>
              </a:rPr>
              <a:t>Minimivaatimus erilliselle aluereitin pyörätieratkaisulle on yhdistetty jalankulun ja pyöräilyn väylä, jonka päällysteen leveys on 3,5 metriä. </a:t>
            </a:r>
          </a:p>
          <a:p>
            <a:pPr marL="171450" indent="-171450">
              <a:spcAft>
                <a:spcPts val="300"/>
              </a:spcAft>
              <a:buFont typeface="Arial" panose="020B0604020202020204" pitchFamily="34" charset="0"/>
              <a:buChar char="•"/>
            </a:pPr>
            <a:r>
              <a:rPr lang="fi-FI" sz="1100">
                <a:latin typeface="Sweco Sans"/>
              </a:rPr>
              <a:t>Kohteissa, jossa pyöräilyn ja kävelyn määrät ovat suuremmat ja liikenneympäristö on tiiviimpi, tulee kuitenkin harkita tapauskohtaisesti pyöräilyn erottamista myös jalankulusta sujuvuuden ja turvallisuuden varmistamiseksi.</a:t>
            </a:r>
          </a:p>
          <a:p>
            <a:pPr marL="171450" indent="-171450">
              <a:spcAft>
                <a:spcPts val="300"/>
              </a:spcAft>
              <a:buFont typeface="Arial" panose="020B0604020202020204" pitchFamily="34" charset="0"/>
              <a:buChar char="•"/>
            </a:pPr>
            <a:r>
              <a:rPr lang="fi-FI" sz="1100">
                <a:latin typeface="Sweco Sans"/>
              </a:rPr>
              <a:t>Paikoin aluereitit kulkevat muusta liikenteestä erillään, jolloin erilliset yhdistetyt jalankulun ja pyöräliikenteen väylät sekä puistoraitit voivat toimia riittävinä yhteyksinä</a:t>
            </a:r>
          </a:p>
          <a:p>
            <a:pPr>
              <a:spcAft>
                <a:spcPts val="600"/>
              </a:spcAft>
            </a:pPr>
            <a:endParaRPr lang="fi-FI" sz="1200">
              <a:latin typeface="Sweco Sans"/>
            </a:endParaRPr>
          </a:p>
          <a:p>
            <a:pPr marL="171450" indent="-171450" algn="just">
              <a:spcAft>
                <a:spcPts val="600"/>
              </a:spcAft>
              <a:buFont typeface="Arial" panose="020B0604020202020204" pitchFamily="34" charset="0"/>
              <a:buChar char="•"/>
            </a:pPr>
            <a:endParaRPr lang="fi-FI" sz="1200" b="0" i="0">
              <a:solidFill>
                <a:srgbClr val="000000"/>
              </a:solidFill>
              <a:effectLst/>
              <a:latin typeface="Sweco Sans" panose="00000500000000000000" charset="0"/>
            </a:endParaRPr>
          </a:p>
        </p:txBody>
      </p:sp>
      <p:pic>
        <p:nvPicPr>
          <p:cNvPr id="14" name="Picture 15">
            <a:extLst>
              <a:ext uri="{FF2B5EF4-FFF2-40B4-BE49-F238E27FC236}">
                <a16:creationId xmlns:a16="http://schemas.microsoft.com/office/drawing/2014/main" id="{F78DAA88-4318-407F-BAC9-087F8982CCBE}"/>
              </a:ext>
              <a:ext uri="{C183D7F6-B498-43B3-948B-1728B52AA6E4}">
                <adec:decorative xmlns:adec="http://schemas.microsoft.com/office/drawing/2017/decorative" val="1"/>
              </a:ext>
            </a:extLst>
          </p:cNvPr>
          <p:cNvPicPr>
            <a:picLocks noChangeAspect="1"/>
          </p:cNvPicPr>
          <p:nvPr/>
        </p:nvPicPr>
        <p:blipFill rotWithShape="1">
          <a:blip r:embed="rId3"/>
          <a:srcRect l="3101" r="1787"/>
          <a:stretch/>
        </p:blipFill>
        <p:spPr>
          <a:xfrm>
            <a:off x="9784543" y="1173042"/>
            <a:ext cx="1634537" cy="1200295"/>
          </a:xfrm>
          <a:prstGeom prst="rect">
            <a:avLst/>
          </a:prstGeom>
        </p:spPr>
      </p:pic>
      <p:sp>
        <p:nvSpPr>
          <p:cNvPr id="28" name="TextBox 17">
            <a:extLst>
              <a:ext uri="{FF2B5EF4-FFF2-40B4-BE49-F238E27FC236}">
                <a16:creationId xmlns:a16="http://schemas.microsoft.com/office/drawing/2014/main" id="{134D36BF-217A-41D8-A582-41ED98D4AECE}"/>
              </a:ext>
            </a:extLst>
          </p:cNvPr>
          <p:cNvSpPr txBox="1"/>
          <p:nvPr/>
        </p:nvSpPr>
        <p:spPr>
          <a:xfrm>
            <a:off x="7581315" y="2626780"/>
            <a:ext cx="1941123" cy="1015663"/>
          </a:xfrm>
          <a:prstGeom prst="rect">
            <a:avLst/>
          </a:prstGeom>
          <a:noFill/>
        </p:spPr>
        <p:txBody>
          <a:bodyPr wrap="square" lIns="0" tIns="0" rIns="0" bIns="0" rtlCol="0">
            <a:spAutoFit/>
          </a:bodyPr>
          <a:lstStyle/>
          <a:p>
            <a:pPr algn="l"/>
            <a:r>
              <a:rPr lang="fi-FI" sz="1100" b="1"/>
              <a:t>Kaksisuuntaiset pyörätiet </a:t>
            </a:r>
          </a:p>
          <a:p>
            <a:pPr algn="l"/>
            <a:r>
              <a:rPr lang="fi-FI" sz="1100"/>
              <a:t>Aluereittien kaksisuuntaisten pyöräteiden päällysteleveyksien tulisi olla 2,5</a:t>
            </a:r>
            <a:r>
              <a:rPr lang="fi-FI" sz="1100">
                <a:solidFill>
                  <a:srgbClr val="000000"/>
                </a:solidFill>
                <a:latin typeface="Sweco Sans" panose="00000500000000000000" charset="0"/>
              </a:rPr>
              <a:t>–</a:t>
            </a:r>
            <a:r>
              <a:rPr lang="fi-FI" sz="1100"/>
              <a:t>3 metriä pyöräliikenteen määrästä riippuen.</a:t>
            </a:r>
          </a:p>
        </p:txBody>
      </p:sp>
      <p:sp>
        <p:nvSpPr>
          <p:cNvPr id="20" name="Tekstiruutu 19">
            <a:extLst>
              <a:ext uri="{FF2B5EF4-FFF2-40B4-BE49-F238E27FC236}">
                <a16:creationId xmlns:a16="http://schemas.microsoft.com/office/drawing/2014/main" id="{79EAC216-7C13-4C81-A383-9055C6E89B9B}"/>
              </a:ext>
            </a:extLst>
          </p:cNvPr>
          <p:cNvSpPr txBox="1"/>
          <p:nvPr/>
        </p:nvSpPr>
        <p:spPr>
          <a:xfrm>
            <a:off x="9784544" y="2389962"/>
            <a:ext cx="2075008" cy="846386"/>
          </a:xfrm>
          <a:prstGeom prst="rect">
            <a:avLst/>
          </a:prstGeom>
          <a:noFill/>
        </p:spPr>
        <p:txBody>
          <a:bodyPr wrap="square" lIns="0" tIns="0" rIns="0" bIns="0" rtlCol="0">
            <a:spAutoFit/>
          </a:bodyPr>
          <a:lstStyle>
            <a:defPPr>
              <a:defRPr lang="en-US"/>
            </a:defPPr>
            <a:lvl1pPr>
              <a:defRPr sz="1100" b="1"/>
            </a:lvl1pPr>
          </a:lstStyle>
          <a:p>
            <a:r>
              <a:rPr lang="fi-FI"/>
              <a:t>Yhdistetty pyörätie ja jalkakäytävä </a:t>
            </a:r>
            <a:r>
              <a:rPr lang="fi-FI" b="0"/>
              <a:t>Aluereittien yhdistettyjen pyöräteiden ja jalkakäytävien päällysteleveyksien tulisi olla vähintään 3,5 metriä. </a:t>
            </a:r>
          </a:p>
        </p:txBody>
      </p:sp>
      <p:cxnSp>
        <p:nvCxnSpPr>
          <p:cNvPr id="29" name="Suora yhdysviiva 28">
            <a:extLst>
              <a:ext uri="{FF2B5EF4-FFF2-40B4-BE49-F238E27FC236}">
                <a16:creationId xmlns:a16="http://schemas.microsoft.com/office/drawing/2014/main" id="{01F962FA-0E8D-4CA5-A6D3-4C0CD64A38A4}"/>
              </a:ext>
              <a:ext uri="{C183D7F6-B498-43B3-948B-1728B52AA6E4}">
                <adec:decorative xmlns:adec="http://schemas.microsoft.com/office/drawing/2017/decorative" val="1"/>
              </a:ext>
            </a:extLst>
          </p:cNvPr>
          <p:cNvCxnSpPr>
            <a:cxnSpLocks/>
          </p:cNvCxnSpPr>
          <p:nvPr/>
        </p:nvCxnSpPr>
        <p:spPr>
          <a:xfrm>
            <a:off x="2931939" y="1470742"/>
            <a:ext cx="720000" cy="0"/>
          </a:xfrm>
          <a:prstGeom prst="line">
            <a:avLst/>
          </a:prstGeom>
          <a:ln w="57150">
            <a:solidFill>
              <a:srgbClr val="FF6500"/>
            </a:solidFill>
          </a:ln>
        </p:spPr>
        <p:style>
          <a:lnRef idx="1">
            <a:schemeClr val="accent1"/>
          </a:lnRef>
          <a:fillRef idx="0">
            <a:schemeClr val="accent1"/>
          </a:fillRef>
          <a:effectRef idx="0">
            <a:schemeClr val="accent1"/>
          </a:effectRef>
          <a:fontRef idx="minor">
            <a:schemeClr val="tx1"/>
          </a:fontRef>
        </p:style>
      </p:cxnSp>
      <p:pic>
        <p:nvPicPr>
          <p:cNvPr id="39" name="Picture 16">
            <a:extLst>
              <a:ext uri="{FF2B5EF4-FFF2-40B4-BE49-F238E27FC236}">
                <a16:creationId xmlns:a16="http://schemas.microsoft.com/office/drawing/2014/main" id="{3FDF87E5-6F93-4BEE-BD54-40AF683CFCD6}"/>
              </a:ext>
              <a:ext uri="{C183D7F6-B498-43B3-948B-1728B52AA6E4}">
                <adec:decorative xmlns:adec="http://schemas.microsoft.com/office/drawing/2017/decorative" val="1"/>
              </a:ext>
            </a:extLst>
          </p:cNvPr>
          <p:cNvPicPr>
            <a:picLocks noChangeAspect="1"/>
          </p:cNvPicPr>
          <p:nvPr/>
        </p:nvPicPr>
        <p:blipFill rotWithShape="1">
          <a:blip r:embed="rId4"/>
          <a:srcRect l="2642"/>
          <a:stretch/>
        </p:blipFill>
        <p:spPr>
          <a:xfrm>
            <a:off x="7581315" y="1348974"/>
            <a:ext cx="1651652" cy="1253587"/>
          </a:xfrm>
          <a:prstGeom prst="rect">
            <a:avLst/>
          </a:prstGeom>
        </p:spPr>
      </p:pic>
      <p:sp>
        <p:nvSpPr>
          <p:cNvPr id="40" name="Tekstiruutu 39">
            <a:extLst>
              <a:ext uri="{FF2B5EF4-FFF2-40B4-BE49-F238E27FC236}">
                <a16:creationId xmlns:a16="http://schemas.microsoft.com/office/drawing/2014/main" id="{921962FA-4ACD-4A35-BDA3-622ABEB56076}"/>
              </a:ext>
            </a:extLst>
          </p:cNvPr>
          <p:cNvSpPr txBox="1"/>
          <p:nvPr/>
        </p:nvSpPr>
        <p:spPr>
          <a:xfrm>
            <a:off x="9795356" y="3431675"/>
            <a:ext cx="4064064" cy="138499"/>
          </a:xfrm>
          <a:prstGeom prst="rect">
            <a:avLst/>
          </a:prstGeom>
          <a:noFill/>
        </p:spPr>
        <p:txBody>
          <a:bodyPr wrap="square" lIns="0" tIns="0" rIns="0" bIns="0" rtlCol="0">
            <a:spAutoFit/>
          </a:bodyPr>
          <a:lstStyle/>
          <a:p>
            <a:pPr algn="l"/>
            <a:r>
              <a:rPr lang="fi-FI" sz="900"/>
              <a:t>Lähde: Pyöräliikenteen suunnitteluohje</a:t>
            </a:r>
          </a:p>
        </p:txBody>
      </p:sp>
      <p:grpSp>
        <p:nvGrpSpPr>
          <p:cNvPr id="11" name="Group 10" descr="Kuvakaappaus pyöräliikenteen suunnitteluohjeesta. Kuvassa suositeltavat väylätyypit erilaisilla alueilla. ">
            <a:extLst>
              <a:ext uri="{FF2B5EF4-FFF2-40B4-BE49-F238E27FC236}">
                <a16:creationId xmlns:a16="http://schemas.microsoft.com/office/drawing/2014/main" id="{19456098-3C2A-951A-38D1-F9907CBA0E56}"/>
              </a:ext>
            </a:extLst>
          </p:cNvPr>
          <p:cNvGrpSpPr>
            <a:grpSpLocks noChangeAspect="1"/>
          </p:cNvGrpSpPr>
          <p:nvPr/>
        </p:nvGrpSpPr>
        <p:grpSpPr>
          <a:xfrm>
            <a:off x="7642717" y="3794076"/>
            <a:ext cx="4229710" cy="2761684"/>
            <a:chOff x="6555762" y="2200284"/>
            <a:chExt cx="5095875" cy="3327225"/>
          </a:xfrm>
        </p:grpSpPr>
        <p:pic>
          <p:nvPicPr>
            <p:cNvPr id="3" name="Picture 2">
              <a:extLst>
                <a:ext uri="{FF2B5EF4-FFF2-40B4-BE49-F238E27FC236}">
                  <a16:creationId xmlns:a16="http://schemas.microsoft.com/office/drawing/2014/main" id="{EDC7B29A-03BA-BC3F-9B5B-3E6CF7F7C63B}"/>
                </a:ext>
              </a:extLst>
            </p:cNvPr>
            <p:cNvPicPr>
              <a:picLocks noChangeAspect="1"/>
            </p:cNvPicPr>
            <p:nvPr/>
          </p:nvPicPr>
          <p:blipFill rotWithShape="1">
            <a:blip r:embed="rId5"/>
            <a:srcRect b="23396"/>
            <a:stretch/>
          </p:blipFill>
          <p:spPr>
            <a:xfrm>
              <a:off x="6555762" y="2200284"/>
              <a:ext cx="5095875" cy="3327225"/>
            </a:xfrm>
            <a:prstGeom prst="rect">
              <a:avLst/>
            </a:prstGeom>
          </p:spPr>
        </p:pic>
        <p:sp>
          <p:nvSpPr>
            <p:cNvPr id="5" name="Rectangle 4">
              <a:extLst>
                <a:ext uri="{FF2B5EF4-FFF2-40B4-BE49-F238E27FC236}">
                  <a16:creationId xmlns:a16="http://schemas.microsoft.com/office/drawing/2014/main" id="{FDF4C209-2906-750B-E2AF-201B1FD14805}"/>
                </a:ext>
              </a:extLst>
            </p:cNvPr>
            <p:cNvSpPr/>
            <p:nvPr/>
          </p:nvSpPr>
          <p:spPr>
            <a:xfrm rot="16200000">
              <a:off x="7237109" y="3657299"/>
              <a:ext cx="2914031" cy="609599"/>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noProof="0" err="1"/>
            </a:p>
          </p:txBody>
        </p:sp>
        <p:sp>
          <p:nvSpPr>
            <p:cNvPr id="9" name="Rectangle 8">
              <a:extLst>
                <a:ext uri="{FF2B5EF4-FFF2-40B4-BE49-F238E27FC236}">
                  <a16:creationId xmlns:a16="http://schemas.microsoft.com/office/drawing/2014/main" id="{B1ED79F9-47D1-C092-8F45-01AC08374831}"/>
                </a:ext>
              </a:extLst>
            </p:cNvPr>
            <p:cNvSpPr/>
            <p:nvPr/>
          </p:nvSpPr>
          <p:spPr>
            <a:xfrm rot="16200000">
              <a:off x="8994334" y="2761811"/>
              <a:ext cx="2685430" cy="2629175"/>
            </a:xfrm>
            <a:prstGeom prst="rect">
              <a:avLst/>
            </a:prstGeom>
            <a:noFill/>
            <a:ln w="28575">
              <a:solidFill>
                <a:srgbClr val="FF0000"/>
              </a:solidFill>
              <a:prstDash val="dash"/>
            </a:ln>
          </p:spPr>
          <p:style>
            <a:lnRef idx="2">
              <a:schemeClr val="accent3"/>
            </a:lnRef>
            <a:fillRef idx="1">
              <a:schemeClr val="lt1"/>
            </a:fillRef>
            <a:effectRef idx="0">
              <a:schemeClr val="accent3"/>
            </a:effectRef>
            <a:fontRef idx="minor">
              <a:schemeClr val="dk1"/>
            </a:fontRef>
          </p:style>
          <p:txBody>
            <a:bodyPr lIns="72000" tIns="36000" rIns="72000" bIns="36000" rtlCol="0" anchor="ctr"/>
            <a:lstStyle/>
            <a:p>
              <a:pPr algn="ctr"/>
              <a:endParaRPr lang="fi-FI" sz="1600" noProof="0" err="1"/>
            </a:p>
          </p:txBody>
        </p:sp>
      </p:grpSp>
      <p:sp>
        <p:nvSpPr>
          <p:cNvPr id="8" name="Dian numeron paikkamerkki 7">
            <a:extLst>
              <a:ext uri="{FF2B5EF4-FFF2-40B4-BE49-F238E27FC236}">
                <a16:creationId xmlns:a16="http://schemas.microsoft.com/office/drawing/2014/main" id="{F11A5A68-3F38-42D4-8FCD-8E2D839AA1ED}"/>
              </a:ext>
            </a:extLst>
          </p:cNvPr>
          <p:cNvSpPr>
            <a:spLocks noGrp="1"/>
          </p:cNvSpPr>
          <p:nvPr>
            <p:ph type="sldNum" sz="quarter" idx="12"/>
          </p:nvPr>
        </p:nvSpPr>
        <p:spPr/>
        <p:txBody>
          <a:bodyPr/>
          <a:lstStyle/>
          <a:p>
            <a:fld id="{39CE1503-BED9-462F-ADA2-F5678F1B9859}" type="slidenum">
              <a:rPr lang="fi-FI" smtClean="0"/>
              <a:t>37</a:t>
            </a:fld>
            <a:endParaRPr lang="fi-FI"/>
          </a:p>
        </p:txBody>
      </p:sp>
      <p:pic>
        <p:nvPicPr>
          <p:cNvPr id="2" name="Picture 1">
            <a:extLst>
              <a:ext uri="{FF2B5EF4-FFF2-40B4-BE49-F238E27FC236}">
                <a16:creationId xmlns:a16="http://schemas.microsoft.com/office/drawing/2014/main" id="{C0D94D5B-DA23-CBA2-9709-3E2AE8F1DD1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817E4C8-6319-F323-4146-0A7AA2C9AF82}"/>
              </a:ext>
              <a:ext uri="{C183D7F6-B498-43B3-948B-1728B52AA6E4}">
                <adec:decorative xmlns:adec="http://schemas.microsoft.com/office/drawing/2017/decorative" val="1"/>
              </a:ext>
            </a:extLst>
          </p:cNvPr>
          <p:cNvPicPr>
            <a:picLocks noChangeAspect="1"/>
          </p:cNvPicPr>
          <p:nvPr/>
        </p:nvPicPr>
        <p:blipFill rotWithShape="1">
          <a:blip r:embed="rId5"/>
          <a:srcRect t="78509" r="50000"/>
          <a:stretch/>
        </p:blipFill>
        <p:spPr>
          <a:xfrm>
            <a:off x="5235519" y="5676900"/>
            <a:ext cx="2266268" cy="830258"/>
          </a:xfrm>
          <a:prstGeom prst="rect">
            <a:avLst/>
          </a:prstGeom>
        </p:spPr>
      </p:pic>
    </p:spTree>
    <p:extLst>
      <p:ext uri="{BB962C8B-B14F-4D97-AF65-F5344CB8AC3E}">
        <p14:creationId xmlns:p14="http://schemas.microsoft.com/office/powerpoint/2010/main" val="573860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E3F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itle 1">
            <a:extLst>
              <a:ext uri="{FF2B5EF4-FFF2-40B4-BE49-F238E27FC236}">
                <a16:creationId xmlns:a16="http://schemas.microsoft.com/office/drawing/2014/main" id="{CD4E2F23-35BF-4BDA-99A3-A4AFDBF60E1D}"/>
              </a:ext>
            </a:extLst>
          </p:cNvPr>
          <p:cNvSpPr txBox="1">
            <a:spLocks noGrp="1"/>
          </p:cNvSpPr>
          <p:nvPr>
            <p:ph type="title" idx="4294967295"/>
          </p:nvPr>
        </p:nvSpPr>
        <p:spPr>
          <a:xfrm>
            <a:off x="1440000" y="533559"/>
            <a:ext cx="10464000"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Pyöräilyn laatutasotavoitteet – paikallisreitit</a:t>
            </a:r>
          </a:p>
        </p:txBody>
      </p:sp>
      <p:sp>
        <p:nvSpPr>
          <p:cNvPr id="10" name="Rectangle 8">
            <a:extLst>
              <a:ext uri="{FF2B5EF4-FFF2-40B4-BE49-F238E27FC236}">
                <a16:creationId xmlns:a16="http://schemas.microsoft.com/office/drawing/2014/main" id="{CCD92B16-F24E-4D8D-B07A-05E1114C2DB7}"/>
              </a:ext>
            </a:extLst>
          </p:cNvPr>
          <p:cNvSpPr/>
          <p:nvPr/>
        </p:nvSpPr>
        <p:spPr>
          <a:xfrm>
            <a:off x="1439999" y="1323474"/>
            <a:ext cx="4656001" cy="3029451"/>
          </a:xfrm>
          <a:prstGeom prst="rect">
            <a:avLst/>
          </a:prstGeom>
        </p:spPr>
        <p:txBody>
          <a:bodyPr wrap="square" numCol="1" spcCol="360000">
            <a:noAutofit/>
          </a:bodyPr>
          <a:lstStyle/>
          <a:p>
            <a:pPr>
              <a:spcAft>
                <a:spcPts val="600"/>
              </a:spcAft>
            </a:pPr>
            <a:r>
              <a:rPr lang="fi-FI" sz="1200" b="1">
                <a:solidFill>
                  <a:srgbClr val="000000"/>
                </a:solidFill>
                <a:latin typeface="Sweco Sans" panose="00000500000000000000" charset="0"/>
              </a:rPr>
              <a:t>Paikallisreitit: </a:t>
            </a:r>
          </a:p>
          <a:p>
            <a:pPr>
              <a:spcAft>
                <a:spcPts val="600"/>
              </a:spcAft>
            </a:pPr>
            <a:r>
              <a:rPr lang="fi-FI" sz="1200">
                <a:solidFill>
                  <a:srgbClr val="000000"/>
                </a:solidFill>
                <a:latin typeface="Sweco Sans" panose="00000500000000000000" charset="0"/>
              </a:rPr>
              <a:t>Paikallisreitit ovat kaupungin sisäisiä reittejä, jotka mahdollistavat sujuvan ja selkeän kulun aluereiteille. Paikallisreitit palvelevat nimensä mukaisesti paikallista liikennettä ja ne ovat tyypillisesti yhdistettyjä jalankulun ja pyöräilyn väyliä tai sekaliikenteen väyliä. </a:t>
            </a:r>
          </a:p>
          <a:p>
            <a:pPr>
              <a:spcAft>
                <a:spcPts val="600"/>
              </a:spcAft>
            </a:pPr>
            <a:r>
              <a:rPr lang="fi-FI" sz="1200">
                <a:solidFill>
                  <a:srgbClr val="000000"/>
                </a:solidFill>
                <a:latin typeface="Sweco Sans" panose="00000500000000000000" charset="0"/>
              </a:rPr>
              <a:t>Vaalassa paikallisreiteiksi on nostettu keskeiset yhteydet asuinalueilta aluereiteille, palveluihin ja kouluun. Liikkuminen kouluihin tulee olla turvallista ja huomioitavaa on, että niiden yhteydessä on usein myös monia vapaa-ajan kohteita. </a:t>
            </a:r>
          </a:p>
          <a:p>
            <a:r>
              <a:rPr lang="fi-FI" sz="1200">
                <a:solidFill>
                  <a:srgbClr val="000000"/>
                </a:solidFill>
                <a:latin typeface="Sweco Sans" panose="00000500000000000000" charset="0"/>
              </a:rPr>
              <a:t>Paikallisreiteillä voidaan hyödyntää rakentamattomilla alueilla esimerkiksi kylätietä tai 2-1 -tietä. Pyöräilyn ohjaaminen pientareelle on myös mahdollista tietyillä osuuksilla. Mikäli alueella on jalkakäytävä ja ajorata, paras ratkaisu voi olla pyöräkatu. Näitä vaihtoehtoja voidaan hyödyntää myös aluereiteillä harkinnan mukaan. </a:t>
            </a: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4.6</a:t>
            </a:r>
          </a:p>
        </p:txBody>
      </p:sp>
      <p:cxnSp>
        <p:nvCxnSpPr>
          <p:cNvPr id="11" name="Suora yhdysviiva 10">
            <a:extLst>
              <a:ext uri="{FF2B5EF4-FFF2-40B4-BE49-F238E27FC236}">
                <a16:creationId xmlns:a16="http://schemas.microsoft.com/office/drawing/2014/main" id="{3DBE5F59-7288-4CE6-AE50-17FCECAEBAEF}"/>
              </a:ext>
              <a:ext uri="{C183D7F6-B498-43B3-948B-1728B52AA6E4}">
                <adec:decorative xmlns:adec="http://schemas.microsoft.com/office/drawing/2017/decorative" val="1"/>
              </a:ext>
            </a:extLst>
          </p:cNvPr>
          <p:cNvCxnSpPr>
            <a:cxnSpLocks/>
          </p:cNvCxnSpPr>
          <p:nvPr/>
        </p:nvCxnSpPr>
        <p:spPr>
          <a:xfrm>
            <a:off x="2552747" y="1467599"/>
            <a:ext cx="720000" cy="0"/>
          </a:xfrm>
          <a:prstGeom prst="line">
            <a:avLst/>
          </a:prstGeom>
          <a:ln w="57150">
            <a:solidFill>
              <a:srgbClr val="FFC053"/>
            </a:solidFill>
          </a:ln>
        </p:spPr>
        <p:style>
          <a:lnRef idx="1">
            <a:schemeClr val="accent1"/>
          </a:lnRef>
          <a:fillRef idx="0">
            <a:schemeClr val="accent1"/>
          </a:fillRef>
          <a:effectRef idx="0">
            <a:schemeClr val="accent1"/>
          </a:effectRef>
          <a:fontRef idx="minor">
            <a:schemeClr val="tx1"/>
          </a:fontRef>
        </p:style>
      </p:cxnSp>
      <p:pic>
        <p:nvPicPr>
          <p:cNvPr id="14" name="Picture 13" descr="Tyyppikuva pientareen käytöstä pyöräliikenteessä">
            <a:extLst>
              <a:ext uri="{FF2B5EF4-FFF2-40B4-BE49-F238E27FC236}">
                <a16:creationId xmlns:a16="http://schemas.microsoft.com/office/drawing/2014/main" id="{34C1D57C-BC89-43A3-9CFE-85F0DC6947E4}"/>
              </a:ext>
            </a:extLst>
          </p:cNvPr>
          <p:cNvPicPr>
            <a:picLocks noChangeAspect="1"/>
          </p:cNvPicPr>
          <p:nvPr/>
        </p:nvPicPr>
        <p:blipFill>
          <a:blip r:embed="rId2"/>
          <a:stretch>
            <a:fillRect/>
          </a:stretch>
        </p:blipFill>
        <p:spPr>
          <a:xfrm>
            <a:off x="1642521" y="4703250"/>
            <a:ext cx="1768053" cy="1347602"/>
          </a:xfrm>
          <a:prstGeom prst="rect">
            <a:avLst/>
          </a:prstGeom>
        </p:spPr>
      </p:pic>
      <p:sp>
        <p:nvSpPr>
          <p:cNvPr id="18" name="TextBox 17">
            <a:extLst>
              <a:ext uri="{FF2B5EF4-FFF2-40B4-BE49-F238E27FC236}">
                <a16:creationId xmlns:a16="http://schemas.microsoft.com/office/drawing/2014/main" id="{25CDF828-F6F5-47A4-946C-14CFA64C51F4}"/>
              </a:ext>
            </a:extLst>
          </p:cNvPr>
          <p:cNvSpPr txBox="1"/>
          <p:nvPr/>
        </p:nvSpPr>
        <p:spPr>
          <a:xfrm>
            <a:off x="3597888" y="4703250"/>
            <a:ext cx="2130588" cy="1384995"/>
          </a:xfrm>
          <a:prstGeom prst="rect">
            <a:avLst/>
          </a:prstGeom>
          <a:noFill/>
        </p:spPr>
        <p:txBody>
          <a:bodyPr wrap="square" lIns="0" tIns="0" rIns="0" bIns="0" rtlCol="0">
            <a:spAutoFit/>
          </a:bodyPr>
          <a:lstStyle/>
          <a:p>
            <a:r>
              <a:rPr lang="fi-FI" sz="1000">
                <a:cs typeface="Calibri" panose="020F0502020204030204" pitchFamily="34" charset="0"/>
              </a:rPr>
              <a:t>Piennarta käytetään yleensä rakentamattomilla alueilla. Pientareen suositusleveys riippuu tien toiminnallisesta luokasta, nopeusrajoituksesta ja autoliikenteen liikennemäärästä. Myös raskaan liikenteen määrällä on vaikutusta pyöräilijän koettuun turvallisuuteen piennaryhteydellä.</a:t>
            </a:r>
          </a:p>
        </p:txBody>
      </p:sp>
      <p:pic>
        <p:nvPicPr>
          <p:cNvPr id="5" name="Kuva 4">
            <a:extLst>
              <a:ext uri="{FF2B5EF4-FFF2-40B4-BE49-F238E27FC236}">
                <a16:creationId xmlns:a16="http://schemas.microsoft.com/office/drawing/2014/main" id="{C8FE84C0-122C-41D3-B8AF-B102469782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81229" y="1554887"/>
            <a:ext cx="1784327" cy="1066552"/>
          </a:xfrm>
          <a:prstGeom prst="rect">
            <a:avLst/>
          </a:prstGeom>
        </p:spPr>
      </p:pic>
      <p:pic>
        <p:nvPicPr>
          <p:cNvPr id="8" name="Kuva 7">
            <a:extLst>
              <a:ext uri="{FF2B5EF4-FFF2-40B4-BE49-F238E27FC236}">
                <a16:creationId xmlns:a16="http://schemas.microsoft.com/office/drawing/2014/main" id="{42A2D02F-B0EE-4665-9969-DC0DF76134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57622" y="4072272"/>
            <a:ext cx="1851136" cy="984201"/>
          </a:xfrm>
          <a:prstGeom prst="rect">
            <a:avLst/>
          </a:prstGeom>
        </p:spPr>
      </p:pic>
      <p:sp>
        <p:nvSpPr>
          <p:cNvPr id="23" name="TextBox 17">
            <a:extLst>
              <a:ext uri="{FF2B5EF4-FFF2-40B4-BE49-F238E27FC236}">
                <a16:creationId xmlns:a16="http://schemas.microsoft.com/office/drawing/2014/main" id="{FBFFCF03-1E53-426B-AA17-DE50BE8F43E3}"/>
              </a:ext>
            </a:extLst>
          </p:cNvPr>
          <p:cNvSpPr txBox="1"/>
          <p:nvPr/>
        </p:nvSpPr>
        <p:spPr>
          <a:xfrm>
            <a:off x="6343347" y="2669747"/>
            <a:ext cx="1941123" cy="1354217"/>
          </a:xfrm>
          <a:prstGeom prst="rect">
            <a:avLst/>
          </a:prstGeom>
          <a:noFill/>
        </p:spPr>
        <p:txBody>
          <a:bodyPr wrap="square" lIns="0" tIns="0" rIns="0" bIns="0" rtlCol="0">
            <a:spAutoFit/>
          </a:bodyPr>
          <a:lstStyle/>
          <a:p>
            <a:pPr algn="l"/>
            <a:r>
              <a:rPr lang="fi-FI" sz="1100" b="1"/>
              <a:t>Kylätie</a:t>
            </a:r>
          </a:p>
          <a:p>
            <a:pPr algn="l"/>
            <a:r>
              <a:rPr lang="fi-FI" sz="1100"/>
              <a:t>Kylätie on ratkaisu pääasiassa rakentamattomille alueilla ja siinä merkitään normaalia leveämpi piennar ajoradan molemmille puolille. Pientareen leveys on yleensä 1,5–2,2 m ja ajoradan leveys on 2,6–3,8 m.</a:t>
            </a:r>
          </a:p>
        </p:txBody>
      </p:sp>
      <p:sp>
        <p:nvSpPr>
          <p:cNvPr id="24" name="TextBox 17">
            <a:extLst>
              <a:ext uri="{FF2B5EF4-FFF2-40B4-BE49-F238E27FC236}">
                <a16:creationId xmlns:a16="http://schemas.microsoft.com/office/drawing/2014/main" id="{68FF181F-2FEF-4854-9F00-BA60AD6AA648}"/>
              </a:ext>
            </a:extLst>
          </p:cNvPr>
          <p:cNvSpPr txBox="1"/>
          <p:nvPr/>
        </p:nvSpPr>
        <p:spPr>
          <a:xfrm>
            <a:off x="6266320" y="5104781"/>
            <a:ext cx="1941123" cy="1184940"/>
          </a:xfrm>
          <a:prstGeom prst="rect">
            <a:avLst/>
          </a:prstGeom>
          <a:noFill/>
        </p:spPr>
        <p:txBody>
          <a:bodyPr wrap="square" lIns="0" tIns="0" rIns="0" bIns="0" rtlCol="0">
            <a:spAutoFit/>
          </a:bodyPr>
          <a:lstStyle/>
          <a:p>
            <a:pPr algn="l"/>
            <a:r>
              <a:rPr lang="fi-FI" sz="1100" b="1"/>
              <a:t>2-1 -tie</a:t>
            </a:r>
          </a:p>
          <a:p>
            <a:pPr algn="l"/>
            <a:r>
              <a:rPr lang="fi-FI" sz="1100"/>
              <a:t>Rakennetulla alueella kylätietä vastaava liikennejärjestely voidaan merkitä pyöräkaistaa käyttäen eli 2-1-tienä. Pientareen ja ajoradan mitoituksen kylätien mukaisesti.</a:t>
            </a:r>
          </a:p>
        </p:txBody>
      </p:sp>
      <p:sp>
        <p:nvSpPr>
          <p:cNvPr id="6" name="Dian numeron paikkamerkki 5">
            <a:extLst>
              <a:ext uri="{FF2B5EF4-FFF2-40B4-BE49-F238E27FC236}">
                <a16:creationId xmlns:a16="http://schemas.microsoft.com/office/drawing/2014/main" id="{EA8CD1DB-B70A-4A8C-9A52-A84E52846E30}"/>
              </a:ext>
            </a:extLst>
          </p:cNvPr>
          <p:cNvSpPr>
            <a:spLocks noGrp="1"/>
          </p:cNvSpPr>
          <p:nvPr>
            <p:ph type="sldNum" sz="quarter" idx="12"/>
          </p:nvPr>
        </p:nvSpPr>
        <p:spPr/>
        <p:txBody>
          <a:bodyPr/>
          <a:lstStyle/>
          <a:p>
            <a:fld id="{39CE1503-BED9-462F-ADA2-F5678F1B9859}" type="slidenum">
              <a:rPr lang="fi-FI" smtClean="0"/>
              <a:t>38</a:t>
            </a:fld>
            <a:endParaRPr lang="fi-FI"/>
          </a:p>
        </p:txBody>
      </p:sp>
      <p:pic>
        <p:nvPicPr>
          <p:cNvPr id="2" name="Picture 1">
            <a:extLst>
              <a:ext uri="{FF2B5EF4-FFF2-40B4-BE49-F238E27FC236}">
                <a16:creationId xmlns:a16="http://schemas.microsoft.com/office/drawing/2014/main" id="{CDBE944D-3F22-E870-9D0F-B518E5D10AB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5">
            <a:extLst>
              <a:ext uri="{FF2B5EF4-FFF2-40B4-BE49-F238E27FC236}">
                <a16:creationId xmlns:a16="http://schemas.microsoft.com/office/drawing/2014/main" id="{32E91133-4029-6C42-CA43-51DD6B01915A}"/>
              </a:ext>
              <a:ext uri="{C183D7F6-B498-43B3-948B-1728B52AA6E4}">
                <adec:decorative xmlns:adec="http://schemas.microsoft.com/office/drawing/2017/decorative" val="1"/>
              </a:ext>
            </a:extLst>
          </p:cNvPr>
          <p:cNvPicPr>
            <a:picLocks noChangeAspect="1"/>
          </p:cNvPicPr>
          <p:nvPr/>
        </p:nvPicPr>
        <p:blipFill rotWithShape="1">
          <a:blip r:embed="rId6"/>
          <a:srcRect l="3101" r="1787"/>
          <a:stretch/>
        </p:blipFill>
        <p:spPr>
          <a:xfrm>
            <a:off x="8984850" y="1452827"/>
            <a:ext cx="1634537" cy="1200295"/>
          </a:xfrm>
          <a:prstGeom prst="rect">
            <a:avLst/>
          </a:prstGeom>
        </p:spPr>
      </p:pic>
      <p:sp>
        <p:nvSpPr>
          <p:cNvPr id="4" name="Tekstiruutu 19">
            <a:extLst>
              <a:ext uri="{FF2B5EF4-FFF2-40B4-BE49-F238E27FC236}">
                <a16:creationId xmlns:a16="http://schemas.microsoft.com/office/drawing/2014/main" id="{E5BD7051-CBB6-2CE0-572C-CE2040B3A054}"/>
              </a:ext>
            </a:extLst>
          </p:cNvPr>
          <p:cNvSpPr txBox="1"/>
          <p:nvPr/>
        </p:nvSpPr>
        <p:spPr>
          <a:xfrm>
            <a:off x="8984851" y="2669747"/>
            <a:ext cx="2075008" cy="846386"/>
          </a:xfrm>
          <a:prstGeom prst="rect">
            <a:avLst/>
          </a:prstGeom>
          <a:noFill/>
        </p:spPr>
        <p:txBody>
          <a:bodyPr wrap="square" lIns="0" tIns="0" rIns="0" bIns="0" rtlCol="0">
            <a:spAutoFit/>
          </a:bodyPr>
          <a:lstStyle>
            <a:defPPr>
              <a:defRPr lang="en-US"/>
            </a:defPPr>
            <a:lvl1pPr>
              <a:defRPr sz="1100" b="1"/>
            </a:lvl1pPr>
          </a:lstStyle>
          <a:p>
            <a:r>
              <a:rPr lang="fi-FI"/>
              <a:t>Yhdistetty pyörätie ja jalkakäytävä </a:t>
            </a:r>
            <a:r>
              <a:rPr lang="fi-FI" b="0"/>
              <a:t>Paikallisreittien yhdistettyjen pyöräteiden ja jalkakäytävien päällysteleveyksien tulisi olla vähintään 3 metriä. </a:t>
            </a:r>
          </a:p>
        </p:txBody>
      </p:sp>
      <p:sp>
        <p:nvSpPr>
          <p:cNvPr id="17" name="TextBox 6">
            <a:extLst>
              <a:ext uri="{FF2B5EF4-FFF2-40B4-BE49-F238E27FC236}">
                <a16:creationId xmlns:a16="http://schemas.microsoft.com/office/drawing/2014/main" id="{D9CCA637-8AE7-11D6-8840-76BD0AE47DC0}"/>
              </a:ext>
            </a:extLst>
          </p:cNvPr>
          <p:cNvSpPr txBox="1"/>
          <p:nvPr/>
        </p:nvSpPr>
        <p:spPr>
          <a:xfrm>
            <a:off x="8501431" y="4875515"/>
            <a:ext cx="3207280" cy="1184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prstClr val="black"/>
                </a:solidFill>
                <a:effectLst/>
                <a:uLnTx/>
                <a:uFillTx/>
                <a:latin typeface="Sweco Sans" panose="020B0604020202020204" charset="0"/>
                <a:ea typeface="+mn-ea"/>
                <a:cs typeface="+mn-cs"/>
              </a:rPr>
              <a:t>Sekaliikenne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prstClr val="black"/>
                </a:solidFill>
                <a:effectLst/>
                <a:uLnTx/>
                <a:uFillTx/>
                <a:latin typeface="Sweco Sans" panose="020B0604020202020204" charset="0"/>
                <a:ea typeface="+mn-ea"/>
                <a:cs typeface="+mn-cs"/>
              </a:rPr>
              <a:t>Rakennetuilla alueilla sekaliikenteen väyliä voidaan käyttää, kun nopeusrajoitus on </a:t>
            </a:r>
            <a:r>
              <a:rPr kumimoji="0" lang="fi-FI" sz="1100" b="0" i="0" u="none" strike="noStrike" kern="1200" cap="none" spc="0" normalizeH="0" baseline="0" noProof="0" err="1">
                <a:ln>
                  <a:noFill/>
                </a:ln>
                <a:solidFill>
                  <a:prstClr val="black"/>
                </a:solidFill>
                <a:effectLst/>
                <a:uLnTx/>
                <a:uFillTx/>
                <a:latin typeface="Sweco Sans" panose="020B0604020202020204" charset="0"/>
                <a:ea typeface="+mn-ea"/>
                <a:cs typeface="+mn-cs"/>
              </a:rPr>
              <a:t>max</a:t>
            </a:r>
            <a:r>
              <a:rPr kumimoji="0" lang="fi-FI" sz="1100" b="0" i="0" u="none" strike="noStrike" kern="1200" cap="none" spc="0" normalizeH="0" baseline="0" noProof="0">
                <a:ln>
                  <a:noFill/>
                </a:ln>
                <a:solidFill>
                  <a:prstClr val="black"/>
                </a:solidFill>
                <a:effectLst/>
                <a:uLnTx/>
                <a:uFillTx/>
                <a:latin typeface="Sweco Sans" panose="020B0604020202020204" charset="0"/>
                <a:ea typeface="+mn-ea"/>
                <a:cs typeface="+mn-cs"/>
              </a:rPr>
              <a:t> 30 km/h. Sekaliikenteen väyliä käytetään myös rakentamattomien alueiden maanteillä, mikäli pyöräliikennettä ei ole muutoin eroteltu autoliikenteestä esim. pientareelle, pyöräkaistalle tai pyörätielle. </a:t>
            </a:r>
          </a:p>
        </p:txBody>
      </p:sp>
      <p:sp>
        <p:nvSpPr>
          <p:cNvPr id="19" name="Tekstiruutu 29">
            <a:extLst>
              <a:ext uri="{FF2B5EF4-FFF2-40B4-BE49-F238E27FC236}">
                <a16:creationId xmlns:a16="http://schemas.microsoft.com/office/drawing/2014/main" id="{FE4DBFCF-A11F-4446-A6B7-4D41C092A96B}"/>
              </a:ext>
            </a:extLst>
          </p:cNvPr>
          <p:cNvSpPr txBox="1"/>
          <p:nvPr/>
        </p:nvSpPr>
        <p:spPr>
          <a:xfrm>
            <a:off x="8934949" y="6172163"/>
            <a:ext cx="4064064" cy="138499"/>
          </a:xfrm>
          <a:prstGeom prst="rect">
            <a:avLst/>
          </a:prstGeom>
          <a:noFill/>
        </p:spPr>
        <p:txBody>
          <a:bodyPr wrap="square" lIns="0" tIns="0" rIns="0" bIns="0" rtlCol="0">
            <a:spAutoFit/>
          </a:bodyPr>
          <a:lstStyle/>
          <a:p>
            <a:pPr algn="l"/>
            <a:r>
              <a:rPr lang="fi-FI" sz="900"/>
              <a:t>Lähde: Pyöräliikenteen suunnitteluohje, Väylä</a:t>
            </a:r>
          </a:p>
        </p:txBody>
      </p:sp>
      <p:pic>
        <p:nvPicPr>
          <p:cNvPr id="9" name="Kuva 3">
            <a:extLst>
              <a:ext uri="{FF2B5EF4-FFF2-40B4-BE49-F238E27FC236}">
                <a16:creationId xmlns:a16="http://schemas.microsoft.com/office/drawing/2014/main" id="{502621E1-B255-E655-C6CD-1944879D6B8C}"/>
              </a:ext>
              <a:ext uri="{C183D7F6-B498-43B3-948B-1728B52AA6E4}">
                <adec:decorative xmlns:adec="http://schemas.microsoft.com/office/drawing/2017/decorative" val="1"/>
              </a:ext>
            </a:extLst>
          </p:cNvPr>
          <p:cNvPicPr>
            <a:picLocks noChangeAspect="1"/>
          </p:cNvPicPr>
          <p:nvPr/>
        </p:nvPicPr>
        <p:blipFill rotWithShape="1">
          <a:blip r:embed="rId7"/>
          <a:srcRect l="995"/>
          <a:stretch/>
        </p:blipFill>
        <p:spPr>
          <a:xfrm>
            <a:off x="8454790" y="3627841"/>
            <a:ext cx="1625209" cy="1097192"/>
          </a:xfrm>
          <a:prstGeom prst="rect">
            <a:avLst/>
          </a:prstGeom>
        </p:spPr>
      </p:pic>
      <p:pic>
        <p:nvPicPr>
          <p:cNvPr id="16" name="Picture 7">
            <a:extLst>
              <a:ext uri="{FF2B5EF4-FFF2-40B4-BE49-F238E27FC236}">
                <a16:creationId xmlns:a16="http://schemas.microsoft.com/office/drawing/2014/main" id="{B2487CF2-2503-52CC-0D55-A0254FACB462}"/>
              </a:ext>
              <a:ext uri="{C183D7F6-B498-43B3-948B-1728B52AA6E4}">
                <adec:decorative xmlns:adec="http://schemas.microsoft.com/office/drawing/2017/decorative" val="1"/>
              </a:ext>
            </a:extLst>
          </p:cNvPr>
          <p:cNvPicPr>
            <a:picLocks noChangeAspect="1"/>
          </p:cNvPicPr>
          <p:nvPr/>
        </p:nvPicPr>
        <p:blipFill rotWithShape="1">
          <a:blip r:embed="rId8"/>
          <a:srcRect l="2479" r="1"/>
          <a:stretch/>
        </p:blipFill>
        <p:spPr>
          <a:xfrm>
            <a:off x="10100645" y="3758012"/>
            <a:ext cx="1625211" cy="970154"/>
          </a:xfrm>
          <a:prstGeom prst="rect">
            <a:avLst/>
          </a:prstGeom>
        </p:spPr>
      </p:pic>
    </p:spTree>
    <p:extLst>
      <p:ext uri="{BB962C8B-B14F-4D97-AF65-F5344CB8AC3E}">
        <p14:creationId xmlns:p14="http://schemas.microsoft.com/office/powerpoint/2010/main" val="3807588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4.6</a:t>
            </a:r>
          </a:p>
        </p:txBody>
      </p:sp>
      <p:sp>
        <p:nvSpPr>
          <p:cNvPr id="33" name="Title 1">
            <a:extLst>
              <a:ext uri="{FF2B5EF4-FFF2-40B4-BE49-F238E27FC236}">
                <a16:creationId xmlns:a16="http://schemas.microsoft.com/office/drawing/2014/main" id="{F6B179F6-C0AB-489A-B5B7-225F8219D181}"/>
              </a:ext>
            </a:extLst>
          </p:cNvPr>
          <p:cNvSpPr txBox="1">
            <a:spLocks noGrp="1"/>
          </p:cNvSpPr>
          <p:nvPr>
            <p:ph type="title" idx="4294967295"/>
          </p:nvPr>
        </p:nvSpPr>
        <p:spPr>
          <a:xfrm>
            <a:off x="1440000" y="533559"/>
            <a:ext cx="10464000"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Pyöräilyn laatutasotavoitteet – muut ja virkistysreitit</a:t>
            </a:r>
          </a:p>
        </p:txBody>
      </p:sp>
      <p:sp>
        <p:nvSpPr>
          <p:cNvPr id="10" name="Rectangle 8">
            <a:extLst>
              <a:ext uri="{FF2B5EF4-FFF2-40B4-BE49-F238E27FC236}">
                <a16:creationId xmlns:a16="http://schemas.microsoft.com/office/drawing/2014/main" id="{CCD92B16-F24E-4D8D-B07A-05E1114C2DB7}"/>
              </a:ext>
            </a:extLst>
          </p:cNvPr>
          <p:cNvSpPr/>
          <p:nvPr/>
        </p:nvSpPr>
        <p:spPr>
          <a:xfrm>
            <a:off x="1439998" y="1323473"/>
            <a:ext cx="5894251" cy="4912953"/>
          </a:xfrm>
          <a:prstGeom prst="rect">
            <a:avLst/>
          </a:prstGeom>
        </p:spPr>
        <p:txBody>
          <a:bodyPr wrap="square" numCol="2" spcCol="360000">
            <a:noAutofit/>
          </a:bodyPr>
          <a:lstStyle/>
          <a:p>
            <a:pPr>
              <a:spcAft>
                <a:spcPts val="600"/>
              </a:spcAft>
            </a:pPr>
            <a:r>
              <a:rPr lang="fi-FI" sz="1200" b="1">
                <a:solidFill>
                  <a:srgbClr val="000000"/>
                </a:solidFill>
                <a:latin typeface="Sweco Sans" panose="00000500000000000000" charset="0"/>
              </a:rPr>
              <a:t>Muut reitit</a:t>
            </a:r>
          </a:p>
          <a:p>
            <a:r>
              <a:rPr lang="fi-FI" sz="1200">
                <a:solidFill>
                  <a:srgbClr val="000000"/>
                </a:solidFill>
                <a:latin typeface="Sweco Sans" panose="00000500000000000000" charset="0"/>
              </a:rPr>
              <a:t>Muut yhteydet ovat pyöräilyn perusverkkoa, joka mahdollistaa sekä pääreittien että aluereittien saavutettavuuden eri kohteista. Reiteille ei ole erityistä laatutasotavoitetta, sillä pyöräilijämäärät ovat pieniä. Vaikka erityisiä laatutasotavoitteita ei ole, pyöräilyn turvallisuus ja väylien riittävä kunto tulee varmistaa myös pää- ja alue- ja paikallisreitteihin kuulumattomilla pyöräväylillä. </a:t>
            </a: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endParaRPr lang="fi-FI" sz="1200">
              <a:solidFill>
                <a:srgbClr val="000000"/>
              </a:solidFill>
              <a:latin typeface="Sweco Sans" panose="00000500000000000000" charset="0"/>
            </a:endParaRPr>
          </a:p>
          <a:p>
            <a:pPr>
              <a:spcAft>
                <a:spcPts val="600"/>
              </a:spcAft>
            </a:pPr>
            <a:r>
              <a:rPr lang="fi-FI" sz="1200" b="1">
                <a:solidFill>
                  <a:srgbClr val="000000"/>
                </a:solidFill>
                <a:latin typeface="Sweco Sans" panose="00000500000000000000" charset="0"/>
              </a:rPr>
              <a:t>Virkistysreitit:</a:t>
            </a:r>
          </a:p>
          <a:p>
            <a:pPr>
              <a:spcAft>
                <a:spcPts val="600"/>
              </a:spcAft>
            </a:pPr>
            <a:r>
              <a:rPr lang="fi-FI" sz="1200">
                <a:solidFill>
                  <a:srgbClr val="000000"/>
                </a:solidFill>
                <a:latin typeface="Sweco Sans" panose="00000500000000000000" charset="0"/>
              </a:rPr>
              <a:t>Virkistysreiteiksi on määritelty yhteydet, jotka ovat tärkeitä virkistäytymisen ja pyörämatkailun näkökulmasta. Virkistysreitit sijoittuivat pitkälti liikenneverkostollisesti rauhallisemmille seutu- ja yhdysteille. Virkistysreiteillä pyöräily tapahtuu ajoradalla tai metsäpolulla, eikä niillä ole erityisiä laatutasotavoitteita. Virkistysreittien kehittämistoimet painottuvat matkailu- ja virkistyspalveluihin, brändäykseen viestinnässä ja reittien opastukseen maastossa. Reittien kohteiden opastus ja jatkuvuus tulee varmistaa kuntarajat ylittävillä reittikokonaisuuksilla. </a:t>
            </a:r>
          </a:p>
          <a:p>
            <a:pPr>
              <a:spcAft>
                <a:spcPts val="600"/>
              </a:spcAft>
            </a:pPr>
            <a:r>
              <a:rPr lang="fi-FI" sz="1200">
                <a:solidFill>
                  <a:srgbClr val="000000"/>
                </a:solidFill>
                <a:latin typeface="Sweco Sans" panose="00000500000000000000" charset="0"/>
              </a:rPr>
              <a:t>Virkistysreitit on esitetty virkistyspyöräilykartalla (s. X) sinivihreällä yhtenäisellä (asvaltoitu) ja katkonaisella (sorapäällysteinen) viivalla.</a:t>
            </a:r>
          </a:p>
          <a:p>
            <a:pPr>
              <a:spcBef>
                <a:spcPts val="600"/>
              </a:spcBef>
            </a:pPr>
            <a:endParaRPr lang="fi-FI" sz="1200" b="0" i="0">
              <a:solidFill>
                <a:srgbClr val="000000"/>
              </a:solidFill>
              <a:effectLst/>
              <a:latin typeface="Sweco Sans" panose="00000500000000000000" charset="0"/>
            </a:endParaRPr>
          </a:p>
        </p:txBody>
      </p:sp>
      <p:sp>
        <p:nvSpPr>
          <p:cNvPr id="2" name="Tekstiruutu 1">
            <a:extLst>
              <a:ext uri="{FF2B5EF4-FFF2-40B4-BE49-F238E27FC236}">
                <a16:creationId xmlns:a16="http://schemas.microsoft.com/office/drawing/2014/main" id="{463D9E51-B706-4838-A801-393341781CBF}"/>
              </a:ext>
            </a:extLst>
          </p:cNvPr>
          <p:cNvSpPr txBox="1"/>
          <p:nvPr/>
        </p:nvSpPr>
        <p:spPr>
          <a:xfrm>
            <a:off x="7908984" y="1504543"/>
            <a:ext cx="3857053" cy="984885"/>
          </a:xfrm>
          <a:prstGeom prst="rect">
            <a:avLst/>
          </a:prstGeom>
          <a:noFill/>
        </p:spPr>
        <p:txBody>
          <a:bodyPr wrap="square" lIns="0" tIns="0" rIns="0" bIns="0" rtlCol="0">
            <a:spAutoFit/>
          </a:bodyPr>
          <a:lstStyle/>
          <a:p>
            <a:pPr algn="l"/>
            <a:r>
              <a:rPr lang="fi-FI" sz="1600"/>
              <a:t>Pientareella pyöräily taajamien ulkopuolella:</a:t>
            </a:r>
          </a:p>
          <a:p>
            <a:pPr marL="171450" indent="-171450" algn="l">
              <a:buFont typeface="Arial" panose="020B0604020202020204" pitchFamily="34" charset="0"/>
              <a:buChar char="•"/>
            </a:pPr>
            <a:r>
              <a:rPr lang="fi-FI" sz="1200"/>
              <a:t>Virkistysreitin laatutaso tulee opastuksesta, viestinnästä, reittikartoista, levähdyspaikoista ja nähtävyyksistä</a:t>
            </a:r>
          </a:p>
          <a:p>
            <a:pPr marL="171450" indent="-171450" algn="l">
              <a:buFont typeface="Arial" panose="020B0604020202020204" pitchFamily="34" charset="0"/>
              <a:buChar char="•"/>
            </a:pPr>
            <a:r>
              <a:rPr lang="fi-FI" sz="1200"/>
              <a:t>Virkistysreittien laatutasoa voidaan parantaa levennetyllä pientareella esimerkiksi tietöiden yhteydessä </a:t>
            </a:r>
          </a:p>
        </p:txBody>
      </p:sp>
      <p:pic>
        <p:nvPicPr>
          <p:cNvPr id="14" name="Picture 13" descr="Tyyppikuva pientareen käytöstä pyöräliikenteessä">
            <a:extLst>
              <a:ext uri="{FF2B5EF4-FFF2-40B4-BE49-F238E27FC236}">
                <a16:creationId xmlns:a16="http://schemas.microsoft.com/office/drawing/2014/main" id="{34C1D57C-BC89-43A3-9CFE-85F0DC6947E4}"/>
              </a:ext>
            </a:extLst>
          </p:cNvPr>
          <p:cNvPicPr>
            <a:picLocks noChangeAspect="1"/>
          </p:cNvPicPr>
          <p:nvPr/>
        </p:nvPicPr>
        <p:blipFill>
          <a:blip r:embed="rId2"/>
          <a:stretch>
            <a:fillRect/>
          </a:stretch>
        </p:blipFill>
        <p:spPr>
          <a:xfrm>
            <a:off x="8026972" y="2731404"/>
            <a:ext cx="3081640" cy="2348811"/>
          </a:xfrm>
          <a:prstGeom prst="rect">
            <a:avLst/>
          </a:prstGeom>
        </p:spPr>
      </p:pic>
      <p:sp>
        <p:nvSpPr>
          <p:cNvPr id="18" name="TextBox 17">
            <a:extLst>
              <a:ext uri="{FF2B5EF4-FFF2-40B4-BE49-F238E27FC236}">
                <a16:creationId xmlns:a16="http://schemas.microsoft.com/office/drawing/2014/main" id="{25CDF828-F6F5-47A4-946C-14CFA64C51F4}"/>
              </a:ext>
            </a:extLst>
          </p:cNvPr>
          <p:cNvSpPr txBox="1"/>
          <p:nvPr/>
        </p:nvSpPr>
        <p:spPr>
          <a:xfrm>
            <a:off x="8175253" y="5084423"/>
            <a:ext cx="2785078" cy="923330"/>
          </a:xfrm>
          <a:prstGeom prst="rect">
            <a:avLst/>
          </a:prstGeom>
          <a:noFill/>
        </p:spPr>
        <p:txBody>
          <a:bodyPr wrap="square" lIns="0" tIns="0" rIns="0" bIns="0" rtlCol="0">
            <a:spAutoFit/>
          </a:bodyPr>
          <a:lstStyle/>
          <a:p>
            <a:r>
              <a:rPr lang="fi-FI" sz="1000">
                <a:cs typeface="Calibri" panose="020F0502020204030204" pitchFamily="34" charset="0"/>
              </a:rPr>
              <a:t>Piennarta käytetään yleensä rakentamattomilla alueilla. Pientareen suositusleveys riippuu tien toiminnallisesta luokasta, nopeusrajoituksesta ja autoliikenteen liikennemäärästä. Myös raskaan liikenteen määrällä on vaikutusta pyöräilijän koettuun turvallisuuteen piennaryhteydellä.</a:t>
            </a:r>
          </a:p>
        </p:txBody>
      </p:sp>
      <p:sp>
        <p:nvSpPr>
          <p:cNvPr id="19" name="Tekstiruutu 29">
            <a:extLst>
              <a:ext uri="{FF2B5EF4-FFF2-40B4-BE49-F238E27FC236}">
                <a16:creationId xmlns:a16="http://schemas.microsoft.com/office/drawing/2014/main" id="{FE4DBFCF-A11F-4446-A6B7-4D41C092A96B}"/>
              </a:ext>
            </a:extLst>
          </p:cNvPr>
          <p:cNvSpPr txBox="1"/>
          <p:nvPr/>
        </p:nvSpPr>
        <p:spPr>
          <a:xfrm>
            <a:off x="8175253" y="6097928"/>
            <a:ext cx="4064064" cy="138499"/>
          </a:xfrm>
          <a:prstGeom prst="rect">
            <a:avLst/>
          </a:prstGeom>
          <a:noFill/>
        </p:spPr>
        <p:txBody>
          <a:bodyPr wrap="square" lIns="0" tIns="0" rIns="0" bIns="0" rtlCol="0">
            <a:spAutoFit/>
          </a:bodyPr>
          <a:lstStyle/>
          <a:p>
            <a:pPr algn="l"/>
            <a:r>
              <a:rPr lang="fi-FI" sz="900"/>
              <a:t>Lähde: Pyöräliikenteen suunnitteluohje, Väylä</a:t>
            </a:r>
          </a:p>
        </p:txBody>
      </p:sp>
      <p:sp>
        <p:nvSpPr>
          <p:cNvPr id="6" name="Dian numeron paikkamerkki 5">
            <a:extLst>
              <a:ext uri="{FF2B5EF4-FFF2-40B4-BE49-F238E27FC236}">
                <a16:creationId xmlns:a16="http://schemas.microsoft.com/office/drawing/2014/main" id="{ABB573AB-B3BB-439D-B70A-70BB514B38C4}"/>
              </a:ext>
            </a:extLst>
          </p:cNvPr>
          <p:cNvSpPr>
            <a:spLocks noGrp="1"/>
          </p:cNvSpPr>
          <p:nvPr>
            <p:ph type="sldNum" sz="quarter" idx="12"/>
          </p:nvPr>
        </p:nvSpPr>
        <p:spPr/>
        <p:txBody>
          <a:bodyPr/>
          <a:lstStyle/>
          <a:p>
            <a:fld id="{39CE1503-BED9-462F-ADA2-F5678F1B9859}" type="slidenum">
              <a:rPr lang="fi-FI" smtClean="0"/>
              <a:t>39</a:t>
            </a:fld>
            <a:endParaRPr lang="fi-FI"/>
          </a:p>
        </p:txBody>
      </p:sp>
      <p:pic>
        <p:nvPicPr>
          <p:cNvPr id="3" name="Picture 2">
            <a:extLst>
              <a:ext uri="{FF2B5EF4-FFF2-40B4-BE49-F238E27FC236}">
                <a16:creationId xmlns:a16="http://schemas.microsoft.com/office/drawing/2014/main" id="{930AC59F-D8FA-583B-77BD-6D477C40BED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20EA503-7F5C-0C6F-151B-435ABBEE28F6}"/>
              </a:ext>
              <a:ext uri="{C183D7F6-B498-43B3-948B-1728B52AA6E4}">
                <adec:decorative xmlns:adec="http://schemas.microsoft.com/office/drawing/2017/decorative" val="1"/>
              </a:ext>
            </a:extLst>
          </p:cNvPr>
          <p:cNvCxnSpPr>
            <a:cxnSpLocks/>
          </p:cNvCxnSpPr>
          <p:nvPr/>
        </p:nvCxnSpPr>
        <p:spPr>
          <a:xfrm>
            <a:off x="2333625" y="1456511"/>
            <a:ext cx="400050" cy="0"/>
          </a:xfrm>
          <a:prstGeom prst="line">
            <a:avLst/>
          </a:prstGeom>
          <a:ln w="28575">
            <a:solidFill>
              <a:srgbClr val="7EC0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918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D4E2F23-35BF-4BDA-99A3-A4AFDBF60E1D}"/>
              </a:ext>
            </a:extLst>
          </p:cNvPr>
          <p:cNvSpPr txBox="1">
            <a:spLocks noGrp="1"/>
          </p:cNvSpPr>
          <p:nvPr>
            <p:ph type="title" idx="4294967295"/>
          </p:nvPr>
        </p:nvSpPr>
        <p:spPr>
          <a:xfrm>
            <a:off x="1440000" y="360000"/>
            <a:ext cx="7667722"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Työn kulku</a:t>
            </a:r>
          </a:p>
        </p:txBody>
      </p:sp>
      <p:sp>
        <p:nvSpPr>
          <p:cNvPr id="14" name="Rectangle 13">
            <a:extLst>
              <a:ext uri="{FF2B5EF4-FFF2-40B4-BE49-F238E27FC236}">
                <a16:creationId xmlns:a16="http://schemas.microsoft.com/office/drawing/2014/main" id="{93E5BD31-3120-49F9-A4AA-FB57F085983E}"/>
              </a:ext>
            </a:extLst>
          </p:cNvPr>
          <p:cNvSpPr/>
          <p:nvPr/>
        </p:nvSpPr>
        <p:spPr>
          <a:xfrm>
            <a:off x="1271145" y="1307769"/>
            <a:ext cx="5351905" cy="3277820"/>
          </a:xfrm>
          <a:prstGeom prst="rect">
            <a:avLst/>
          </a:prstGeom>
        </p:spPr>
        <p:txBody>
          <a:bodyPr wrap="square" numCol="1" spcCol="360000">
            <a:spAutoFit/>
          </a:bodyPr>
          <a:lstStyle/>
          <a:p>
            <a:pPr>
              <a:spcAft>
                <a:spcPts val="600"/>
              </a:spcAft>
            </a:pPr>
            <a:r>
              <a:rPr lang="fi-FI" sz="1200" dirty="0"/>
              <a:t>Työ aloitettiin keräämällä ja perehtymällä laajasti avoimista lähteistä löytyviin ja Vaalan toimittamiin lähtöaineistoihin. Merkittävimmäksi lähtöaineistoksi työn kannalta voidaan nostaa Vaalan paikalliset, Pohjois-Pohjanmaan sekä Oulun seudun strategiat. </a:t>
            </a:r>
          </a:p>
          <a:p>
            <a:pPr>
              <a:spcAft>
                <a:spcPts val="600"/>
              </a:spcAft>
            </a:pPr>
            <a:r>
              <a:rPr lang="fi-FI" sz="1200" dirty="0"/>
              <a:t>Osana projektia järjestettiin laaja Vaalan asukkaille suunnattu kysely, joka keräsi lähes 200 vastausta. Kyselyllä kartoitettiin asukkaiden suhtautumista kävelyn ja pyöräilyn edistämiseen sekä kerättiin kehitysideoita edistämistyön tueksi. Kysely toteutettiin Harava -kyselytyökalulla Työn aikana haastateltiin kunnan edustajia sekä Vaalan Yrittäjien edustajaa.</a:t>
            </a:r>
          </a:p>
          <a:p>
            <a:pPr>
              <a:spcAft>
                <a:spcPts val="600"/>
              </a:spcAft>
            </a:pPr>
            <a:r>
              <a:rPr lang="fi-FI" sz="1200" dirty="0"/>
              <a:t>Työn pääasialliset yhteyshenkilöt Vaalan kunnassa olivat Jaana Lämsä ja Marianne Ojala. Työn ohjausryhmä koostui Vaalan eri hallintoalojen edustajista. Ohjausryhmä kokoontui kaikkiaan neljä kertaa. </a:t>
            </a:r>
          </a:p>
          <a:p>
            <a:pPr>
              <a:spcAft>
                <a:spcPts val="600"/>
              </a:spcAft>
            </a:pPr>
            <a:r>
              <a:rPr lang="fi-FI" sz="1200" dirty="0"/>
              <a:t>Konsulttina työssä toimi </a:t>
            </a:r>
            <a:r>
              <a:rPr lang="fi-FI" sz="1200" dirty="0" err="1"/>
              <a:t>Sweco</a:t>
            </a:r>
            <a:r>
              <a:rPr lang="fi-FI" sz="1200" dirty="0"/>
              <a:t> Finland Oy. Konsultin projektipäällikkönä toimi kestävän liikkumisen asiantuntija Eeropekka Lehtinen ja pääsuunnittelijana liikennesuunnittelija Liisa Mustonen. Työhön osallistuivat lisäksi infra-asiantuntija Teemu Vaara ja kestävän matkailun johtava asiantuntija Kimmo Vähäjylkkä. </a:t>
            </a:r>
          </a:p>
        </p:txBody>
      </p:sp>
      <p:sp>
        <p:nvSpPr>
          <p:cNvPr id="16" name="Rectangle 23">
            <a:extLst>
              <a:ext uri="{FF2B5EF4-FFF2-40B4-BE49-F238E27FC236}">
                <a16:creationId xmlns:a16="http://schemas.microsoft.com/office/drawing/2014/main" id="{3A6B252B-29F8-428B-9B71-9E8E542A05D7}"/>
              </a:ext>
              <a:ext uri="{C183D7F6-B498-43B3-948B-1728B52AA6E4}">
                <adec:decorative xmlns:adec="http://schemas.microsoft.com/office/drawing/2017/decorative" val="1"/>
              </a:ext>
            </a:extLst>
          </p:cNvPr>
          <p:cNvSpPr/>
          <p:nvPr/>
        </p:nvSpPr>
        <p:spPr>
          <a:xfrm>
            <a:off x="287998" y="0"/>
            <a:ext cx="777372" cy="6858000"/>
          </a:xfrm>
          <a:prstGeom prst="rect">
            <a:avLst/>
          </a:prstGeom>
          <a:solidFill>
            <a:srgbClr val="DFA91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a:t>1.1</a:t>
            </a:r>
          </a:p>
        </p:txBody>
      </p:sp>
      <p:sp>
        <p:nvSpPr>
          <p:cNvPr id="5" name="Dian numeron paikkamerkki 4">
            <a:extLst>
              <a:ext uri="{FF2B5EF4-FFF2-40B4-BE49-F238E27FC236}">
                <a16:creationId xmlns:a16="http://schemas.microsoft.com/office/drawing/2014/main" id="{B0350E80-39D6-4498-A00B-7D4856FFFC59}"/>
              </a:ext>
            </a:extLst>
          </p:cNvPr>
          <p:cNvSpPr>
            <a:spLocks noGrp="1"/>
          </p:cNvSpPr>
          <p:nvPr>
            <p:ph type="sldNum" sz="quarter" idx="12"/>
          </p:nvPr>
        </p:nvSpPr>
        <p:spPr/>
        <p:txBody>
          <a:bodyPr/>
          <a:lstStyle/>
          <a:p>
            <a:fld id="{39CE1503-BED9-462F-ADA2-F5678F1B9859}" type="slidenum">
              <a:rPr lang="fi-FI" smtClean="0"/>
              <a:t>4</a:t>
            </a:fld>
            <a:endParaRPr lang="fi-FI"/>
          </a:p>
        </p:txBody>
      </p:sp>
      <p:pic>
        <p:nvPicPr>
          <p:cNvPr id="4" name="Picture 2">
            <a:extLst>
              <a:ext uri="{FF2B5EF4-FFF2-40B4-BE49-F238E27FC236}">
                <a16:creationId xmlns:a16="http://schemas.microsoft.com/office/drawing/2014/main" id="{70C66483-C773-A3E7-E073-6C34679DA6E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677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E9D9C5-E1F1-4A39-9030-A4AD70AA530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944460" y="907940"/>
            <a:ext cx="3682285" cy="4909714"/>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D1D169D3-11BA-4880-9EF2-213BA0775D20}"/>
              </a:ext>
            </a:extLst>
          </p:cNvPr>
          <p:cNvSpPr txBox="1">
            <a:spLocks noGrp="1"/>
          </p:cNvSpPr>
          <p:nvPr>
            <p:ph type="title" idx="4294967295"/>
          </p:nvPr>
        </p:nvSpPr>
        <p:spPr>
          <a:xfrm>
            <a:off x="1440000" y="360000"/>
            <a:ext cx="7667722"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300" b="0" i="0" u="none" strike="noStrike" kern="1200" cap="none" spc="0" normalizeH="0" baseline="0" noProof="0" dirty="0">
                <a:ln>
                  <a:noFill/>
                </a:ln>
                <a:solidFill>
                  <a:schemeClr val="tx1"/>
                </a:solidFill>
                <a:effectLst/>
                <a:uLnTx/>
                <a:uFillTx/>
                <a:latin typeface="Sweco Sans" panose="00000500000000000000" charset="0"/>
                <a:ea typeface="+mj-ea"/>
                <a:cs typeface="+mj-cs"/>
              </a:rPr>
              <a:t>Pyöräpysäköinti</a:t>
            </a:r>
            <a:endParaRPr kumimoji="0" lang="fi-FI" sz="3300" b="0" i="0" u="none" strike="noStrike" kern="1200" cap="none" spc="0" normalizeH="0" baseline="0" noProof="0" dirty="0">
              <a:ln>
                <a:noFill/>
              </a:ln>
              <a:solidFill>
                <a:schemeClr val="tx1"/>
              </a:solidFill>
              <a:effectLst/>
              <a:highlight>
                <a:srgbClr val="FFFF00"/>
              </a:highlight>
              <a:uLnTx/>
              <a:uFillTx/>
              <a:latin typeface="Sweco Sans" panose="00000500000000000000" charset="0"/>
              <a:ea typeface="+mj-ea"/>
              <a:cs typeface="+mj-cs"/>
            </a:endParaRPr>
          </a:p>
        </p:txBody>
      </p:sp>
      <p:sp>
        <p:nvSpPr>
          <p:cNvPr id="11" name="Rectangle 23">
            <a:extLst>
              <a:ext uri="{FF2B5EF4-FFF2-40B4-BE49-F238E27FC236}">
                <a16:creationId xmlns:a16="http://schemas.microsoft.com/office/drawing/2014/main" id="{669158CB-AA5D-402C-A6B2-399F16442C10}"/>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E3F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8">
            <a:extLst>
              <a:ext uri="{FF2B5EF4-FFF2-40B4-BE49-F238E27FC236}">
                <a16:creationId xmlns:a16="http://schemas.microsoft.com/office/drawing/2014/main" id="{E3BC036D-9B91-478F-A130-26534CEAEEB5}"/>
              </a:ext>
            </a:extLst>
          </p:cNvPr>
          <p:cNvSpPr/>
          <p:nvPr/>
        </p:nvSpPr>
        <p:spPr>
          <a:xfrm>
            <a:off x="1248233" y="1147850"/>
            <a:ext cx="6171741" cy="2662949"/>
          </a:xfrm>
          <a:prstGeom prst="rect">
            <a:avLst/>
          </a:prstGeom>
        </p:spPr>
        <p:txBody>
          <a:bodyPr wrap="square" numCol="1" spcCol="360000">
            <a:noAutofit/>
          </a:bodyPr>
          <a:lstStyle/>
          <a:p>
            <a:pPr>
              <a:spcAft>
                <a:spcPts val="600"/>
              </a:spcAft>
            </a:pPr>
            <a:r>
              <a:rPr lang="fi-FI" sz="1200" b="1" dirty="0">
                <a:solidFill>
                  <a:srgbClr val="000000"/>
                </a:solidFill>
                <a:latin typeface="Sweco Sans" panose="00000500000000000000" charset="0"/>
              </a:rPr>
              <a:t>Pyörällä tehtyjen asiointi- ja liityntämatkojen houkuttelevuuden osalta olennaista on pyöräpysäköinnin sijoittelun tarkoituksenmukaisuus ja turvallisuus. </a:t>
            </a:r>
            <a:r>
              <a:rPr lang="fi-FI" sz="1200" dirty="0">
                <a:solidFill>
                  <a:srgbClr val="000000"/>
                </a:solidFill>
                <a:latin typeface="Sweco Sans" panose="00000500000000000000" charset="0"/>
              </a:rPr>
              <a:t>Käytännössä nämä vaatimukset tarkoittavat pyöräpysäköinnin sijaintia lähellä kohdetta ja pyöräilijän kulkusuunnassa ennen kohdetta (kuva alla), sekä runkolukittavia telineitä ja erityisesti pidempiaikaisessa pysäköinnissä mahdollisuus pyörän pysäköintiin suojaan säältä.</a:t>
            </a:r>
          </a:p>
          <a:p>
            <a:pPr>
              <a:spcAft>
                <a:spcPts val="600"/>
              </a:spcAft>
            </a:pPr>
            <a:r>
              <a:rPr lang="fi-FI" sz="1200" dirty="0">
                <a:solidFill>
                  <a:srgbClr val="000000"/>
                </a:solidFill>
                <a:latin typeface="Sweco Sans" panose="00000500000000000000" charset="0"/>
              </a:rPr>
              <a:t>Vaalassa olennaista on kehittää liityntäpysäköinnin, palveluiden ja koulujen pyöräpysäköinnin laatutasoa ja turvallisuutta. Joistakin palveluista pyöräpysäköinti puuttuu kokonaan ja joissakin se on heikkolaatuista. Kunnassa tulisi tehdä pyöräpysäköinnin suunnitelma, jossa arvioidaan pyöräpysäköinnin tarpeet ja määritellään eri palveluiden pyöräpysäköinnin laatutasotavoite. Myös yrittäjiä kannattaa rohkaista pyöräpysäköinnin toteuttamiseen.</a:t>
            </a:r>
          </a:p>
        </p:txBody>
      </p:sp>
      <p:sp>
        <p:nvSpPr>
          <p:cNvPr id="7" name="Oval 15">
            <a:extLst>
              <a:ext uri="{FF2B5EF4-FFF2-40B4-BE49-F238E27FC236}">
                <a16:creationId xmlns:a16="http://schemas.microsoft.com/office/drawing/2014/main" id="{580FE85F-E0E4-42B3-8E44-B95F5BD7819F}"/>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4.7</a:t>
            </a:r>
          </a:p>
        </p:txBody>
      </p:sp>
      <p:pic>
        <p:nvPicPr>
          <p:cNvPr id="3" name="Picture 2" descr="Kaaviokuva pyöräpysäköinnin oikeasta sijoittelusta. Pyöräpysäköinnin tulee sijaita aina ennen kohdetta eikä sen jälkeen suhteessa tulosuuntaan. ">
            <a:extLst>
              <a:ext uri="{FF2B5EF4-FFF2-40B4-BE49-F238E27FC236}">
                <a16:creationId xmlns:a16="http://schemas.microsoft.com/office/drawing/2014/main" id="{3628F8D9-124B-0770-C225-6C8DB891BCEC}"/>
              </a:ext>
            </a:extLst>
          </p:cNvPr>
          <p:cNvPicPr>
            <a:picLocks noChangeAspect="1"/>
          </p:cNvPicPr>
          <p:nvPr/>
        </p:nvPicPr>
        <p:blipFill>
          <a:blip r:embed="rId3"/>
          <a:stretch>
            <a:fillRect/>
          </a:stretch>
        </p:blipFill>
        <p:spPr>
          <a:xfrm>
            <a:off x="2724724" y="4025400"/>
            <a:ext cx="4432176" cy="1524132"/>
          </a:xfrm>
          <a:prstGeom prst="rect">
            <a:avLst/>
          </a:prstGeom>
        </p:spPr>
      </p:pic>
      <p:sp>
        <p:nvSpPr>
          <p:cNvPr id="5" name="Dian numeron paikkamerkki 4">
            <a:extLst>
              <a:ext uri="{FF2B5EF4-FFF2-40B4-BE49-F238E27FC236}">
                <a16:creationId xmlns:a16="http://schemas.microsoft.com/office/drawing/2014/main" id="{1D980366-9C91-43A0-BB9E-952BF247037D}"/>
              </a:ext>
            </a:extLst>
          </p:cNvPr>
          <p:cNvSpPr>
            <a:spLocks noGrp="1"/>
          </p:cNvSpPr>
          <p:nvPr>
            <p:ph type="sldNum" sz="quarter" idx="12"/>
          </p:nvPr>
        </p:nvSpPr>
        <p:spPr/>
        <p:txBody>
          <a:bodyPr/>
          <a:lstStyle/>
          <a:p>
            <a:fld id="{39CE1503-BED9-462F-ADA2-F5678F1B9859}" type="slidenum">
              <a:rPr lang="fi-FI" smtClean="0"/>
              <a:t>40</a:t>
            </a:fld>
            <a:endParaRPr lang="fi-FI"/>
          </a:p>
        </p:txBody>
      </p:sp>
      <p:pic>
        <p:nvPicPr>
          <p:cNvPr id="2" name="Picture 1">
            <a:extLst>
              <a:ext uri="{FF2B5EF4-FFF2-40B4-BE49-F238E27FC236}">
                <a16:creationId xmlns:a16="http://schemas.microsoft.com/office/drawing/2014/main" id="{01167C7E-5CE5-0A3F-55A0-ADC86A925C0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124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C52146-9AB9-45F7-8D14-ACD167609FB8}"/>
              </a:ext>
            </a:extLst>
          </p:cNvPr>
          <p:cNvSpPr txBox="1">
            <a:spLocks noGrp="1"/>
          </p:cNvSpPr>
          <p:nvPr>
            <p:ph type="title" idx="4294967295"/>
          </p:nvPr>
        </p:nvSpPr>
        <p:spPr>
          <a:xfrm>
            <a:off x="1440000" y="360001"/>
            <a:ext cx="6041287" cy="58342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mj-lt"/>
                <a:ea typeface="+mj-ea"/>
                <a:cs typeface="+mj-cs"/>
              </a:rPr>
              <a:t>Virkistyspyöräily</a:t>
            </a:r>
          </a:p>
        </p:txBody>
      </p:sp>
      <p:sp>
        <p:nvSpPr>
          <p:cNvPr id="26" name="Rectangle 8">
            <a:extLst>
              <a:ext uri="{FF2B5EF4-FFF2-40B4-BE49-F238E27FC236}">
                <a16:creationId xmlns:a16="http://schemas.microsoft.com/office/drawing/2014/main" id="{CA672E28-823A-12EF-72B9-D1EA7A826A39}"/>
              </a:ext>
            </a:extLst>
          </p:cNvPr>
          <p:cNvSpPr/>
          <p:nvPr/>
        </p:nvSpPr>
        <p:spPr>
          <a:xfrm>
            <a:off x="1248233" y="1147850"/>
            <a:ext cx="4183129" cy="5265083"/>
          </a:xfrm>
          <a:prstGeom prst="rect">
            <a:avLst/>
          </a:prstGeom>
        </p:spPr>
        <p:txBody>
          <a:bodyPr wrap="square" numCol="1" spcCol="360000">
            <a:noAutofit/>
          </a:bodyPr>
          <a:lstStyle/>
          <a:p>
            <a:r>
              <a:rPr lang="fi-FI" sz="1200" dirty="0"/>
              <a:t>Vaalan alueelta on tunnistettu erilaisia pidempiä virkistys- ja matkailureittejä. </a:t>
            </a:r>
            <a:r>
              <a:rPr lang="fi-FI" sz="1200" b="1" dirty="0"/>
              <a:t>Kartassa on esitetty keltaisella </a:t>
            </a:r>
            <a:r>
              <a:rPr lang="fi-FI" sz="1200" b="1" dirty="0" err="1"/>
              <a:t>Eurovelo</a:t>
            </a:r>
            <a:r>
              <a:rPr lang="fi-FI" sz="1200" b="1" dirty="0"/>
              <a:t> 11-reitille uusi linjaus, joka kulkee Vaalan nähtävyyksien ja matkailupalveluiden kautta. </a:t>
            </a:r>
            <a:r>
              <a:rPr lang="fi-FI" sz="1200" dirty="0"/>
              <a:t>Reitti on Vaalassa asvalttia, mutta Utajärven puolella noin 5,5 km soratietä. Toinen virkistysreitti muodostuu Oulujärven Niskanselän 96 km ympärikierrosta.</a:t>
            </a:r>
          </a:p>
          <a:p>
            <a:endParaRPr lang="fi-FI" sz="1200" dirty="0"/>
          </a:p>
          <a:p>
            <a:r>
              <a:rPr lang="fi-FI" sz="1200" dirty="0"/>
              <a:t>Vaalan keskustan ja </a:t>
            </a:r>
            <a:r>
              <a:rPr lang="fi-FI" sz="1200" dirty="0" err="1"/>
              <a:t>Rokuan</a:t>
            </a:r>
            <a:r>
              <a:rPr lang="fi-FI" sz="1200" dirty="0"/>
              <a:t> välillä on kunnostettu 20 kilometrin vaellus- ja maastopyöräreitti, joka on osa Vaalasta Ouluun kulkevaa tervareittiä. </a:t>
            </a:r>
            <a:r>
              <a:rPr lang="fi-FI" sz="1200" dirty="0" err="1"/>
              <a:t>Rokualla</a:t>
            </a:r>
            <a:r>
              <a:rPr lang="fi-FI" sz="1200" dirty="0"/>
              <a:t> ja Oulunjärven retkeilyalueella on maastopyöräilyreittejä ja pyörävuokrausta.</a:t>
            </a:r>
          </a:p>
        </p:txBody>
      </p:sp>
      <p:sp>
        <p:nvSpPr>
          <p:cNvPr id="43" name="Rectangle 23">
            <a:extLst>
              <a:ext uri="{FF2B5EF4-FFF2-40B4-BE49-F238E27FC236}">
                <a16:creationId xmlns:a16="http://schemas.microsoft.com/office/drawing/2014/main" id="{09A75E43-8832-41EA-A6F9-7B654FD147D8}"/>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E3F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lt1"/>
              </a:solidFill>
            </a:endParaRPr>
          </a:p>
        </p:txBody>
      </p:sp>
      <p:sp>
        <p:nvSpPr>
          <p:cNvPr id="44" name="Oval 15">
            <a:extLst>
              <a:ext uri="{FF2B5EF4-FFF2-40B4-BE49-F238E27FC236}">
                <a16:creationId xmlns:a16="http://schemas.microsoft.com/office/drawing/2014/main" id="{70000528-702D-4D79-A152-3F2893764E63}"/>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4.8</a:t>
            </a:r>
          </a:p>
        </p:txBody>
      </p:sp>
      <p:pic>
        <p:nvPicPr>
          <p:cNvPr id="33" name="Picture 32" descr="Karttakuva Vaalan virkistyspyöräreiteistä. Eurovelo 11 -pyörämatkailureittiä ehdotetaan kulkemaan Oulunjärven länsirantaa pitkin.">
            <a:extLst>
              <a:ext uri="{FF2B5EF4-FFF2-40B4-BE49-F238E27FC236}">
                <a16:creationId xmlns:a16="http://schemas.microsoft.com/office/drawing/2014/main" id="{E97A9E01-A80C-7EB0-0E37-BD6D5A52039B}"/>
              </a:ext>
            </a:extLst>
          </p:cNvPr>
          <p:cNvPicPr>
            <a:picLocks noChangeAspect="1"/>
          </p:cNvPicPr>
          <p:nvPr/>
        </p:nvPicPr>
        <p:blipFill>
          <a:blip r:embed="rId3"/>
          <a:stretch>
            <a:fillRect/>
          </a:stretch>
        </p:blipFill>
        <p:spPr>
          <a:xfrm>
            <a:off x="4214072" y="0"/>
            <a:ext cx="8028433" cy="6858000"/>
          </a:xfrm>
          <a:prstGeom prst="rect">
            <a:avLst/>
          </a:prstGeom>
        </p:spPr>
      </p:pic>
      <p:sp>
        <p:nvSpPr>
          <p:cNvPr id="28" name="Rectangle 8">
            <a:extLst>
              <a:ext uri="{FF2B5EF4-FFF2-40B4-BE49-F238E27FC236}">
                <a16:creationId xmlns:a16="http://schemas.microsoft.com/office/drawing/2014/main" id="{F6AC3099-35BC-5A30-EE30-D0CF6CD0C253}"/>
              </a:ext>
            </a:extLst>
          </p:cNvPr>
          <p:cNvSpPr/>
          <p:nvPr/>
        </p:nvSpPr>
        <p:spPr>
          <a:xfrm>
            <a:off x="1248749" y="3250089"/>
            <a:ext cx="2867470" cy="3367265"/>
          </a:xfrm>
          <a:prstGeom prst="rect">
            <a:avLst/>
          </a:prstGeom>
        </p:spPr>
        <p:txBody>
          <a:bodyPr wrap="square" numCol="1" spcCol="360000">
            <a:noAutofit/>
          </a:bodyPr>
          <a:lstStyle/>
          <a:p>
            <a:r>
              <a:rPr lang="fi-FI" sz="1200"/>
              <a:t>Virkistyspyöräilyn keskeisimmät puutteet ovat markkinoinnissa ja opastuksessa. Sekä maastosta että netistä tulisi löytyä tiedot reiteistä ja palveluista. Retkeilyalueiden maastopyöräilyyn soveltuvat reitit tulee merkitä selkeästi. Maastossa reitin alussa tulee olla reittikartta sekä ohjeistus reitin opasteista. Opasteita tulee olla reitillä tasaisin väliajoin sekä kaikissa risteyksissä, jotta liikkujalla ei ole pelkoa eksymisestä. </a:t>
            </a:r>
          </a:p>
          <a:p>
            <a:endParaRPr lang="fi-FI" sz="1200"/>
          </a:p>
          <a:p>
            <a:r>
              <a:rPr lang="fi-FI" sz="1200"/>
              <a:t>Erityisen tarkka tulee olla talvi- ja kesäreittien opastamisessa. Talvella hiihtoladut voivat ylittää suon, mutta kesällä väärää opastetta suolle seurannut pyöräilijä tai patikoija joutuu kääntymään takaisin.</a:t>
            </a:r>
          </a:p>
        </p:txBody>
      </p:sp>
      <p:pic>
        <p:nvPicPr>
          <p:cNvPr id="2" name="Picture 1">
            <a:extLst>
              <a:ext uri="{FF2B5EF4-FFF2-40B4-BE49-F238E27FC236}">
                <a16:creationId xmlns:a16="http://schemas.microsoft.com/office/drawing/2014/main" id="{21462F38-E8B9-C9C5-8D47-1C0344481FE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20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3">
            <a:extLst>
              <a:ext uri="{FF2B5EF4-FFF2-40B4-BE49-F238E27FC236}">
                <a16:creationId xmlns:a16="http://schemas.microsoft.com/office/drawing/2014/main" id="{0665C616-B36B-42BB-92A4-60138FE8A64A}"/>
              </a:ext>
              <a:ext uri="{C183D7F6-B498-43B3-948B-1728B52AA6E4}">
                <adec:decorative xmlns:adec="http://schemas.microsoft.com/office/drawing/2017/decorative" val="1"/>
              </a:ext>
            </a:extLst>
          </p:cNvPr>
          <p:cNvSpPr/>
          <p:nvPr/>
        </p:nvSpPr>
        <p:spPr>
          <a:xfrm>
            <a:off x="239111" y="-1"/>
            <a:ext cx="3600000" cy="6858001"/>
          </a:xfrm>
          <a:prstGeom prst="rect">
            <a:avLst/>
          </a:prstGeom>
          <a:solidFill>
            <a:srgbClr val="C4EA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FFFFFF"/>
              </a:solidFill>
              <a:effectLst/>
              <a:uLnTx/>
              <a:uFillTx/>
              <a:latin typeface="Sweco Sans"/>
              <a:ea typeface="+mn-ea"/>
              <a:cs typeface="+mn-cs"/>
            </a:endParaRPr>
          </a:p>
        </p:txBody>
      </p:sp>
      <p:sp>
        <p:nvSpPr>
          <p:cNvPr id="23" name="Oval 15">
            <a:extLst>
              <a:ext uri="{FF2B5EF4-FFF2-40B4-BE49-F238E27FC236}">
                <a16:creationId xmlns:a16="http://schemas.microsoft.com/office/drawing/2014/main" id="{4CDD965D-4E92-447F-8D99-B52083DA8825}"/>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5</a:t>
            </a:r>
          </a:p>
        </p:txBody>
      </p:sp>
      <p:sp>
        <p:nvSpPr>
          <p:cNvPr id="11" name="Title 1">
            <a:extLst>
              <a:ext uri="{FF2B5EF4-FFF2-40B4-BE49-F238E27FC236}">
                <a16:creationId xmlns:a16="http://schemas.microsoft.com/office/drawing/2014/main" id="{3671E113-8A12-40F0-8CF8-59CCC130B3B0}"/>
              </a:ext>
            </a:extLst>
          </p:cNvPr>
          <p:cNvSpPr txBox="1">
            <a:spLocks noGrp="1"/>
          </p:cNvSpPr>
          <p:nvPr>
            <p:ph type="title" idx="4294967295"/>
          </p:nvPr>
        </p:nvSpPr>
        <p:spPr>
          <a:xfrm>
            <a:off x="768460" y="572998"/>
            <a:ext cx="2837117" cy="31674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83000"/>
              </a:lnSpc>
              <a:spcBef>
                <a:spcPct val="0"/>
              </a:spcBef>
              <a:buNone/>
              <a:defRPr sz="4000" kern="1200">
                <a:solidFill>
                  <a:schemeClr val="tx1"/>
                </a:solidFill>
                <a:latin typeface="+mj-lt"/>
                <a:ea typeface="+mj-ea"/>
                <a:cs typeface="+mj-cs"/>
              </a:defRPr>
            </a:lvl1pPr>
          </a:lstStyle>
          <a:p>
            <a:pPr marL="0" marR="0" lvl="0" indent="0" algn="ctr" defTabSz="914400" rtl="0" eaLnBrk="1" fontAlgn="auto" latinLnBrk="0" hangingPunct="1">
              <a:lnSpc>
                <a:spcPct val="83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TOIMENPIDE-OHJELMA</a:t>
            </a:r>
          </a:p>
        </p:txBody>
      </p:sp>
      <p:sp>
        <p:nvSpPr>
          <p:cNvPr id="17" name="TextBox 9">
            <a:extLst>
              <a:ext uri="{FF2B5EF4-FFF2-40B4-BE49-F238E27FC236}">
                <a16:creationId xmlns:a16="http://schemas.microsoft.com/office/drawing/2014/main" id="{1B4646C6-9213-4882-A689-DC803378BAF8}"/>
              </a:ext>
            </a:extLst>
          </p:cNvPr>
          <p:cNvSpPr txBox="1"/>
          <p:nvPr/>
        </p:nvSpPr>
        <p:spPr>
          <a:xfrm>
            <a:off x="4369539" y="521801"/>
            <a:ext cx="6555636" cy="2354491"/>
          </a:xfrm>
          <a:prstGeom prst="rect">
            <a:avLst/>
          </a:prstGeom>
          <a:noFill/>
        </p:spPr>
        <p:txBody>
          <a:bodyPr wrap="square" numCol="1" spcCol="360000">
            <a:spAutoFit/>
          </a:bodyPr>
          <a:lstStyle/>
          <a:p>
            <a:pPr algn="just">
              <a:spcAft>
                <a:spcPts val="600"/>
              </a:spcAft>
            </a:pPr>
            <a:r>
              <a:rPr lang="fi-FI" sz="1200" dirty="0"/>
              <a:t>Toimenpideohjelmassa esitetään konkreettiset teot, joilla Vaala pystyy edistämään kävelyä ja pyöräilyä. Toimenpiteet on toteutettuna viimeistään vuoteen 2030 mennessä. </a:t>
            </a:r>
          </a:p>
          <a:p>
            <a:pPr algn="just">
              <a:spcAft>
                <a:spcPts val="600"/>
              </a:spcAft>
            </a:pPr>
            <a:r>
              <a:rPr lang="fi-FI" sz="1200" dirty="0"/>
              <a:t>Toimenpiteet on muodostettu konsultin ja tilaajan toimesta vastaamaan tunnistettuihin haasteisiin Vaalassa. Toimenpiteet on jaoteltu kolmeen teemaan: strategia, hallinto ja resurssit, infrastruktuuri ja toimenpiteet sekä viestintä ja yhteistyö.</a:t>
            </a:r>
          </a:p>
          <a:p>
            <a:pPr algn="just">
              <a:spcAft>
                <a:spcPts val="600"/>
              </a:spcAft>
            </a:pPr>
            <a:r>
              <a:rPr lang="fi-FI" sz="1200" dirty="0"/>
              <a:t>Jokaiseen teeman on tunnistettu kärkitoimenpiteitä, jotka esitellään tässä osiossa. Toimenpideohjelmassa esitetään konkreettisia työkaluja tavoitteiden saavuttamiselle. Toimenpiteille on nimetty</a:t>
            </a:r>
            <a:r>
              <a:rPr lang="fi-FI" sz="1200" b="1" dirty="0"/>
              <a:t> vastuutaho</a:t>
            </a:r>
            <a:r>
              <a:rPr lang="fi-FI" sz="1200" dirty="0"/>
              <a:t>. Vastuutahoina on yleensä joku tai jotkin kaupungin organisaatiot, kuten lautakunta tai virasto.  </a:t>
            </a:r>
          </a:p>
          <a:p>
            <a:pPr algn="just">
              <a:spcAft>
                <a:spcPts val="600"/>
              </a:spcAft>
            </a:pPr>
            <a:r>
              <a:rPr lang="fi-FI" sz="1200" dirty="0"/>
              <a:t>Ohjelmassa esitetyille toimenpiteille on nimetty </a:t>
            </a:r>
            <a:r>
              <a:rPr lang="fi-FI" sz="1200" b="1" dirty="0"/>
              <a:t>seurantamittarit</a:t>
            </a:r>
            <a:r>
              <a:rPr lang="fi-FI" sz="1200" dirty="0"/>
              <a:t>. Seurantamittarina voivat olla tietyn toimenpiteen tai sen osan toteuttaminen tiettyyn vuoteen mennessä, </a:t>
            </a:r>
          </a:p>
        </p:txBody>
      </p:sp>
      <p:sp>
        <p:nvSpPr>
          <p:cNvPr id="40" name="Dian numeron paikkamerkki 4">
            <a:extLst>
              <a:ext uri="{FF2B5EF4-FFF2-40B4-BE49-F238E27FC236}">
                <a16:creationId xmlns:a16="http://schemas.microsoft.com/office/drawing/2014/main" id="{01FCCB7E-1B39-48AB-86E6-81453E19C97E}"/>
              </a:ext>
            </a:extLst>
          </p:cNvPr>
          <p:cNvSpPr>
            <a:spLocks noGrp="1"/>
          </p:cNvSpPr>
          <p:nvPr>
            <p:ph type="sldNum" sz="quarter" idx="12"/>
          </p:nvPr>
        </p:nvSpPr>
        <p:spPr>
          <a:xfrm>
            <a:off x="11651637" y="6437546"/>
            <a:ext cx="360000" cy="242281"/>
          </a:xfrm>
        </p:spPr>
        <p:txBody>
          <a:bodyPr/>
          <a:lstStyle/>
          <a:p>
            <a:fld id="{39CE1503-BED9-462F-ADA2-F5678F1B9859}" type="slidenum">
              <a:rPr lang="fi-FI" smtClean="0"/>
              <a:t>42</a:t>
            </a:fld>
            <a:endParaRPr lang="fi-FI"/>
          </a:p>
        </p:txBody>
      </p:sp>
      <p:pic>
        <p:nvPicPr>
          <p:cNvPr id="2" name="Picture 1">
            <a:extLst>
              <a:ext uri="{FF2B5EF4-FFF2-40B4-BE49-F238E27FC236}">
                <a16:creationId xmlns:a16="http://schemas.microsoft.com/office/drawing/2014/main" id="{E77907E7-1416-EFA9-DDCC-EB8841689CF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5E07A0-5B06-F986-F89C-32639BD2F47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965" y="3243356"/>
            <a:ext cx="3771947" cy="2058546"/>
          </a:xfrm>
          <a:prstGeom prst="rect">
            <a:avLst/>
          </a:prstGeom>
        </p:spPr>
      </p:pic>
      <p:sp>
        <p:nvSpPr>
          <p:cNvPr id="13" name="TextBox 12">
            <a:extLst>
              <a:ext uri="{FF2B5EF4-FFF2-40B4-BE49-F238E27FC236}">
                <a16:creationId xmlns:a16="http://schemas.microsoft.com/office/drawing/2014/main" id="{DB963E7C-53AA-58A3-8C89-39B5DCB4DFBA}"/>
              </a:ext>
              <a:ext uri="{C183D7F6-B498-43B3-948B-1728B52AA6E4}">
                <adec:decorative xmlns:adec="http://schemas.microsoft.com/office/drawing/2017/decorative" val="1"/>
              </a:ext>
            </a:extLst>
          </p:cNvPr>
          <p:cNvSpPr txBox="1"/>
          <p:nvPr/>
        </p:nvSpPr>
        <p:spPr>
          <a:xfrm>
            <a:off x="368106" y="2819365"/>
            <a:ext cx="617157" cy="246221"/>
          </a:xfrm>
          <a:prstGeom prst="rect">
            <a:avLst/>
          </a:prstGeom>
          <a:noFill/>
        </p:spPr>
        <p:txBody>
          <a:bodyPr wrap="none" lIns="0" tIns="0" rIns="0" bIns="0" rtlCol="0">
            <a:spAutoFit/>
          </a:bodyPr>
          <a:lstStyle/>
          <a:p>
            <a:pPr algn="l"/>
            <a:r>
              <a:rPr lang="fi-FI" sz="1600" b="1"/>
              <a:t>Teemat</a:t>
            </a:r>
          </a:p>
        </p:txBody>
      </p:sp>
      <p:pic>
        <p:nvPicPr>
          <p:cNvPr id="4" name="Picture 3">
            <a:extLst>
              <a:ext uri="{FF2B5EF4-FFF2-40B4-BE49-F238E27FC236}">
                <a16:creationId xmlns:a16="http://schemas.microsoft.com/office/drawing/2014/main" id="{73509D0A-5102-60A9-8949-23287D4E89C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925034" y="2995483"/>
            <a:ext cx="8151058" cy="3255546"/>
          </a:xfrm>
          <a:prstGeom prst="rect">
            <a:avLst/>
          </a:prstGeom>
        </p:spPr>
      </p:pic>
    </p:spTree>
    <p:extLst>
      <p:ext uri="{BB962C8B-B14F-4D97-AF65-F5344CB8AC3E}">
        <p14:creationId xmlns:p14="http://schemas.microsoft.com/office/powerpoint/2010/main" val="3503101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3">
            <a:extLst>
              <a:ext uri="{FF2B5EF4-FFF2-40B4-BE49-F238E27FC236}">
                <a16:creationId xmlns:a16="http://schemas.microsoft.com/office/drawing/2014/main" id="{66149ED7-C994-445C-AE37-F4793CF3FD42}"/>
              </a:ext>
              <a:ext uri="{C183D7F6-B498-43B3-948B-1728B52AA6E4}">
                <adec:decorative xmlns:adec="http://schemas.microsoft.com/office/drawing/2017/decorative" val="1"/>
              </a:ext>
            </a:extLst>
          </p:cNvPr>
          <p:cNvSpPr/>
          <p:nvPr/>
        </p:nvSpPr>
        <p:spPr>
          <a:xfrm>
            <a:off x="288000" y="-1"/>
            <a:ext cx="777372" cy="6858001"/>
          </a:xfrm>
          <a:prstGeom prst="rect">
            <a:avLst/>
          </a:prstGeom>
          <a:solidFill>
            <a:srgbClr val="C4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itle 16">
            <a:extLst>
              <a:ext uri="{FF2B5EF4-FFF2-40B4-BE49-F238E27FC236}">
                <a16:creationId xmlns:a16="http://schemas.microsoft.com/office/drawing/2014/main" id="{F18E8D8F-611A-47C9-8DC9-C7AE289F3E6A}"/>
              </a:ext>
            </a:extLst>
          </p:cNvPr>
          <p:cNvSpPr txBox="1">
            <a:spLocks noGrp="1"/>
          </p:cNvSpPr>
          <p:nvPr>
            <p:ph type="title" idx="4294967295"/>
          </p:nvPr>
        </p:nvSpPr>
        <p:spPr>
          <a:xfrm>
            <a:off x="1999597" y="176681"/>
            <a:ext cx="609904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mj-lt"/>
                <a:ea typeface="+mn-ea"/>
                <a:cs typeface="+mn-cs"/>
              </a:rPr>
              <a:t>Strategia, hallinto ja resurssit</a:t>
            </a:r>
          </a:p>
        </p:txBody>
      </p:sp>
      <p:graphicFrame>
        <p:nvGraphicFramePr>
          <p:cNvPr id="2" name="Table 2">
            <a:extLst>
              <a:ext uri="{FF2B5EF4-FFF2-40B4-BE49-F238E27FC236}">
                <a16:creationId xmlns:a16="http://schemas.microsoft.com/office/drawing/2014/main" id="{F52409E1-43FA-4E74-B576-84F8DC3098ED}"/>
              </a:ext>
            </a:extLst>
          </p:cNvPr>
          <p:cNvGraphicFramePr>
            <a:graphicFrameLocks noGrp="1"/>
          </p:cNvGraphicFramePr>
          <p:nvPr>
            <p:extLst>
              <p:ext uri="{D42A27DB-BD31-4B8C-83A1-F6EECF244321}">
                <p14:modId xmlns:p14="http://schemas.microsoft.com/office/powerpoint/2010/main" val="2084311190"/>
              </p:ext>
            </p:extLst>
          </p:nvPr>
        </p:nvGraphicFramePr>
        <p:xfrm>
          <a:off x="1459597" y="2499360"/>
          <a:ext cx="9540000" cy="4236720"/>
        </p:xfrm>
        <a:graphic>
          <a:graphicData uri="http://schemas.openxmlformats.org/drawingml/2006/table">
            <a:tbl>
              <a:tblPr firstRow="1" bandRow="1">
                <a:tableStyleId>{BC89EF96-8CEA-46FF-86C4-4CE0E7609802}</a:tableStyleId>
              </a:tblPr>
              <a:tblGrid>
                <a:gridCol w="1862075">
                  <a:extLst>
                    <a:ext uri="{9D8B030D-6E8A-4147-A177-3AD203B41FA5}">
                      <a16:colId xmlns:a16="http://schemas.microsoft.com/office/drawing/2014/main" val="1232299945"/>
                    </a:ext>
                  </a:extLst>
                </a:gridCol>
                <a:gridCol w="4331390">
                  <a:extLst>
                    <a:ext uri="{9D8B030D-6E8A-4147-A177-3AD203B41FA5}">
                      <a16:colId xmlns:a16="http://schemas.microsoft.com/office/drawing/2014/main" val="3449083416"/>
                    </a:ext>
                  </a:extLst>
                </a:gridCol>
                <a:gridCol w="1429951">
                  <a:extLst>
                    <a:ext uri="{9D8B030D-6E8A-4147-A177-3AD203B41FA5}">
                      <a16:colId xmlns:a16="http://schemas.microsoft.com/office/drawing/2014/main" val="3032566085"/>
                    </a:ext>
                  </a:extLst>
                </a:gridCol>
                <a:gridCol w="1916584">
                  <a:extLst>
                    <a:ext uri="{9D8B030D-6E8A-4147-A177-3AD203B41FA5}">
                      <a16:colId xmlns:a16="http://schemas.microsoft.com/office/drawing/2014/main" val="3426354776"/>
                    </a:ext>
                  </a:extLst>
                </a:gridCol>
              </a:tblGrid>
              <a:tr h="194394">
                <a:tc>
                  <a:txBody>
                    <a:bodyPr/>
                    <a:lstStyle/>
                    <a:p>
                      <a:r>
                        <a:rPr lang="fi-FI" sz="1200"/>
                        <a:t>Toimenpide </a:t>
                      </a:r>
                      <a:endParaRPr lang="fi-FI" sz="1200">
                        <a:latin typeface="Sweco Sans" panose="00000500000000000000" charset="0"/>
                      </a:endParaRPr>
                    </a:p>
                  </a:txBody>
                  <a:tcPr/>
                </a:tc>
                <a:tc>
                  <a:txBody>
                    <a:bodyPr/>
                    <a:lstStyle/>
                    <a:p>
                      <a:r>
                        <a:rPr lang="fi-FI" sz="1200"/>
                        <a:t>Toimenpiteen kuvaus</a:t>
                      </a:r>
                      <a:endParaRPr lang="fi-FI" sz="1200">
                        <a:latin typeface="Sweco Sans" panose="00000500000000000000" charset="0"/>
                      </a:endParaRPr>
                    </a:p>
                  </a:txBody>
                  <a:tcPr/>
                </a:tc>
                <a:tc>
                  <a:txBody>
                    <a:bodyPr/>
                    <a:lstStyle/>
                    <a:p>
                      <a:r>
                        <a:rPr lang="fi-FI" sz="1200"/>
                        <a:t>Vastuutaho</a:t>
                      </a:r>
                      <a:endParaRPr lang="fi-FI" sz="1200">
                        <a:latin typeface="Sweco Sans" panose="00000500000000000000" charset="0"/>
                      </a:endParaRPr>
                    </a:p>
                  </a:txBody>
                  <a:tcPr/>
                </a:tc>
                <a:tc>
                  <a:txBody>
                    <a:bodyPr/>
                    <a:lstStyle/>
                    <a:p>
                      <a:r>
                        <a:rPr lang="fi-FI" sz="1200"/>
                        <a:t>Seurantamittari</a:t>
                      </a:r>
                      <a:endParaRPr lang="fi-FI" sz="1200">
                        <a:latin typeface="Sweco Sans" panose="00000500000000000000" charset="0"/>
                      </a:endParaRPr>
                    </a:p>
                  </a:txBody>
                  <a:tcPr/>
                </a:tc>
                <a:extLst>
                  <a:ext uri="{0D108BD9-81ED-4DB2-BD59-A6C34878D82A}">
                    <a16:rowId xmlns:a16="http://schemas.microsoft.com/office/drawing/2014/main" val="34897849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b="1"/>
                        <a:t>1. Hyväksytetään kävelyn ja pyöräilyn edistämisohjelma päättäjillä</a:t>
                      </a:r>
                    </a:p>
                  </a:txBody>
                  <a:tcPr/>
                </a:tc>
                <a:tc>
                  <a:txBody>
                    <a:bodyPr/>
                    <a:lstStyle/>
                    <a:p>
                      <a:r>
                        <a:rPr lang="fi-FI" sz="800">
                          <a:latin typeface="Sweco Sans" panose="00000500000000000000" charset="0"/>
                        </a:rPr>
                        <a:t>Hyväksytetään edistämisohjelma kunnan päättäjillä (joko kunnanhallitus tai valtuusto), jotta sen vaikuttavuus paranee ja siitä tulee sitova ohjelma. </a:t>
                      </a:r>
                    </a:p>
                  </a:txBody>
                  <a:tcPr/>
                </a:tc>
                <a:tc>
                  <a:txBody>
                    <a:bodyPr/>
                    <a:lstStyle/>
                    <a:p>
                      <a:r>
                        <a:rPr lang="fi-FI" sz="800">
                          <a:latin typeface="Sweco Sans" panose="00000500000000000000" charset="0"/>
                        </a:rPr>
                        <a:t>Tekninen osasto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Kävelyn ja pyöräilyn edistämisohjelma on hyväksytty Vaalan kunnanvaltuustossa tai –hallituksessa syksyllä 2023.</a:t>
                      </a:r>
                    </a:p>
                  </a:txBody>
                  <a:tcPr/>
                </a:tc>
                <a:extLst>
                  <a:ext uri="{0D108BD9-81ED-4DB2-BD59-A6C34878D82A}">
                    <a16:rowId xmlns:a16="http://schemas.microsoft.com/office/drawing/2014/main" val="31413317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b="1" kern="1200">
                          <a:solidFill>
                            <a:schemeClr val="dk1"/>
                          </a:solidFill>
                          <a:effectLst/>
                        </a:rPr>
                        <a:t>2. Huomioidaan kävelyn ja pyöräilyn edistämisen toimenpiteet  talousarviossa ja vuosittaisessa hyvinvointiraportissa. Ohjataan investointitasoa kohti YK:n suositusta (20% kaikista liikenneinvestoinneista kävelyn ja pyöräilyn hankkeisiin)</a:t>
                      </a:r>
                      <a:endParaRPr lang="fi-FI" sz="800" b="1" kern="1200">
                        <a:solidFill>
                          <a:schemeClr val="dk1"/>
                        </a:solidFill>
                        <a:effectLst/>
                        <a:latin typeface="Sweco Sans" panose="00000500000000000000" charset="0"/>
                      </a:endParaRPr>
                    </a:p>
                  </a:txBody>
                  <a:tcPr/>
                </a:tc>
                <a:tc>
                  <a:txBody>
                    <a:bodyPr/>
                    <a:lstStyle/>
                    <a:p>
                      <a:r>
                        <a:rPr lang="fi-FI" sz="800"/>
                        <a:t>Kunnan talousarviossa kävelyn ja pyöräilyn kehittämiselle osoitetaan tarvittavat resurssit kaikilla toimialoilla (henkilö-, investointi- ja ylläpitoresurssit). Selvitetään nykyisten kävelyn ja pyöräilyn investointimäärien osuus liikenneinvestointien kokonaismäärästä. Ohjataan investointitasoa kohti YK:n suositusta (20% kaikista liikenneinvestoinneista kävelyn ja pyöräilyn hankkeisiin).</a:t>
                      </a:r>
                      <a:endParaRPr lang="fi-FI" sz="800">
                        <a:latin typeface="Sweco Sans" panose="00000500000000000000" charset="0"/>
                      </a:endParaRPr>
                    </a:p>
                  </a:txBody>
                  <a:tcPr/>
                </a:tc>
                <a:tc>
                  <a:txBody>
                    <a:bodyPr/>
                    <a:lstStyle/>
                    <a:p>
                      <a:r>
                        <a:rPr lang="fi-FI" sz="800">
                          <a:latin typeface="Sweco Sans" panose="00000500000000000000" charset="0"/>
                        </a:rPr>
                        <a:t>Tekninen osasto, talousarvioon 2024 on suunniteltu investointeja kävelyn- ja pyöräilyolosuhteiden parantamiseksi.</a:t>
                      </a:r>
                    </a:p>
                    <a:p>
                      <a:endParaRPr lang="fi-FI" sz="800">
                        <a:latin typeface="Sweco Sans" panose="00000500000000000000" charset="0"/>
                      </a:endParaRPr>
                    </a:p>
                  </a:txBody>
                  <a:tcPr/>
                </a:tc>
                <a:tc>
                  <a:txBody>
                    <a:bodyPr/>
                    <a:lstStyle/>
                    <a:p>
                      <a:r>
                        <a:rPr lang="fi-FI" sz="800">
                          <a:latin typeface="Sweco Sans" panose="00000500000000000000" charset="0"/>
                        </a:rPr>
                        <a:t>Kävelyyn ja pyöräilyyn osoitettujen investointien nykytilan kartoitus vuoden 2024 aikana. Investointitason nosto vuoden 2025 budjetista alkaen. </a:t>
                      </a:r>
                    </a:p>
                  </a:txBody>
                  <a:tcPr/>
                </a:tc>
                <a:extLst>
                  <a:ext uri="{0D108BD9-81ED-4DB2-BD59-A6C34878D82A}">
                    <a16:rowId xmlns:a16="http://schemas.microsoft.com/office/drawing/2014/main" val="26414308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b="1" kern="1200">
                          <a:solidFill>
                            <a:schemeClr val="dk1"/>
                          </a:solidFill>
                          <a:effectLst/>
                          <a:latin typeface="Sweco Sans" panose="00000500000000000000" charset="0"/>
                        </a:rPr>
                        <a:t>3. Haetaan aktiivisesti </a:t>
                      </a:r>
                      <a:r>
                        <a:rPr lang="fi-FI" sz="800" b="1" kern="1200" err="1">
                          <a:solidFill>
                            <a:schemeClr val="dk1"/>
                          </a:solidFill>
                          <a:effectLst/>
                          <a:latin typeface="Sweco Sans" panose="00000500000000000000" charset="0"/>
                        </a:rPr>
                        <a:t>Traficomin</a:t>
                      </a:r>
                      <a:r>
                        <a:rPr lang="fi-FI" sz="800" b="1" kern="1200">
                          <a:solidFill>
                            <a:schemeClr val="dk1"/>
                          </a:solidFill>
                          <a:effectLst/>
                          <a:latin typeface="Sweco Sans" panose="00000500000000000000" charset="0"/>
                        </a:rPr>
                        <a:t> investointi- sekä liikkumisen ohjauksen tukea kävelyä ja pyöräilyä edistäviin hankkeisiin</a:t>
                      </a:r>
                    </a:p>
                  </a:txBody>
                  <a:tcPr/>
                </a:tc>
                <a:tc>
                  <a:txBody>
                    <a:bodyPr/>
                    <a:lstStyle/>
                    <a:p>
                      <a:r>
                        <a:rPr lang="fi-FI" sz="800">
                          <a:latin typeface="Sweco Sans" panose="00000500000000000000" charset="0"/>
                        </a:rPr>
                        <a:t>Haetaan säännöllisesti Traficomilta investointitukea kestävää liikkumista edistäviin infrahankkeisiin ja aikataulutetaan tarvittava henkilöresurssi hankehakuihin. Investointitukea haetaan yleensä kesäisin tai alkusyksystä, liikkumisen ohjauksen tukea haetaan yleensä syksyisin.</a:t>
                      </a:r>
                    </a:p>
                  </a:txBody>
                  <a:tcPr/>
                </a:tc>
                <a:tc>
                  <a:txBody>
                    <a:bodyPr/>
                    <a:lstStyle/>
                    <a:p>
                      <a:r>
                        <a:rPr lang="fi-FI" sz="800">
                          <a:latin typeface="Sweco Sans" panose="00000500000000000000" charset="0"/>
                        </a:rPr>
                        <a:t>Tekninen osasto maanrakennusmestari, sekä hankekehittäjä</a:t>
                      </a:r>
                    </a:p>
                    <a:p>
                      <a:endParaRPr lang="fi-FI" sz="800">
                        <a:latin typeface="Sweco Sans" panose="00000500000000000000" charset="0"/>
                      </a:endParaRPr>
                    </a:p>
                  </a:txBody>
                  <a:tcPr/>
                </a:tc>
                <a:tc>
                  <a:txBody>
                    <a:bodyPr/>
                    <a:lstStyle/>
                    <a:p>
                      <a:r>
                        <a:rPr lang="fi-FI" sz="800">
                          <a:latin typeface="Sweco Sans" panose="00000500000000000000" charset="0"/>
                        </a:rPr>
                        <a:t>Haetut ja tuetut avustuskohteet vuosittain. </a:t>
                      </a:r>
                    </a:p>
                  </a:txBody>
                  <a:tcPr/>
                </a:tc>
                <a:extLst>
                  <a:ext uri="{0D108BD9-81ED-4DB2-BD59-A6C34878D82A}">
                    <a16:rowId xmlns:a16="http://schemas.microsoft.com/office/drawing/2014/main" val="42625215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b="1" kern="1200" dirty="0">
                          <a:solidFill>
                            <a:schemeClr val="tx1"/>
                          </a:solidFill>
                          <a:effectLst/>
                        </a:rPr>
                        <a:t>4. Osallistutaan aktiivisesti seudullisiin kävelyn ja pyöräilyn edistämishankkeisiin</a:t>
                      </a:r>
                      <a:endParaRPr lang="fi-FI" sz="800" b="1" dirty="0">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b="0"/>
                        <a:t>Vaalan kunta osallistuu aktiivisesti Oulun seudun kuntayhtymän kävelyn ja pyöräilyn edistämishankkeisiin ja varmistaa, että kunnan omat näkökulmat ja tarpeet huomioidaan seudullisissa projekteissa. </a:t>
                      </a:r>
                      <a:endParaRPr lang="fi-FI" sz="800"/>
                    </a:p>
                  </a:txBody>
                  <a:tcPr/>
                </a:tc>
                <a:tc>
                  <a:txBody>
                    <a:bodyPr/>
                    <a:lstStyle/>
                    <a:p>
                      <a:r>
                        <a:rPr lang="fi-FI" sz="800">
                          <a:latin typeface="Sweco Sans" panose="00000500000000000000" charset="0"/>
                        </a:rPr>
                        <a:t>Poikkihallinnollinen</a:t>
                      </a:r>
                    </a:p>
                  </a:txBody>
                  <a:tcPr/>
                </a:tc>
                <a:tc>
                  <a:txBody>
                    <a:bodyPr/>
                    <a:lstStyle/>
                    <a:p>
                      <a:r>
                        <a:rPr lang="fi-FI" sz="800">
                          <a:latin typeface="Sweco Sans" panose="00000500000000000000" charset="0"/>
                        </a:rPr>
                        <a:t>Osallistuminen hankkeiden laadintaan ja Vaalaan osoitettujen toimenpiteiden määrä.  </a:t>
                      </a:r>
                    </a:p>
                  </a:txBody>
                  <a:tcPr/>
                </a:tc>
                <a:extLst>
                  <a:ext uri="{0D108BD9-81ED-4DB2-BD59-A6C34878D82A}">
                    <a16:rowId xmlns:a16="http://schemas.microsoft.com/office/drawing/2014/main" val="9939249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b="1">
                          <a:latin typeface="Sweco Sans" panose="00000500000000000000" charset="0"/>
                        </a:rPr>
                        <a:t>5. Ehdotetaan </a:t>
                      </a:r>
                      <a:r>
                        <a:rPr lang="fi-FI" sz="800" b="1" err="1">
                          <a:latin typeface="Sweco Sans" panose="00000500000000000000" charset="0"/>
                        </a:rPr>
                        <a:t>Eurovelo</a:t>
                      </a:r>
                      <a:r>
                        <a:rPr lang="fi-FI" sz="800" b="1">
                          <a:latin typeface="Sweco Sans" panose="00000500000000000000" charset="0"/>
                        </a:rPr>
                        <a:t> –reitin uudelleen linjausta Oulunjärven länsipuolelta</a:t>
                      </a:r>
                    </a:p>
                  </a:txBody>
                  <a:tcPr/>
                </a:tc>
                <a:tc>
                  <a:txBody>
                    <a:bodyPr/>
                    <a:lstStyle/>
                    <a:p>
                      <a:r>
                        <a:rPr lang="fi-FI" sz="800" err="1">
                          <a:latin typeface="Sweco Sans" panose="00000500000000000000" charset="0"/>
                        </a:rPr>
                        <a:t>Eurovelo</a:t>
                      </a:r>
                      <a:r>
                        <a:rPr lang="fi-FI" sz="800">
                          <a:latin typeface="Sweco Sans" panose="00000500000000000000" charset="0"/>
                        </a:rPr>
                        <a:t> 11- reitti kulkee nykyisellään Oulunjärven itäisellä puolella. Tässä työssä on arvioitu, että reitin kannattaisi lähteä Paltamosta kohti Manamansaloa ja kiertää Oulunjärvi sen länsipuolelta. Reittimuutoksesta on tehty tämän aloite Suomen pyörämatkailukeskukselle osana tätä hanketta.</a:t>
                      </a:r>
                    </a:p>
                  </a:txBody>
                  <a:tcPr/>
                </a:tc>
                <a:tc>
                  <a:txBody>
                    <a:bodyPr/>
                    <a:lstStyle/>
                    <a:p>
                      <a:r>
                        <a:rPr lang="fi-FI" sz="800">
                          <a:latin typeface="Sweco Sans" panose="00000500000000000000" charset="0"/>
                        </a:rPr>
                        <a:t>Hankekehittäjä, Ympäristötyönjohtaja, </a:t>
                      </a:r>
                      <a:r>
                        <a:rPr lang="fi-FI" sz="800" err="1">
                          <a:latin typeface="Sweco Sans" panose="00000500000000000000" charset="0"/>
                        </a:rPr>
                        <a:t>Humanpolis</a:t>
                      </a:r>
                      <a:r>
                        <a:rPr lang="fi-FI" sz="800">
                          <a:latin typeface="Sweco Sans" panose="00000500000000000000" charset="0"/>
                        </a:rPr>
                        <a:t>, Pyörämatkailukeskus</a:t>
                      </a:r>
                    </a:p>
                  </a:txBody>
                  <a:tcPr/>
                </a:tc>
                <a:tc>
                  <a:txBody>
                    <a:bodyPr/>
                    <a:lstStyle/>
                    <a:p>
                      <a:r>
                        <a:rPr lang="fi-FI" sz="800">
                          <a:latin typeface="Sweco Sans" panose="00000500000000000000" charset="0"/>
                        </a:rPr>
                        <a:t>Reittimuutosta ehdotetaan syksyllä 2023, muutos karttoihin ja </a:t>
                      </a:r>
                      <a:r>
                        <a:rPr lang="fi-FI" sz="800" err="1">
                          <a:latin typeface="Sweco Sans" panose="00000500000000000000" charset="0"/>
                        </a:rPr>
                        <a:t>Eurovelo</a:t>
                      </a:r>
                      <a:r>
                        <a:rPr lang="fi-FI" sz="800">
                          <a:latin typeface="Sweco Sans" panose="00000500000000000000" charset="0"/>
                        </a:rPr>
                        <a:t>-sivustolle mahdollisimman pian. Kehitys muun </a:t>
                      </a:r>
                      <a:r>
                        <a:rPr lang="fi-FI" sz="800" err="1">
                          <a:latin typeface="Sweco Sans" panose="00000500000000000000" charset="0"/>
                        </a:rPr>
                        <a:t>Eurovelo</a:t>
                      </a:r>
                      <a:r>
                        <a:rPr lang="fi-FI" sz="800">
                          <a:latin typeface="Sweco Sans" panose="00000500000000000000" charset="0"/>
                        </a:rPr>
                        <a:t> –</a:t>
                      </a:r>
                      <a:r>
                        <a:rPr lang="fi-FI" sz="800" err="1">
                          <a:latin typeface="Sweco Sans" panose="00000500000000000000" charset="0"/>
                        </a:rPr>
                        <a:t>reitistön</a:t>
                      </a:r>
                      <a:r>
                        <a:rPr lang="fi-FI" sz="800">
                          <a:latin typeface="Sweco Sans" panose="00000500000000000000" charset="0"/>
                        </a:rPr>
                        <a:t> osana. </a:t>
                      </a:r>
                    </a:p>
                  </a:txBody>
                  <a:tcPr/>
                </a:tc>
                <a:extLst>
                  <a:ext uri="{0D108BD9-81ED-4DB2-BD59-A6C34878D82A}">
                    <a16:rowId xmlns:a16="http://schemas.microsoft.com/office/drawing/2014/main" val="1996773458"/>
                  </a:ext>
                </a:extLst>
              </a:tr>
              <a:tr h="370840">
                <a:tc>
                  <a:txBody>
                    <a:bodyPr/>
                    <a:lstStyle/>
                    <a:p>
                      <a:r>
                        <a:rPr lang="fi-FI" sz="800" b="1"/>
                        <a:t>6. Selvitetään mahdollisuutta perustaa naapurikuntien ja </a:t>
                      </a:r>
                      <a:r>
                        <a:rPr lang="fi-FI" sz="800" b="1" err="1"/>
                        <a:t>ELY:n</a:t>
                      </a:r>
                      <a:r>
                        <a:rPr lang="fi-FI" sz="800" b="1"/>
                        <a:t> kanssa yhteinen, erityisesti pyörämatkailuun ja virkistyspyöräilyyn keskittyvä yhteistyöryhmä. Mikäli seudulla on jo olemassa yhteistyöryhmiä, osallistutaan niiden toimintaan.</a:t>
                      </a:r>
                      <a:endParaRPr lang="fi-FI" sz="800" b="1">
                        <a:latin typeface="Sweco Sans" panose="00000500000000000000" charset="0"/>
                      </a:endParaRPr>
                    </a:p>
                  </a:txBody>
                  <a:tcPr/>
                </a:tc>
                <a:tc>
                  <a:txBody>
                    <a:bodyPr/>
                    <a:lstStyle/>
                    <a:p>
                      <a:r>
                        <a:rPr lang="fi-FI" sz="800">
                          <a:latin typeface="Sweco Sans" panose="00000500000000000000" charset="0"/>
                        </a:rPr>
                        <a:t>Vaalassa ja sen lähialueilla kulkee useita pyörämatkailuun ja virkistyspyöräilyyn painottuvia reittejä. </a:t>
                      </a:r>
                      <a:r>
                        <a:rPr lang="fi-FI" sz="800" err="1">
                          <a:latin typeface="Sweco Sans" panose="00000500000000000000" charset="0"/>
                        </a:rPr>
                        <a:t>Reitistöä</a:t>
                      </a:r>
                      <a:r>
                        <a:rPr lang="fi-FI" sz="800">
                          <a:latin typeface="Sweco Sans" panose="00000500000000000000" charset="0"/>
                        </a:rPr>
                        <a:t> kannattaa kehittää kokonaisuutena, joten kuntien välisen yhteistyön rooli korostuu kehityksessä. Lisäksi ELY-keskuksella on tärkeä rooli, sillä useat reitit kulkevat valtion omistamalla tieverkolla. Yhteistyöllä parannetaan esimerkiksi </a:t>
                      </a:r>
                      <a:r>
                        <a:rPr lang="fi-FI" sz="800" err="1">
                          <a:latin typeface="Sweco Sans" panose="00000500000000000000" charset="0"/>
                        </a:rPr>
                        <a:t>Eurovelo</a:t>
                      </a:r>
                      <a:r>
                        <a:rPr lang="fi-FI" sz="800">
                          <a:latin typeface="Sweco Sans" panose="00000500000000000000" charset="0"/>
                        </a:rPr>
                        <a:t> –reitin seudullista opastusta ja varmistetaan kuntarajat ylittävä laatutaso ja viestintä.</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kern="1200">
                          <a:solidFill>
                            <a:schemeClr val="tx1"/>
                          </a:solidFill>
                        </a:rPr>
                        <a:t>Hankekehittäjä, Ympäristötyönjohtaja, </a:t>
                      </a:r>
                      <a:r>
                        <a:rPr lang="fi-FI" sz="800" kern="1200" err="1">
                          <a:solidFill>
                            <a:schemeClr val="tx1"/>
                          </a:solidFill>
                        </a:rPr>
                        <a:t>Humanpolis</a:t>
                      </a:r>
                      <a:endParaRPr lang="fi-FI" sz="800" kern="1200">
                        <a:solidFill>
                          <a:schemeClr val="tx1"/>
                        </a:solidFill>
                      </a:endParaRPr>
                    </a:p>
                  </a:txBody>
                  <a:tcPr/>
                </a:tc>
                <a:tc>
                  <a:txBody>
                    <a:bodyPr/>
                    <a:lstStyle/>
                    <a:p>
                      <a:r>
                        <a:rPr lang="fi-FI" sz="800" dirty="0"/>
                        <a:t>Yhteistyöryhmä saadaan muodostettua vuoden 2025 aikana ja se kokoontuu silloin vähintään kerran.</a:t>
                      </a:r>
                      <a:endParaRPr lang="fi-FI" sz="800" dirty="0">
                        <a:latin typeface="Sweco Sans" panose="00000500000000000000" charset="0"/>
                      </a:endParaRPr>
                    </a:p>
                  </a:txBody>
                  <a:tcPr/>
                </a:tc>
                <a:extLst>
                  <a:ext uri="{0D108BD9-81ED-4DB2-BD59-A6C34878D82A}">
                    <a16:rowId xmlns:a16="http://schemas.microsoft.com/office/drawing/2014/main" val="1418633420"/>
                  </a:ext>
                </a:extLst>
              </a:tr>
            </a:tbl>
          </a:graphicData>
        </a:graphic>
      </p:graphicFrame>
      <p:sp>
        <p:nvSpPr>
          <p:cNvPr id="12" name="Oval 15">
            <a:extLst>
              <a:ext uri="{FF2B5EF4-FFF2-40B4-BE49-F238E27FC236}">
                <a16:creationId xmlns:a16="http://schemas.microsoft.com/office/drawing/2014/main" id="{BEEA9AF6-1A58-4FDD-9E80-24BA36CE9B9E}"/>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latin typeface="Sweco Sans (Body)"/>
              </a:rPr>
              <a:t>5.1</a:t>
            </a:r>
          </a:p>
        </p:txBody>
      </p:sp>
      <p:grpSp>
        <p:nvGrpSpPr>
          <p:cNvPr id="11" name="Group 48">
            <a:extLst>
              <a:ext uri="{FF2B5EF4-FFF2-40B4-BE49-F238E27FC236}">
                <a16:creationId xmlns:a16="http://schemas.microsoft.com/office/drawing/2014/main" id="{AAFB148C-823D-424E-870A-5D28C6516DAA}"/>
              </a:ext>
              <a:ext uri="{C183D7F6-B498-43B3-948B-1728B52AA6E4}">
                <adec:decorative xmlns:adec="http://schemas.microsoft.com/office/drawing/2017/decorative" val="1"/>
              </a:ext>
            </a:extLst>
          </p:cNvPr>
          <p:cNvGrpSpPr/>
          <p:nvPr/>
        </p:nvGrpSpPr>
        <p:grpSpPr>
          <a:xfrm>
            <a:off x="1459597" y="137513"/>
            <a:ext cx="540000" cy="540000"/>
            <a:chOff x="9858160" y="2160000"/>
            <a:chExt cx="1975383" cy="1975383"/>
          </a:xfrm>
        </p:grpSpPr>
        <p:sp>
          <p:nvSpPr>
            <p:cNvPr id="15" name="Oval 49">
              <a:extLst>
                <a:ext uri="{FF2B5EF4-FFF2-40B4-BE49-F238E27FC236}">
                  <a16:creationId xmlns:a16="http://schemas.microsoft.com/office/drawing/2014/main" id="{0F51C2D5-58C7-4635-9976-ABC142016987}"/>
                </a:ext>
              </a:extLst>
            </p:cNvPr>
            <p:cNvSpPr/>
            <p:nvPr/>
          </p:nvSpPr>
          <p:spPr>
            <a:xfrm>
              <a:off x="9858160" y="2160000"/>
              <a:ext cx="1975383" cy="1975383"/>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Sweco Sans"/>
                <a:ea typeface="+mn-ea"/>
                <a:cs typeface="+mn-cs"/>
              </a:endParaRPr>
            </a:p>
          </p:txBody>
        </p:sp>
        <p:pic>
          <p:nvPicPr>
            <p:cNvPr id="20" name="Graphic 50">
              <a:extLst>
                <a:ext uri="{FF2B5EF4-FFF2-40B4-BE49-F238E27FC236}">
                  <a16:creationId xmlns:a16="http://schemas.microsoft.com/office/drawing/2014/main" id="{89DAE61B-ECD7-4170-B629-DA9F92E206F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84715" y="2783154"/>
              <a:ext cx="826194" cy="729076"/>
            </a:xfrm>
            <a:prstGeom prst="rect">
              <a:avLst/>
            </a:prstGeom>
          </p:spPr>
        </p:pic>
      </p:grpSp>
      <p:sp>
        <p:nvSpPr>
          <p:cNvPr id="16" name="Rectangle 8">
            <a:extLst>
              <a:ext uri="{FF2B5EF4-FFF2-40B4-BE49-F238E27FC236}">
                <a16:creationId xmlns:a16="http://schemas.microsoft.com/office/drawing/2014/main" id="{FC089D24-5191-4438-BE32-C3CF3A899B94}"/>
              </a:ext>
            </a:extLst>
          </p:cNvPr>
          <p:cNvSpPr/>
          <p:nvPr/>
        </p:nvSpPr>
        <p:spPr>
          <a:xfrm>
            <a:off x="1398636" y="791594"/>
            <a:ext cx="9802763" cy="1818051"/>
          </a:xfrm>
          <a:prstGeom prst="rect">
            <a:avLst/>
          </a:prstGeom>
        </p:spPr>
        <p:txBody>
          <a:bodyPr wrap="square" numCol="2" spcCol="360000">
            <a:noAutofit/>
          </a:bodyPr>
          <a:lstStyle/>
          <a:p>
            <a:r>
              <a:rPr lang="fi-FI" sz="1050" dirty="0"/>
              <a:t>Kävelyn ja pyöräilyn edistäminen tarvitsee Vaalassa nykyistä strategisempaa otetta. Strategisuus tarkoittaa paitsi kävelyn ja pyöräilyn edistämisohjelmaa, myös rajapintojen löytämistä muihin kunnan ja seudun kehittämisohjelmiin, kuten Vaalan kuntastrategiaan</a:t>
            </a:r>
          </a:p>
          <a:p>
            <a:endParaRPr lang="fi-FI" sz="1050" dirty="0"/>
          </a:p>
          <a:p>
            <a:r>
              <a:rPr lang="fi-FI" sz="1050" dirty="0"/>
              <a:t>Pitkäjänteisen kehittämisen varmistamiseksi Vaalassa tulee varata</a:t>
            </a:r>
          </a:p>
          <a:p>
            <a:r>
              <a:rPr lang="fi-FI" sz="1050" dirty="0"/>
              <a:t>talousarvioissa kävelyn ja pyöräilyn kehittämiselle tarvittavat resurssit. Tälle löytyy hyvät perusteet. Kävelyn ja pyöräilyn edistämistyö on tärkeä osa Vaalan kunnan hyvinvoinnin ja terveyden edistämistyötä. Kävely ja pyöräily liittyvät Vaalassa myös yritysten elinvoimaisuuteen ja houkuttelevuuteen työpaikkana. Vaala on edistämisohjelman laadinnassa</a:t>
            </a:r>
          </a:p>
          <a:p>
            <a:r>
              <a:rPr lang="fi-FI" sz="1050" dirty="0"/>
              <a:t>tehnyt mittavan panostuksen kävelyn ja pyöräliikenteen edistämiseen. Työn</a:t>
            </a:r>
          </a:p>
          <a:p>
            <a:r>
              <a:rPr lang="fi-FI" sz="1050" dirty="0"/>
              <a:t>hedelmät poimitaan kuitenkin vasta, kun kunta suuntaa resursseja ohjelman</a:t>
            </a:r>
          </a:p>
          <a:p>
            <a:r>
              <a:rPr lang="fi-FI" sz="1050" dirty="0"/>
              <a:t>toimeenpanoon ja myös seuraa sen toteutumista.</a:t>
            </a:r>
          </a:p>
          <a:p>
            <a:endParaRPr lang="fi-FI" sz="1050" dirty="0"/>
          </a:p>
          <a:p>
            <a:r>
              <a:rPr lang="fi-FI" sz="1050" dirty="0"/>
              <a:t>Kävelyn ja pyöräilyyn liittyvät kysymykset eivät rajoitu millekään yksittäiselle kunnan hallinnonalalle, vaan niitä on hyvä käsitellä poikkihallinnollisissa elimissä ja hyvinvoinnin edistämisen rakenteeseen kuuluvissa työryhmissä. Yhteistyötä kannattaa luonnollisesti kehittää ELY-keskuksen</a:t>
            </a:r>
          </a:p>
          <a:p>
            <a:r>
              <a:rPr lang="fi-FI" sz="1050" dirty="0"/>
              <a:t>suuntaan ja naapurikuntien kanssa.</a:t>
            </a:r>
          </a:p>
        </p:txBody>
      </p:sp>
      <p:sp>
        <p:nvSpPr>
          <p:cNvPr id="6" name="Dian numeron paikkamerkki 5">
            <a:extLst>
              <a:ext uri="{FF2B5EF4-FFF2-40B4-BE49-F238E27FC236}">
                <a16:creationId xmlns:a16="http://schemas.microsoft.com/office/drawing/2014/main" id="{9633E5D0-9B60-4074-9C76-6F08318F433E}"/>
              </a:ext>
            </a:extLst>
          </p:cNvPr>
          <p:cNvSpPr>
            <a:spLocks noGrp="1"/>
          </p:cNvSpPr>
          <p:nvPr>
            <p:ph type="sldNum" sz="quarter" idx="12"/>
          </p:nvPr>
        </p:nvSpPr>
        <p:spPr/>
        <p:txBody>
          <a:bodyPr/>
          <a:lstStyle/>
          <a:p>
            <a:fld id="{39CE1503-BED9-462F-ADA2-F5678F1B9859}" type="slidenum">
              <a:rPr lang="fi-FI" smtClean="0"/>
              <a:t>43</a:t>
            </a:fld>
            <a:endParaRPr lang="fi-FI"/>
          </a:p>
        </p:txBody>
      </p:sp>
      <p:pic>
        <p:nvPicPr>
          <p:cNvPr id="3" name="Picture 2">
            <a:extLst>
              <a:ext uri="{FF2B5EF4-FFF2-40B4-BE49-F238E27FC236}">
                <a16:creationId xmlns:a16="http://schemas.microsoft.com/office/drawing/2014/main" id="{2AE0C931-EE5D-580F-DD4B-9374CBAD644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61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C4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5">
            <a:extLst>
              <a:ext uri="{FF2B5EF4-FFF2-40B4-BE49-F238E27FC236}">
                <a16:creationId xmlns:a16="http://schemas.microsoft.com/office/drawing/2014/main" id="{7DBB8574-0579-48D6-9ECC-37E031EECC37}"/>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5.1</a:t>
            </a:r>
          </a:p>
        </p:txBody>
      </p:sp>
      <p:grpSp>
        <p:nvGrpSpPr>
          <p:cNvPr id="17" name="Group 45">
            <a:extLst>
              <a:ext uri="{FF2B5EF4-FFF2-40B4-BE49-F238E27FC236}">
                <a16:creationId xmlns:a16="http://schemas.microsoft.com/office/drawing/2014/main" id="{7AD6324A-3F52-4FB2-AC93-83F5032CD879}"/>
              </a:ext>
              <a:ext uri="{C183D7F6-B498-43B3-948B-1728B52AA6E4}">
                <adec:decorative xmlns:adec="http://schemas.microsoft.com/office/drawing/2017/decorative" val="1"/>
              </a:ext>
            </a:extLst>
          </p:cNvPr>
          <p:cNvGrpSpPr/>
          <p:nvPr/>
        </p:nvGrpSpPr>
        <p:grpSpPr>
          <a:xfrm>
            <a:off x="1440000" y="147596"/>
            <a:ext cx="540000" cy="540000"/>
            <a:chOff x="2734540" y="2160000"/>
            <a:chExt cx="1975383" cy="1975383"/>
          </a:xfrm>
        </p:grpSpPr>
        <p:sp>
          <p:nvSpPr>
            <p:cNvPr id="18" name="Oval 46">
              <a:extLst>
                <a:ext uri="{FF2B5EF4-FFF2-40B4-BE49-F238E27FC236}">
                  <a16:creationId xmlns:a16="http://schemas.microsoft.com/office/drawing/2014/main" id="{4C8241A0-7D17-4777-A191-FD459FEB89D2}"/>
                </a:ext>
              </a:extLst>
            </p:cNvPr>
            <p:cNvSpPr/>
            <p:nvPr/>
          </p:nvSpPr>
          <p:spPr>
            <a:xfrm>
              <a:off x="2734540" y="2160000"/>
              <a:ext cx="1975383" cy="1975383"/>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Sweco Sans"/>
                <a:ea typeface="+mn-ea"/>
                <a:cs typeface="+mn-cs"/>
              </a:endParaRPr>
            </a:p>
          </p:txBody>
        </p:sp>
        <p:pic>
          <p:nvPicPr>
            <p:cNvPr id="19" name="Graphic 47">
              <a:extLst>
                <a:ext uri="{FF2B5EF4-FFF2-40B4-BE49-F238E27FC236}">
                  <a16:creationId xmlns:a16="http://schemas.microsoft.com/office/drawing/2014/main" id="{4AF3454D-4FF9-4380-96BB-411DA38313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0611" y="2709530"/>
              <a:ext cx="893458" cy="876322"/>
            </a:xfrm>
            <a:prstGeom prst="rect">
              <a:avLst/>
            </a:prstGeom>
          </p:spPr>
        </p:pic>
      </p:grpSp>
      <p:sp>
        <p:nvSpPr>
          <p:cNvPr id="20" name="TextBox 16">
            <a:extLst>
              <a:ext uri="{FF2B5EF4-FFF2-40B4-BE49-F238E27FC236}">
                <a16:creationId xmlns:a16="http://schemas.microsoft.com/office/drawing/2014/main" id="{7212CF58-14D1-4139-878C-9B2C71EFFA1B}"/>
              </a:ext>
            </a:extLst>
          </p:cNvPr>
          <p:cNvSpPr txBox="1">
            <a:spLocks noGrp="1"/>
          </p:cNvSpPr>
          <p:nvPr>
            <p:ph type="title" idx="4294967295"/>
          </p:nvPr>
        </p:nvSpPr>
        <p:spPr>
          <a:xfrm>
            <a:off x="1999597" y="176681"/>
            <a:ext cx="609904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mj-lt"/>
                <a:ea typeface="+mn-ea"/>
                <a:cs typeface="+mn-cs"/>
              </a:rPr>
              <a:t>Infra ja olosuhteet</a:t>
            </a:r>
          </a:p>
        </p:txBody>
      </p:sp>
      <p:sp>
        <p:nvSpPr>
          <p:cNvPr id="13" name="TextBox 12">
            <a:extLst>
              <a:ext uri="{FF2B5EF4-FFF2-40B4-BE49-F238E27FC236}">
                <a16:creationId xmlns:a16="http://schemas.microsoft.com/office/drawing/2014/main" id="{3A8E9054-9A8A-4630-B8BF-0CE5F06F01F9}"/>
              </a:ext>
            </a:extLst>
          </p:cNvPr>
          <p:cNvSpPr txBox="1"/>
          <p:nvPr/>
        </p:nvSpPr>
        <p:spPr>
          <a:xfrm>
            <a:off x="1358900" y="733530"/>
            <a:ext cx="9855200" cy="1704870"/>
          </a:xfrm>
          <a:prstGeom prst="rect">
            <a:avLst/>
          </a:prstGeom>
          <a:noFill/>
        </p:spPr>
        <p:txBody>
          <a:bodyPr wrap="square" numCol="2" spcCol="360000" rtlCol="0">
            <a:spAutoFit/>
          </a:bodyPr>
          <a:lstStyle/>
          <a:p>
            <a:pPr>
              <a:spcAft>
                <a:spcPts val="600"/>
              </a:spcAft>
            </a:pPr>
            <a:r>
              <a:rPr lang="fi-FI" sz="900"/>
              <a:t>Kävelyn ja pyöräilyn laadukkaille ratkaisuille luodaan edellytykset maankäytön suunnittelulla. Maankäytön suunnittelulla ei voida suoraan vaikuttaa esimerkiksi kävely- ja pyöräväylien laatuun, mutta sillä luodaan edellytykset potentiaalisille kävely- ja pyörämatkoille ja varataan tilaa järjestelyille. Merkittävintä maankäytön suunnittelussa kävelyn ja pyöräilyn näkökulmasta on riittävän tiivis aluerakenne, joka tukee kävelylle ja pyöräilylle sopivia arkimatkoja. Maankäytön suunnittelussa tulisikin aina arvioida vaikutukset kävely- ja pyöräliikenteeseen ja niiden potentiaaliin. </a:t>
            </a:r>
          </a:p>
          <a:p>
            <a:pPr>
              <a:spcAft>
                <a:spcPts val="600"/>
              </a:spcAft>
            </a:pPr>
            <a:r>
              <a:rPr lang="fi-FI" sz="900"/>
              <a:t>Yhtenäisten pyöräliikenteen reittien toteuttaminen edellyttää kokonaisnäkemystä reiteistä, jotta ne voidaan huomioida jo yleispiirteisen maankäytön suunnittelun yhteystarvevarauksissa. Pyöräliikenteen pääverkko tulisikin laatia tai päivittää yleiskaavoituksen yhteydessä ja lisätä se kaavakarttaan sekä tarvittaessa kaavamääräyksiin. Asemakaavoituksen yhteydessä pyöräliikenteen järjestelyt tulisivat olla tiedossa, jotta esimerkiksi katualueille osataan jättää riittävästi tilaa myös laadukkaiden pyöräliikenteen järjestelyiden toteuttamiseen. </a:t>
            </a:r>
          </a:p>
          <a:p>
            <a:pPr>
              <a:spcAft>
                <a:spcPts val="600"/>
              </a:spcAft>
            </a:pPr>
            <a:r>
              <a:rPr kumimoji="0" lang="fi-FI" sz="900" b="0" i="0" u="none" strike="noStrike" kern="1200" cap="none" spc="0" normalizeH="0" baseline="0">
                <a:ln>
                  <a:noFill/>
                </a:ln>
                <a:solidFill>
                  <a:schemeClr val="tx1"/>
                </a:solidFill>
                <a:effectLst/>
                <a:uLnTx/>
                <a:uFillTx/>
                <a:ea typeface="+mn-ea"/>
                <a:cs typeface="+mn-cs"/>
              </a:rPr>
              <a:t>Kävely-yhteyksien ja kehittämisalueiden sekä pä</a:t>
            </a:r>
            <a:r>
              <a:rPr lang="fi-FI" sz="900"/>
              <a:t>äverkon muodostamisen ja sen antamien raamien määrittelyn jälkeen on tärkeää nostaa esiin jatkotoimenpiteitä. Jotta kehitystyö voi olla mahdollisimman laadukasta, tulee siinä huomioida alusta alkaen eri sidosryhmät ja niiden vaikutukset pääverkon kehittämiseen. Suunnittelualueella osa väylistä on </a:t>
            </a:r>
            <a:r>
              <a:rPr lang="fi-FI" sz="900" err="1"/>
              <a:t>ELY:n</a:t>
            </a:r>
            <a:r>
              <a:rPr lang="fi-FI" sz="900"/>
              <a:t> omistuksessa, minkä vuoksi työn tulokset on tärkeää käydä toimijan kanssa läpi ja esittää ohjelman vaikutukset väyliin. Toimivan yhteistyön avulla mahdollistetaan yhteisen tavoitetilan löytyminen, tehokas päätöksenteko ja vaikuttavat kehitystoimenpiteet. </a:t>
            </a:r>
          </a:p>
          <a:p>
            <a:pPr>
              <a:spcAft>
                <a:spcPts val="600"/>
              </a:spcAft>
            </a:pPr>
            <a:endParaRPr lang="fi-FI" sz="1000"/>
          </a:p>
        </p:txBody>
      </p:sp>
      <p:graphicFrame>
        <p:nvGraphicFramePr>
          <p:cNvPr id="9" name="Table 2">
            <a:extLst>
              <a:ext uri="{FF2B5EF4-FFF2-40B4-BE49-F238E27FC236}">
                <a16:creationId xmlns:a16="http://schemas.microsoft.com/office/drawing/2014/main" id="{9B9B0FC8-C03B-4AF8-B427-67E3F9A19335}"/>
              </a:ext>
            </a:extLst>
          </p:cNvPr>
          <p:cNvGraphicFramePr>
            <a:graphicFrameLocks noGrp="1"/>
          </p:cNvGraphicFramePr>
          <p:nvPr>
            <p:extLst>
              <p:ext uri="{D42A27DB-BD31-4B8C-83A1-F6EECF244321}">
                <p14:modId xmlns:p14="http://schemas.microsoft.com/office/powerpoint/2010/main" val="2155039073"/>
              </p:ext>
            </p:extLst>
          </p:nvPr>
        </p:nvGraphicFramePr>
        <p:xfrm>
          <a:off x="1440000" y="2384757"/>
          <a:ext cx="9540000" cy="4426639"/>
        </p:xfrm>
        <a:graphic>
          <a:graphicData uri="http://schemas.openxmlformats.org/drawingml/2006/table">
            <a:tbl>
              <a:tblPr firstRow="1" bandRow="1">
                <a:tableStyleId>{BC89EF96-8CEA-46FF-86C4-4CE0E7609802}</a:tableStyleId>
              </a:tblPr>
              <a:tblGrid>
                <a:gridCol w="2152758">
                  <a:extLst>
                    <a:ext uri="{9D8B030D-6E8A-4147-A177-3AD203B41FA5}">
                      <a16:colId xmlns:a16="http://schemas.microsoft.com/office/drawing/2014/main" val="1232299945"/>
                    </a:ext>
                  </a:extLst>
                </a:gridCol>
                <a:gridCol w="4813000">
                  <a:extLst>
                    <a:ext uri="{9D8B030D-6E8A-4147-A177-3AD203B41FA5}">
                      <a16:colId xmlns:a16="http://schemas.microsoft.com/office/drawing/2014/main" val="3449083416"/>
                    </a:ext>
                  </a:extLst>
                </a:gridCol>
                <a:gridCol w="1010402">
                  <a:extLst>
                    <a:ext uri="{9D8B030D-6E8A-4147-A177-3AD203B41FA5}">
                      <a16:colId xmlns:a16="http://schemas.microsoft.com/office/drawing/2014/main" val="3032566085"/>
                    </a:ext>
                  </a:extLst>
                </a:gridCol>
                <a:gridCol w="1563840">
                  <a:extLst>
                    <a:ext uri="{9D8B030D-6E8A-4147-A177-3AD203B41FA5}">
                      <a16:colId xmlns:a16="http://schemas.microsoft.com/office/drawing/2014/main" val="3426354776"/>
                    </a:ext>
                  </a:extLst>
                </a:gridCol>
              </a:tblGrid>
              <a:tr h="331311">
                <a:tc>
                  <a:txBody>
                    <a:bodyPr/>
                    <a:lstStyle/>
                    <a:p>
                      <a:r>
                        <a:rPr lang="fi-FI" sz="1200"/>
                        <a:t>Toimenpide </a:t>
                      </a:r>
                      <a:endParaRPr lang="fi-FI" sz="1200">
                        <a:latin typeface="Sweco Sans" panose="00000500000000000000" charset="0"/>
                      </a:endParaRPr>
                    </a:p>
                  </a:txBody>
                  <a:tcPr/>
                </a:tc>
                <a:tc>
                  <a:txBody>
                    <a:bodyPr/>
                    <a:lstStyle/>
                    <a:p>
                      <a:r>
                        <a:rPr lang="fi-FI" sz="1200"/>
                        <a:t>Toimenpiteen kuvaus</a:t>
                      </a:r>
                      <a:endParaRPr lang="fi-FI" sz="1200">
                        <a:latin typeface="Sweco Sans" panose="00000500000000000000" charset="0"/>
                      </a:endParaRPr>
                    </a:p>
                  </a:txBody>
                  <a:tcPr/>
                </a:tc>
                <a:tc>
                  <a:txBody>
                    <a:bodyPr/>
                    <a:lstStyle/>
                    <a:p>
                      <a:r>
                        <a:rPr lang="fi-FI" sz="1200"/>
                        <a:t>Vastuutaho</a:t>
                      </a:r>
                      <a:endParaRPr lang="fi-FI" sz="1200">
                        <a:latin typeface="Sweco Sans" panose="00000500000000000000" charset="0"/>
                      </a:endParaRPr>
                    </a:p>
                  </a:txBody>
                  <a:tcPr/>
                </a:tc>
                <a:tc>
                  <a:txBody>
                    <a:bodyPr/>
                    <a:lstStyle/>
                    <a:p>
                      <a:r>
                        <a:rPr lang="fi-FI" sz="1200"/>
                        <a:t>Seurantamittari</a:t>
                      </a:r>
                      <a:endParaRPr lang="fi-FI" sz="1200">
                        <a:latin typeface="Sweco Sans" panose="00000500000000000000" charset="0"/>
                      </a:endParaRPr>
                    </a:p>
                  </a:txBody>
                  <a:tcPr/>
                </a:tc>
                <a:extLst>
                  <a:ext uri="{0D108BD9-81ED-4DB2-BD59-A6C34878D82A}">
                    <a16:rowId xmlns:a16="http://schemas.microsoft.com/office/drawing/2014/main" val="3489784987"/>
                  </a:ext>
                </a:extLst>
              </a:tr>
              <a:tr h="620608">
                <a:tc>
                  <a:txBody>
                    <a:bodyPr/>
                    <a:lstStyle/>
                    <a:p>
                      <a:r>
                        <a:rPr lang="fi-FI" sz="800" b="1"/>
                        <a:t>7. Kehitetään Vaalan pyöräilyolosuhteita pääverkkosuunnitelman mukaisesti ja huomioidaan se maankäytön suunnittelussa</a:t>
                      </a:r>
                      <a:endParaRPr lang="fi-FI" sz="800" b="1">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b="0" kern="1200">
                          <a:solidFill>
                            <a:schemeClr val="tx1"/>
                          </a:solidFill>
                        </a:rPr>
                        <a:t>Meneillään olevia hankkeita jatketaan ja pyörätieinfrahankkeita toteutetaan pääverkkosuunnitelman mukaan huomioiden mahdolliset  käynnissä olevat maankäytön hankkeet. </a:t>
                      </a:r>
                      <a:r>
                        <a:rPr lang="fi-FI" sz="800" b="0"/>
                        <a:t>Pääreittisuunnitelma tulee huomioida maankäytön suunnittelun lähtökohtana kaikilla suunnitelma- ja kaavatasoilla. Esim. reitit yleiskaavaan ja tilavaraukset asemaakaavaan. Arvioidaan aina kaavojen vaikutukset pyöräliikenteeseen. Tarkistetaan lisäksi risteysalueiden väistämisvelvollisuudet pyöräilyn tavoiteverkolla.</a:t>
                      </a:r>
                      <a:endParaRPr lang="fi-FI" sz="800" b="0">
                        <a:latin typeface="Sweco Sans" panose="00000500000000000000" charset="0"/>
                      </a:endParaRPr>
                    </a:p>
                  </a:txBody>
                  <a:tcPr/>
                </a:tc>
                <a:tc>
                  <a:txBody>
                    <a:bodyPr/>
                    <a:lstStyle/>
                    <a:p>
                      <a:r>
                        <a:rPr lang="fi-FI" sz="800">
                          <a:latin typeface="Sweco Sans" panose="00000500000000000000" charset="0"/>
                        </a:rPr>
                        <a:t>Tekninen osasto </a:t>
                      </a:r>
                      <a:r>
                        <a:rPr lang="fi-FI" sz="800" err="1">
                          <a:latin typeface="Sweco Sans" panose="00000500000000000000" charset="0"/>
                        </a:rPr>
                        <a:t>maanrakennusmestari,kaavoittaja</a:t>
                      </a:r>
                      <a:endParaRPr lang="fi-FI" sz="800">
                        <a:latin typeface="Sweco Sans" panose="00000500000000000000" charset="0"/>
                      </a:endParaRPr>
                    </a:p>
                  </a:txBody>
                  <a:tcPr/>
                </a:tc>
                <a:tc>
                  <a:txBody>
                    <a:bodyPr/>
                    <a:lstStyle/>
                    <a:p>
                      <a:r>
                        <a:rPr lang="fi-FI" sz="800"/>
                        <a:t>Jatkuva seuranta, toteutuneet parannukset / vuosi</a:t>
                      </a:r>
                      <a:endParaRPr lang="fi-FI" sz="800">
                        <a:latin typeface="Sweco Sans" panose="00000500000000000000" charset="0"/>
                      </a:endParaRPr>
                    </a:p>
                  </a:txBody>
                  <a:tcPr/>
                </a:tc>
                <a:extLst>
                  <a:ext uri="{0D108BD9-81ED-4DB2-BD59-A6C34878D82A}">
                    <a16:rowId xmlns:a16="http://schemas.microsoft.com/office/drawing/2014/main" val="373123761"/>
                  </a:ext>
                </a:extLst>
              </a:tr>
              <a:tr h="620608">
                <a:tc>
                  <a:txBody>
                    <a:bodyPr/>
                    <a:lstStyle/>
                    <a:p>
                      <a:r>
                        <a:rPr lang="fi-FI" sz="800" b="1">
                          <a:latin typeface="Sweco Sans" panose="00000500000000000000" charset="0"/>
                        </a:rPr>
                        <a:t>8. Toteutetaan liitteen 1 mukaiset infratoimet esimerkiksi yksi hanke vuosittain (hankkeille laadittu oma aikataulutus osana tätä hanketta)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b="0">
                          <a:latin typeface="Sweco Sans" panose="00000500000000000000" charset="0"/>
                        </a:rPr>
                        <a:t>Toteutetaan Liitteen 1 mukaiset infratoimenpiteet niiden oman aikataulutuksen mukaisesti. </a:t>
                      </a:r>
                    </a:p>
                  </a:txBody>
                  <a:tcPr/>
                </a:tc>
                <a:tc>
                  <a:txBody>
                    <a:bodyPr/>
                    <a:lstStyle/>
                    <a:p>
                      <a:r>
                        <a:rPr lang="fi-FI" sz="800">
                          <a:latin typeface="Sweco Sans" panose="00000500000000000000" charset="0"/>
                        </a:rPr>
                        <a:t>Tekninen osasto</a:t>
                      </a:r>
                    </a:p>
                  </a:txBody>
                  <a:tcPr/>
                </a:tc>
                <a:tc>
                  <a:txBody>
                    <a:bodyPr/>
                    <a:lstStyle/>
                    <a:p>
                      <a:r>
                        <a:rPr lang="fi-FI" sz="800">
                          <a:latin typeface="Sweco Sans" panose="00000500000000000000" charset="0"/>
                        </a:rPr>
                        <a:t>Toteutuneet hankkeet per vuosi, tavoitetahti vähintään yksi hanke vuosittain. Työ alkaa vuonna 2024.</a:t>
                      </a:r>
                    </a:p>
                  </a:txBody>
                  <a:tcPr/>
                </a:tc>
                <a:extLst>
                  <a:ext uri="{0D108BD9-81ED-4DB2-BD59-A6C34878D82A}">
                    <a16:rowId xmlns:a16="http://schemas.microsoft.com/office/drawing/2014/main" val="3165179603"/>
                  </a:ext>
                </a:extLst>
              </a:tr>
              <a:tr h="354633">
                <a:tc>
                  <a:txBody>
                    <a:bodyPr/>
                    <a:lstStyle/>
                    <a:p>
                      <a:r>
                        <a:rPr lang="fi-FI" sz="800" b="1"/>
                        <a:t>9. Parannetaan Vaalan keskustan esteettömyyttä tämän ja muiden selvitysten pohjalta</a:t>
                      </a:r>
                      <a:endParaRPr lang="fi-FI" sz="800" b="1">
                        <a:latin typeface="Sweco Sans" panose="00000500000000000000" charset="0"/>
                      </a:endParaRPr>
                    </a:p>
                  </a:txBody>
                  <a:tcPr/>
                </a:tc>
                <a:tc>
                  <a:txBody>
                    <a:bodyPr/>
                    <a:lstStyle/>
                    <a:p>
                      <a:r>
                        <a:rPr lang="fi-FI" sz="800">
                          <a:latin typeface="Sweco Sans" panose="00000500000000000000" charset="0"/>
                        </a:rPr>
                        <a:t>Esteettömyyskartoitukset yhdessä sidosryhmien kanssa. Kartoituksissa tunnistettujen puutteiden parantaminen. </a:t>
                      </a:r>
                    </a:p>
                  </a:txBody>
                  <a:tcPr/>
                </a:tc>
                <a:tc>
                  <a:txBody>
                    <a:bodyPr/>
                    <a:lstStyle/>
                    <a:p>
                      <a:r>
                        <a:rPr lang="fi-FI" sz="800">
                          <a:latin typeface="Sweco Sans" panose="00000500000000000000" charset="0"/>
                        </a:rPr>
                        <a:t>Tekninen osasto ja hyvinvointiosasto</a:t>
                      </a:r>
                    </a:p>
                  </a:txBody>
                  <a:tcPr/>
                </a:tc>
                <a:tc>
                  <a:txBody>
                    <a:bodyPr/>
                    <a:lstStyle/>
                    <a:p>
                      <a:r>
                        <a:rPr lang="fi-FI" sz="800"/>
                        <a:t>Tehdyt kartoitukset / vuosi</a:t>
                      </a:r>
                      <a:br>
                        <a:rPr lang="fi-FI" sz="800"/>
                      </a:br>
                      <a:r>
                        <a:rPr lang="fi-FI" sz="800"/>
                        <a:t>Toteutuneet toimenpiteet / vuosi</a:t>
                      </a:r>
                      <a:endParaRPr lang="fi-FI" sz="800">
                        <a:highlight>
                          <a:srgbClr val="FFFF00"/>
                        </a:highlight>
                        <a:latin typeface="Sweco Sans" panose="00000500000000000000" charset="0"/>
                      </a:endParaRPr>
                    </a:p>
                  </a:txBody>
                  <a:tcPr/>
                </a:tc>
                <a:extLst>
                  <a:ext uri="{0D108BD9-81ED-4DB2-BD59-A6C34878D82A}">
                    <a16:rowId xmlns:a16="http://schemas.microsoft.com/office/drawing/2014/main" val="404895638"/>
                  </a:ext>
                </a:extLst>
              </a:tr>
              <a:tr h="620608">
                <a:tc>
                  <a:txBody>
                    <a:bodyPr/>
                    <a:lstStyle/>
                    <a:p>
                      <a:r>
                        <a:rPr lang="fi-FI" sz="800" b="1"/>
                        <a:t>10. Parannetaan kunnan toimipisteiden sosiaalitiloja vastaamaan nykyistä paremmin työmatkapyöräilyyn ja laaditaan ohjeistus alueen yrityksille</a:t>
                      </a:r>
                      <a:endParaRPr lang="fi-FI" sz="800" b="1">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t>Parannetaan työmatkapyöräilyä tukevia sosiaalitiloja kunnan toimipisteissä (virastot, koulut jne.). Sosiaalitilat (riittävät suihku- ja pukuhuonetilat, kuivauskaappi jne.) suunnitellaan esimerkiksi uuden RT-kortin 103140 Henkilöstötilat mukaan. Kunta laatii ohjeistuksen kunnassa toimiville yrityksille sosiaalitilojen parantamisesta.    </a:t>
                      </a:r>
                      <a:endParaRPr lang="fi-FI" sz="800">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Tekninen osasto (kiinteistö ja maanrakennus) ja hyvinvointiosasto, hankekehittäjä </a:t>
                      </a:r>
                    </a:p>
                  </a:txBody>
                  <a:tcPr/>
                </a:tc>
                <a:tc>
                  <a:txBody>
                    <a:bodyPr/>
                    <a:lstStyle/>
                    <a:p>
                      <a:r>
                        <a:rPr lang="fi-FI" sz="800"/>
                        <a:t>Jatkuva toteutus osana peruskorjauksia ja uusiokohteita. Nykytilan kartoitus vuoden 2024 aikana. </a:t>
                      </a:r>
                      <a:endParaRPr lang="fi-FI" sz="800">
                        <a:latin typeface="Sweco Sans" panose="00000500000000000000" charset="0"/>
                      </a:endParaRPr>
                    </a:p>
                  </a:txBody>
                  <a:tcPr/>
                </a:tc>
                <a:extLst>
                  <a:ext uri="{0D108BD9-81ED-4DB2-BD59-A6C34878D82A}">
                    <a16:rowId xmlns:a16="http://schemas.microsoft.com/office/drawing/2014/main" val="3192669001"/>
                  </a:ext>
                </a:extLst>
              </a:tr>
              <a:tr h="327538">
                <a:tc>
                  <a:txBody>
                    <a:bodyPr/>
                    <a:lstStyle/>
                    <a:p>
                      <a:r>
                        <a:rPr lang="fi-FI" sz="800" b="1">
                          <a:latin typeface="Sweco Sans" panose="00000500000000000000" charset="0"/>
                        </a:rPr>
                        <a:t>11. Laaditaan ohjeistus ja jaetaan kokemuksia työsuhdepyöräedun hankinnasta alueen yrittäjille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Laaditaan ohjeistus ja viestitään Vaalan kokemuksista työsuhdepyöräedun hankinnasta ja hyödyistä. Hyödynnetään mahdollisimman paljon valmiita materiaaleja, esimeriksi Pyöräliiton opasta: </a:t>
                      </a:r>
                      <a:r>
                        <a:rPr lang="fi-FI" sz="800">
                          <a:solidFill>
                            <a:srgbClr val="FF0000"/>
                          </a:solidFill>
                          <a:latin typeface="Sweco Sans" panose="00000500000000000000" charset="0"/>
                          <a:hlinkClick r:id="rId5"/>
                        </a:rPr>
                        <a:t>https://pyoraliitto.fi/pyorailysta/tyosuhdepyoraopas/tyonantajalle</a:t>
                      </a:r>
                      <a:endParaRPr lang="fi-FI" sz="800">
                        <a:solidFill>
                          <a:srgbClr val="FF0000"/>
                        </a:solidFill>
                        <a:latin typeface="Sweco Sans" panose="0000050000000000000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Hallinto-osasto</a:t>
                      </a:r>
                    </a:p>
                  </a:txBody>
                  <a:tcPr/>
                </a:tc>
                <a:tc>
                  <a:txBody>
                    <a:bodyPr/>
                    <a:lstStyle/>
                    <a:p>
                      <a:r>
                        <a:rPr lang="fi-FI" sz="800">
                          <a:latin typeface="Sweco Sans" panose="00000500000000000000" charset="0"/>
                        </a:rPr>
                        <a:t>Ohjeistuksen laatiminen vuonna 2025, alueella käyttöön otetut työsuhdepyöräedut yrityksittäin</a:t>
                      </a:r>
                    </a:p>
                  </a:txBody>
                  <a:tcPr/>
                </a:tc>
                <a:extLst>
                  <a:ext uri="{0D108BD9-81ED-4DB2-BD59-A6C34878D82A}">
                    <a16:rowId xmlns:a16="http://schemas.microsoft.com/office/drawing/2014/main" val="2735218083"/>
                  </a:ext>
                </a:extLst>
              </a:tr>
              <a:tr h="487621">
                <a:tc>
                  <a:txBody>
                    <a:bodyPr/>
                    <a:lstStyle/>
                    <a:p>
                      <a:r>
                        <a:rPr lang="fi-FI" sz="800" b="1">
                          <a:latin typeface="Sweco Sans" panose="00000500000000000000" charset="0"/>
                        </a:rPr>
                        <a:t>12. Parannetaan koulujen, toimipisteiden ja joukkoliikennepysäkkien pyöräpysäköinti runkolukittavaksi ja osittain katetuksi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Laaditaan joko erillinen kehityssuunnitelma kunnan kaikkiin toimipisteisiin tai parannetaan systemaattisesti (esimerkiksi yksi kohde / vuosi), juna-asemalle pyöräpysäköintiä yhteistyössä maanomistajan kanssa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Tekninen osasto (kiinteistö ja maanrakennus) ja hyvinvointiosasto</a:t>
                      </a:r>
                    </a:p>
                  </a:txBody>
                  <a:tcPr/>
                </a:tc>
                <a:tc>
                  <a:txBody>
                    <a:bodyPr/>
                    <a:lstStyle/>
                    <a:p>
                      <a:r>
                        <a:rPr lang="fi-FI" sz="800">
                          <a:latin typeface="Sweco Sans" panose="00000500000000000000" charset="0"/>
                        </a:rPr>
                        <a:t>Parannetut kohteet / vuosi</a:t>
                      </a:r>
                    </a:p>
                  </a:txBody>
                  <a:tcPr/>
                </a:tc>
                <a:extLst>
                  <a:ext uri="{0D108BD9-81ED-4DB2-BD59-A6C34878D82A}">
                    <a16:rowId xmlns:a16="http://schemas.microsoft.com/office/drawing/2014/main" val="3068047336"/>
                  </a:ext>
                </a:extLst>
              </a:tr>
              <a:tr h="354633">
                <a:tc>
                  <a:txBody>
                    <a:bodyPr/>
                    <a:lstStyle/>
                    <a:p>
                      <a:r>
                        <a:rPr lang="fi-FI" sz="800" b="1">
                          <a:latin typeface="Sweco Sans" panose="00000500000000000000" charset="0"/>
                        </a:rPr>
                        <a:t>13. Toteutetaan maastopyöräilijöiden määrää laskeva mittauspiste </a:t>
                      </a:r>
                      <a:r>
                        <a:rPr lang="fi-FI" sz="800" b="1" err="1">
                          <a:latin typeface="Sweco Sans" panose="00000500000000000000" charset="0"/>
                        </a:rPr>
                        <a:t>Rokualle</a:t>
                      </a:r>
                      <a:r>
                        <a:rPr lang="fi-FI" sz="800" b="1">
                          <a:latin typeface="Sweco Sans" panose="00000500000000000000" charset="0"/>
                        </a:rPr>
                        <a:t> yhteistyössä kansallispuiston ja muiden kuntien kanssa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err="1">
                          <a:latin typeface="Sweco Sans" panose="00000500000000000000" charset="0"/>
                        </a:rPr>
                        <a:t>Rokuan</a:t>
                      </a:r>
                      <a:r>
                        <a:rPr lang="fi-FI" sz="800">
                          <a:latin typeface="Sweco Sans" panose="00000500000000000000" charset="0"/>
                        </a:rPr>
                        <a:t> kansallispuiston maastopyöräreiteille maastopyöräilijöiden määrää laskeva mittauspiste.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err="1">
                          <a:latin typeface="Sweco Sans" panose="00000500000000000000" charset="0"/>
                        </a:rPr>
                        <a:t>Humanpolis</a:t>
                      </a:r>
                      <a:r>
                        <a:rPr lang="fi-FI" sz="800">
                          <a:latin typeface="Sweco Sans" panose="00000500000000000000" charset="0"/>
                        </a:rPr>
                        <a:t> </a:t>
                      </a:r>
                    </a:p>
                  </a:txBody>
                  <a:tcPr/>
                </a:tc>
                <a:tc>
                  <a:txBody>
                    <a:bodyPr/>
                    <a:lstStyle/>
                    <a:p>
                      <a:r>
                        <a:rPr lang="fi-FI" sz="800" dirty="0">
                          <a:latin typeface="Sweco Sans" panose="00000500000000000000" charset="0"/>
                        </a:rPr>
                        <a:t>Maastopyöräilijämäärien kehityksen seuranta vuosittain</a:t>
                      </a:r>
                    </a:p>
                  </a:txBody>
                  <a:tcPr/>
                </a:tc>
                <a:extLst>
                  <a:ext uri="{0D108BD9-81ED-4DB2-BD59-A6C34878D82A}">
                    <a16:rowId xmlns:a16="http://schemas.microsoft.com/office/drawing/2014/main" val="3512309348"/>
                  </a:ext>
                </a:extLst>
              </a:tr>
            </a:tbl>
          </a:graphicData>
        </a:graphic>
      </p:graphicFrame>
      <p:sp>
        <p:nvSpPr>
          <p:cNvPr id="5" name="Dian numeron paikkamerkki 4">
            <a:extLst>
              <a:ext uri="{FF2B5EF4-FFF2-40B4-BE49-F238E27FC236}">
                <a16:creationId xmlns:a16="http://schemas.microsoft.com/office/drawing/2014/main" id="{3EB7DCD7-9E25-4519-98FB-18D7923946ED}"/>
              </a:ext>
            </a:extLst>
          </p:cNvPr>
          <p:cNvSpPr>
            <a:spLocks noGrp="1"/>
          </p:cNvSpPr>
          <p:nvPr>
            <p:ph type="sldNum" sz="quarter" idx="12"/>
          </p:nvPr>
        </p:nvSpPr>
        <p:spPr/>
        <p:txBody>
          <a:bodyPr/>
          <a:lstStyle/>
          <a:p>
            <a:fld id="{39CE1503-BED9-462F-ADA2-F5678F1B9859}" type="slidenum">
              <a:rPr lang="fi-FI" smtClean="0"/>
              <a:t>44</a:t>
            </a:fld>
            <a:endParaRPr lang="fi-FI"/>
          </a:p>
        </p:txBody>
      </p:sp>
      <p:pic>
        <p:nvPicPr>
          <p:cNvPr id="2" name="Picture 1">
            <a:extLst>
              <a:ext uri="{FF2B5EF4-FFF2-40B4-BE49-F238E27FC236}">
                <a16:creationId xmlns:a16="http://schemas.microsoft.com/office/drawing/2014/main" id="{2EA71DC0-4CC6-A3C1-716A-4B90914FF84C}"/>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81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3">
            <a:extLst>
              <a:ext uri="{FF2B5EF4-FFF2-40B4-BE49-F238E27FC236}">
                <a16:creationId xmlns:a16="http://schemas.microsoft.com/office/drawing/2014/main" id="{66149ED7-C994-445C-AE37-F4793CF3FD42}"/>
              </a:ext>
              <a:ext uri="{C183D7F6-B498-43B3-948B-1728B52AA6E4}">
                <adec:decorative xmlns:adec="http://schemas.microsoft.com/office/drawing/2017/decorative" val="1"/>
              </a:ext>
            </a:extLst>
          </p:cNvPr>
          <p:cNvSpPr/>
          <p:nvPr/>
        </p:nvSpPr>
        <p:spPr>
          <a:xfrm>
            <a:off x="288000" y="-1"/>
            <a:ext cx="777372" cy="6858001"/>
          </a:xfrm>
          <a:prstGeom prst="rect">
            <a:avLst/>
          </a:prstGeom>
          <a:solidFill>
            <a:srgbClr val="C4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5">
            <a:extLst>
              <a:ext uri="{FF2B5EF4-FFF2-40B4-BE49-F238E27FC236}">
                <a16:creationId xmlns:a16="http://schemas.microsoft.com/office/drawing/2014/main" id="{BEEA9AF6-1A58-4FDD-9E80-24BA36CE9B9E}"/>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latin typeface="Sweco Sans (Body)"/>
              </a:rPr>
              <a:t>5.1</a:t>
            </a:r>
          </a:p>
        </p:txBody>
      </p:sp>
      <p:sp>
        <p:nvSpPr>
          <p:cNvPr id="23" name="TextBox 16">
            <a:extLst>
              <a:ext uri="{FF2B5EF4-FFF2-40B4-BE49-F238E27FC236}">
                <a16:creationId xmlns:a16="http://schemas.microsoft.com/office/drawing/2014/main" id="{C7017853-335F-4329-9C16-B9BC997FF500}"/>
              </a:ext>
            </a:extLst>
          </p:cNvPr>
          <p:cNvSpPr txBox="1">
            <a:spLocks noGrp="1"/>
          </p:cNvSpPr>
          <p:nvPr>
            <p:ph type="title" idx="4294967295"/>
          </p:nvPr>
        </p:nvSpPr>
        <p:spPr>
          <a:xfrm>
            <a:off x="1999597" y="176681"/>
            <a:ext cx="609904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Sweco Sans "/>
                <a:ea typeface="+mn-ea"/>
                <a:cs typeface="+mn-cs"/>
              </a:rPr>
              <a:t>Infra ja olosuhteet</a:t>
            </a:r>
          </a:p>
        </p:txBody>
      </p:sp>
      <p:graphicFrame>
        <p:nvGraphicFramePr>
          <p:cNvPr id="2" name="Table 2">
            <a:extLst>
              <a:ext uri="{FF2B5EF4-FFF2-40B4-BE49-F238E27FC236}">
                <a16:creationId xmlns:a16="http://schemas.microsoft.com/office/drawing/2014/main" id="{F52409E1-43FA-4E74-B576-84F8DC3098ED}"/>
              </a:ext>
            </a:extLst>
          </p:cNvPr>
          <p:cNvGraphicFramePr>
            <a:graphicFrameLocks noGrp="1"/>
          </p:cNvGraphicFramePr>
          <p:nvPr>
            <p:extLst>
              <p:ext uri="{D42A27DB-BD31-4B8C-83A1-F6EECF244321}">
                <p14:modId xmlns:p14="http://schemas.microsoft.com/office/powerpoint/2010/main" val="1695785943"/>
              </p:ext>
            </p:extLst>
          </p:nvPr>
        </p:nvGraphicFramePr>
        <p:xfrm>
          <a:off x="1270634" y="763796"/>
          <a:ext cx="9867447" cy="3587836"/>
        </p:xfrm>
        <a:graphic>
          <a:graphicData uri="http://schemas.openxmlformats.org/drawingml/2006/table">
            <a:tbl>
              <a:tblPr firstRow="1" bandRow="1">
                <a:tableStyleId>{BC89EF96-8CEA-46FF-86C4-4CE0E7609802}</a:tableStyleId>
              </a:tblPr>
              <a:tblGrid>
                <a:gridCol w="2493225">
                  <a:extLst>
                    <a:ext uri="{9D8B030D-6E8A-4147-A177-3AD203B41FA5}">
                      <a16:colId xmlns:a16="http://schemas.microsoft.com/office/drawing/2014/main" val="1232299945"/>
                    </a:ext>
                  </a:extLst>
                </a:gridCol>
                <a:gridCol w="4600208">
                  <a:extLst>
                    <a:ext uri="{9D8B030D-6E8A-4147-A177-3AD203B41FA5}">
                      <a16:colId xmlns:a16="http://schemas.microsoft.com/office/drawing/2014/main" val="3449083416"/>
                    </a:ext>
                  </a:extLst>
                </a:gridCol>
                <a:gridCol w="1486752">
                  <a:extLst>
                    <a:ext uri="{9D8B030D-6E8A-4147-A177-3AD203B41FA5}">
                      <a16:colId xmlns:a16="http://schemas.microsoft.com/office/drawing/2014/main" val="3032566085"/>
                    </a:ext>
                  </a:extLst>
                </a:gridCol>
                <a:gridCol w="1287262">
                  <a:extLst>
                    <a:ext uri="{9D8B030D-6E8A-4147-A177-3AD203B41FA5}">
                      <a16:colId xmlns:a16="http://schemas.microsoft.com/office/drawing/2014/main" val="3426354776"/>
                    </a:ext>
                  </a:extLst>
                </a:gridCol>
              </a:tblGrid>
              <a:tr h="334034">
                <a:tc>
                  <a:txBody>
                    <a:bodyPr/>
                    <a:lstStyle/>
                    <a:p>
                      <a:r>
                        <a:rPr lang="fi-FI" sz="1200"/>
                        <a:t>Toimenpide </a:t>
                      </a:r>
                      <a:endParaRPr lang="fi-FI" sz="1200">
                        <a:latin typeface="Sweco Sans" panose="00000500000000000000" charset="0"/>
                      </a:endParaRPr>
                    </a:p>
                  </a:txBody>
                  <a:tcPr/>
                </a:tc>
                <a:tc>
                  <a:txBody>
                    <a:bodyPr/>
                    <a:lstStyle/>
                    <a:p>
                      <a:r>
                        <a:rPr lang="fi-FI" sz="1200"/>
                        <a:t>Toimenpiteen kuvaus</a:t>
                      </a:r>
                      <a:endParaRPr lang="fi-FI" sz="1200">
                        <a:latin typeface="Sweco Sans" panose="00000500000000000000" charset="0"/>
                      </a:endParaRPr>
                    </a:p>
                  </a:txBody>
                  <a:tcPr/>
                </a:tc>
                <a:tc>
                  <a:txBody>
                    <a:bodyPr/>
                    <a:lstStyle/>
                    <a:p>
                      <a:r>
                        <a:rPr lang="fi-FI" sz="1200"/>
                        <a:t>Vastuutaho</a:t>
                      </a:r>
                      <a:endParaRPr lang="fi-FI" sz="1200">
                        <a:latin typeface="Sweco Sans" panose="00000500000000000000" charset="0"/>
                      </a:endParaRPr>
                    </a:p>
                  </a:txBody>
                  <a:tcPr/>
                </a:tc>
                <a:tc>
                  <a:txBody>
                    <a:bodyPr/>
                    <a:lstStyle/>
                    <a:p>
                      <a:r>
                        <a:rPr lang="fi-FI" sz="1200"/>
                        <a:t>Seurantamittari</a:t>
                      </a:r>
                      <a:endParaRPr lang="fi-FI" sz="1200">
                        <a:latin typeface="Sweco Sans" panose="00000500000000000000" charset="0"/>
                      </a:endParaRPr>
                    </a:p>
                  </a:txBody>
                  <a:tcPr/>
                </a:tc>
                <a:extLst>
                  <a:ext uri="{0D108BD9-81ED-4DB2-BD59-A6C34878D82A}">
                    <a16:rowId xmlns:a16="http://schemas.microsoft.com/office/drawing/2014/main" val="3489784987"/>
                  </a:ext>
                </a:extLst>
              </a:tr>
              <a:tr h="351552">
                <a:tc>
                  <a:txBody>
                    <a:bodyPr/>
                    <a:lstStyle/>
                    <a:p>
                      <a:r>
                        <a:rPr lang="fi-FI" sz="800" b="1">
                          <a:latin typeface="Sweco Sans" panose="00000500000000000000" charset="0"/>
                        </a:rPr>
                        <a:t>14. Lisätään keskustan ympäristöön oleskelun mahdollistavia elementtejä</a:t>
                      </a:r>
                    </a:p>
                  </a:txBody>
                  <a:tcPr/>
                </a:tc>
                <a:tc>
                  <a:txBody>
                    <a:bodyPr/>
                    <a:lstStyle/>
                    <a:p>
                      <a:r>
                        <a:rPr lang="fi-FI" sz="800">
                          <a:latin typeface="Sweco Sans" panose="00000500000000000000" charset="0"/>
                        </a:rPr>
                        <a:t>Keskustan kävelypainotteista aluetta ja sen ympäristöä tulee kehittää nykyisestään lisäämällä oleskelu- ja levähdysmahdollisuuksia reittien varsille. Levähdysmahdollisuus on tärkeä erityisesti vanhemmalle väestölle.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Tekninen osasto</a:t>
                      </a:r>
                    </a:p>
                  </a:txBody>
                  <a:tcPr/>
                </a:tc>
                <a:tc>
                  <a:txBody>
                    <a:bodyPr/>
                    <a:lstStyle/>
                    <a:p>
                      <a:r>
                        <a:rPr lang="fi-FI" sz="800">
                          <a:latin typeface="Sweco Sans" panose="00000500000000000000" charset="0"/>
                        </a:rPr>
                        <a:t>Toteutetut penkit ja muut elementit / vuosi</a:t>
                      </a:r>
                    </a:p>
                  </a:txBody>
                  <a:tcPr/>
                </a:tc>
                <a:extLst>
                  <a:ext uri="{0D108BD9-81ED-4DB2-BD59-A6C34878D82A}">
                    <a16:rowId xmlns:a16="http://schemas.microsoft.com/office/drawing/2014/main" val="3654099553"/>
                  </a:ext>
                </a:extLst>
              </a:tr>
              <a:tr h="467164">
                <a:tc>
                  <a:txBody>
                    <a:bodyPr/>
                    <a:lstStyle/>
                    <a:p>
                      <a:r>
                        <a:rPr lang="fi-FI" sz="800" b="1" dirty="0"/>
                        <a:t>15. Laitetaan keskustan sekä </a:t>
                      </a:r>
                      <a:r>
                        <a:rPr lang="fi-FI" sz="800" b="1" dirty="0" err="1"/>
                        <a:t>ulkoilureitistöjen</a:t>
                      </a:r>
                      <a:r>
                        <a:rPr lang="fi-FI" sz="800" b="1" dirty="0"/>
                        <a:t> kävelyn ja pyöräilyn opastukset ja viitoitukset kuntoon. </a:t>
                      </a:r>
                      <a:endParaRPr lang="fi-FI" sz="800" b="1" dirty="0">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b="0"/>
                        <a:t>Toteutetaan kävelyn ja pyöräilyn opastus aluksi laadittavan reitti- ja opastesuunnitelman pohjalta. Opastus toteutetaan vähintään </a:t>
                      </a:r>
                      <a:r>
                        <a:rPr lang="fi-FI" sz="800"/>
                        <a:t>palveluihin ja virkistyskohteisiin. Lisäksi tehdään virkistysreittien opastus, jossa kerrotaan reitin pituus, taso ja kulkutavat sekä esteettömyys. Vältetään päällekkäistä opastusta ja laaditaan kokonaisvaltainen opastesuunnitelma. </a:t>
                      </a:r>
                      <a:endParaRPr lang="fi-FI" sz="800">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Tekninen osasto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Työ alkaa 2023. Opastussuunnitelma ja toteutus seuraavina vuosina. </a:t>
                      </a:r>
                    </a:p>
                  </a:txBody>
                  <a:tcPr/>
                </a:tc>
                <a:extLst>
                  <a:ext uri="{0D108BD9-81ED-4DB2-BD59-A6C34878D82A}">
                    <a16:rowId xmlns:a16="http://schemas.microsoft.com/office/drawing/2014/main" val="3826802119"/>
                  </a:ext>
                </a:extLst>
              </a:tr>
              <a:tr h="621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b="1"/>
                        <a:t>16. Päivitetään talvikunnossapitoa tärkeimmillä yhteysväleillä Vaalan keskustassa</a:t>
                      </a:r>
                      <a:endParaRPr lang="fi-FI" sz="800" b="1">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kern="1200">
                          <a:solidFill>
                            <a:schemeClr val="tx1"/>
                          </a:solidFill>
                        </a:rPr>
                        <a:t>Talvikunnossapidossa huomioidaan reittien luokitus ja tehdään palvelulupaukset reittien aurauksesta sekä viestitään ne kuntalaisille (mm. kunnossapitokartan avulla). Hiekotushiekat putsataan keväisin välittömästi sään salliessa. Kunnossapito on säännöllistä ja ennakoitavaa. Seuraavassa kilpailutuksessa tulee huomioida nykyistä paremmin kunnossapidon laatukriteerit.</a:t>
                      </a:r>
                      <a:endParaRPr lang="fi-FI" sz="800" kern="1200">
                        <a:solidFill>
                          <a:schemeClr val="tx1"/>
                        </a:solidFill>
                        <a:latin typeface="Sweco Sans" panose="00000500000000000000"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Tekninen osasto uuden urakan kilpailutuksen yhteydessä, </a:t>
                      </a:r>
                      <a:r>
                        <a:rPr lang="fi-FI" sz="800" err="1">
                          <a:latin typeface="Sweco Sans" panose="00000500000000000000" charset="0"/>
                        </a:rPr>
                        <a:t>Ely</a:t>
                      </a:r>
                      <a:r>
                        <a:rPr lang="fi-FI" sz="800">
                          <a:latin typeface="Sweco Sans" panose="00000500000000000000" charset="0"/>
                        </a:rPr>
                        <a:t> </a:t>
                      </a:r>
                      <a:r>
                        <a:rPr lang="fi-FI" sz="800" err="1">
                          <a:latin typeface="Sweco Sans" panose="00000500000000000000" charset="0"/>
                        </a:rPr>
                        <a:t>Vaalantie</a:t>
                      </a:r>
                      <a:endParaRPr lang="fi-FI" sz="800">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Talvikunnossapitosuunnitelman päivitys vuonna 2024-2026</a:t>
                      </a:r>
                    </a:p>
                  </a:txBody>
                  <a:tcPr/>
                </a:tc>
                <a:extLst>
                  <a:ext uri="{0D108BD9-81ED-4DB2-BD59-A6C34878D82A}">
                    <a16:rowId xmlns:a16="http://schemas.microsoft.com/office/drawing/2014/main" val="1455767676"/>
                  </a:ext>
                </a:extLst>
              </a:tr>
              <a:tr h="621977">
                <a:tc>
                  <a:txBody>
                    <a:bodyPr/>
                    <a:lstStyle/>
                    <a:p>
                      <a:r>
                        <a:rPr lang="fi-FI" sz="800" b="1"/>
                        <a:t>17. Varataan erillinen vuosittainen budjetti väylien pintavaurioiden parantamiseen kävelyn- ja pyöräilyn väylillä sekä pientareilla</a:t>
                      </a:r>
                      <a:endParaRPr lang="fi-FI" sz="800" b="1">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t>Päällysteiden kuntoa parannetaan priorisoiden tavoiteverkkosuunnitelman mukaisia reittejä. </a:t>
                      </a:r>
                      <a:endParaRPr lang="fi-FI" sz="800">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Tekninen osasto</a:t>
                      </a:r>
                    </a:p>
                  </a:txBody>
                  <a:tcPr/>
                </a:tc>
                <a:tc>
                  <a:txBody>
                    <a:bodyPr/>
                    <a:lstStyle/>
                    <a:p>
                      <a:r>
                        <a:rPr lang="fi-FI" sz="800">
                          <a:latin typeface="Sweco Sans" panose="00000500000000000000" charset="0"/>
                        </a:rPr>
                        <a:t>Parannetut kohteet / vuosi</a:t>
                      </a:r>
                    </a:p>
                  </a:txBody>
                  <a:tcPr/>
                </a:tc>
                <a:extLst>
                  <a:ext uri="{0D108BD9-81ED-4DB2-BD59-A6C34878D82A}">
                    <a16:rowId xmlns:a16="http://schemas.microsoft.com/office/drawing/2014/main" val="4019663569"/>
                  </a:ext>
                </a:extLst>
              </a:tr>
              <a:tr h="486764">
                <a:tc>
                  <a:txBody>
                    <a:bodyPr/>
                    <a:lstStyle/>
                    <a:p>
                      <a:r>
                        <a:rPr lang="fi-FI" sz="800" b="1"/>
                        <a:t>18. Parannetaan Vaalan keskustan risteysalueiden turvallisuutta</a:t>
                      </a:r>
                      <a:endParaRPr lang="fi-FI" sz="800" b="1">
                        <a:latin typeface="Sweco Sans" panose="00000500000000000000" charset="0"/>
                      </a:endParaRPr>
                    </a:p>
                  </a:txBody>
                  <a:tcPr/>
                </a:tc>
                <a:tc>
                  <a:txBody>
                    <a:bodyPr/>
                    <a:lstStyle/>
                    <a:p>
                      <a:r>
                        <a:rPr lang="fi-FI" sz="800" dirty="0"/>
                        <a:t>Laaditaan suunnitelma risteysalueiden turvallisuuden parantamisesta pääpainona esimerkiksi koululaisten reitit. Parannustoimia ovat mm. hidasteet, näkymien parantamiset sekä ylijatketut </a:t>
                      </a:r>
                      <a:endParaRPr lang="fi-FI" sz="800" dirty="0">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a:latin typeface="Sweco Sans" panose="00000500000000000000" charset="0"/>
                        </a:rPr>
                        <a:t>Tekninen osasto, ELY-keskus</a:t>
                      </a:r>
                    </a:p>
                  </a:txBody>
                  <a:tcPr/>
                </a:tc>
                <a:tc>
                  <a:txBody>
                    <a:bodyPr/>
                    <a:lstStyle/>
                    <a:p>
                      <a:r>
                        <a:rPr lang="fi-FI" sz="800">
                          <a:latin typeface="Sweco Sans" panose="00000500000000000000" charset="0"/>
                        </a:rPr>
                        <a:t>Toteutus jatkuvaa</a:t>
                      </a:r>
                    </a:p>
                  </a:txBody>
                  <a:tcPr/>
                </a:tc>
                <a:extLst>
                  <a:ext uri="{0D108BD9-81ED-4DB2-BD59-A6C34878D82A}">
                    <a16:rowId xmlns:a16="http://schemas.microsoft.com/office/drawing/2014/main" val="2581413708"/>
                  </a:ext>
                </a:extLst>
              </a:tr>
              <a:tr h="486764">
                <a:tc>
                  <a:txBody>
                    <a:bodyPr/>
                    <a:lstStyle/>
                    <a:p>
                      <a:r>
                        <a:rPr lang="fi-FI" sz="800" b="1"/>
                        <a:t>19. Suunnitellaan ja toteutetaan esteetön ympärivuotinen ulkoilureitti Vaalan keskustan tuntumaan</a:t>
                      </a:r>
                      <a:endParaRPr lang="fi-FI" sz="800" b="1">
                        <a:latin typeface="Sweco Sans" panose="00000500000000000000" charset="0"/>
                      </a:endParaRPr>
                    </a:p>
                  </a:txBody>
                  <a:tcPr/>
                </a:tc>
                <a:tc>
                  <a:txBody>
                    <a:bodyPr/>
                    <a:lstStyle/>
                    <a:p>
                      <a:r>
                        <a:rPr lang="fi-FI" sz="800">
                          <a:latin typeface="Sweco Sans" panose="00000500000000000000" charset="0"/>
                        </a:rPr>
                        <a:t>Ympärivuotinen esteetön ulkoilumahdollisuus parantaa erityisesti liikkumisrajoitteisten ja vanhemman väestön mahdollisuuksia liikkua myös talvisin. </a:t>
                      </a:r>
                    </a:p>
                  </a:txBody>
                  <a:tcPr/>
                </a:tc>
                <a:tc>
                  <a:txBody>
                    <a:bodyPr/>
                    <a:lstStyle/>
                    <a:p>
                      <a:r>
                        <a:rPr lang="fi-FI" sz="800">
                          <a:latin typeface="Sweco Sans" panose="00000500000000000000" charset="0"/>
                        </a:rPr>
                        <a:t>Hyvinvointi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 dirty="0">
                          <a:latin typeface="Sweco Sans" panose="00000500000000000000" charset="0"/>
                        </a:rPr>
                        <a:t>Ulkoilureitin suunnittelu ja toteutus 2026-2030</a:t>
                      </a:r>
                    </a:p>
                  </a:txBody>
                  <a:tcPr/>
                </a:tc>
                <a:extLst>
                  <a:ext uri="{0D108BD9-81ED-4DB2-BD59-A6C34878D82A}">
                    <a16:rowId xmlns:a16="http://schemas.microsoft.com/office/drawing/2014/main" val="3831764194"/>
                  </a:ext>
                </a:extLst>
              </a:tr>
            </a:tbl>
          </a:graphicData>
        </a:graphic>
      </p:graphicFrame>
      <p:grpSp>
        <p:nvGrpSpPr>
          <p:cNvPr id="20" name="Group 45">
            <a:extLst>
              <a:ext uri="{FF2B5EF4-FFF2-40B4-BE49-F238E27FC236}">
                <a16:creationId xmlns:a16="http://schemas.microsoft.com/office/drawing/2014/main" id="{8A893403-183D-4FE5-84FA-D9E5F3EE15EF}"/>
              </a:ext>
              <a:ext uri="{C183D7F6-B498-43B3-948B-1728B52AA6E4}">
                <adec:decorative xmlns:adec="http://schemas.microsoft.com/office/drawing/2017/decorative" val="1"/>
              </a:ext>
            </a:extLst>
          </p:cNvPr>
          <p:cNvGrpSpPr/>
          <p:nvPr/>
        </p:nvGrpSpPr>
        <p:grpSpPr>
          <a:xfrm>
            <a:off x="1440000" y="147596"/>
            <a:ext cx="540000" cy="540000"/>
            <a:chOff x="2734540" y="2160000"/>
            <a:chExt cx="1975383" cy="1975383"/>
          </a:xfrm>
        </p:grpSpPr>
        <p:sp>
          <p:nvSpPr>
            <p:cNvPr id="21" name="Oval 46">
              <a:extLst>
                <a:ext uri="{FF2B5EF4-FFF2-40B4-BE49-F238E27FC236}">
                  <a16:creationId xmlns:a16="http://schemas.microsoft.com/office/drawing/2014/main" id="{C7782FB1-501E-4C32-9858-356348C3189B}"/>
                </a:ext>
              </a:extLst>
            </p:cNvPr>
            <p:cNvSpPr/>
            <p:nvPr/>
          </p:nvSpPr>
          <p:spPr>
            <a:xfrm>
              <a:off x="2734540" y="2160000"/>
              <a:ext cx="1975383" cy="1975383"/>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Sweco Sans"/>
                <a:ea typeface="+mn-ea"/>
                <a:cs typeface="+mn-cs"/>
              </a:endParaRPr>
            </a:p>
          </p:txBody>
        </p:sp>
        <p:pic>
          <p:nvPicPr>
            <p:cNvPr id="22" name="Graphic 47">
              <a:extLst>
                <a:ext uri="{FF2B5EF4-FFF2-40B4-BE49-F238E27FC236}">
                  <a16:creationId xmlns:a16="http://schemas.microsoft.com/office/drawing/2014/main" id="{18CCAB23-1792-41D7-A770-0BE0CE9FDA7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0611" y="2709530"/>
              <a:ext cx="893458" cy="876322"/>
            </a:xfrm>
            <a:prstGeom prst="rect">
              <a:avLst/>
            </a:prstGeom>
          </p:spPr>
        </p:pic>
      </p:grpSp>
      <p:sp>
        <p:nvSpPr>
          <p:cNvPr id="6" name="Dian numeron paikkamerkki 5">
            <a:extLst>
              <a:ext uri="{FF2B5EF4-FFF2-40B4-BE49-F238E27FC236}">
                <a16:creationId xmlns:a16="http://schemas.microsoft.com/office/drawing/2014/main" id="{3CEBEFDA-8AC1-4A1E-BADC-37EC6C9EE42E}"/>
              </a:ext>
            </a:extLst>
          </p:cNvPr>
          <p:cNvSpPr>
            <a:spLocks noGrp="1"/>
          </p:cNvSpPr>
          <p:nvPr>
            <p:ph type="sldNum" sz="quarter" idx="12"/>
          </p:nvPr>
        </p:nvSpPr>
        <p:spPr/>
        <p:txBody>
          <a:bodyPr/>
          <a:lstStyle/>
          <a:p>
            <a:fld id="{39CE1503-BED9-462F-ADA2-F5678F1B9859}" type="slidenum">
              <a:rPr lang="fi-FI" smtClean="0"/>
              <a:t>45</a:t>
            </a:fld>
            <a:endParaRPr lang="fi-FI"/>
          </a:p>
        </p:txBody>
      </p:sp>
      <p:pic>
        <p:nvPicPr>
          <p:cNvPr id="3" name="Picture 2">
            <a:extLst>
              <a:ext uri="{FF2B5EF4-FFF2-40B4-BE49-F238E27FC236}">
                <a16:creationId xmlns:a16="http://schemas.microsoft.com/office/drawing/2014/main" id="{B308F19F-BF2C-406F-A0C3-8657532878C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3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3">
            <a:extLst>
              <a:ext uri="{FF2B5EF4-FFF2-40B4-BE49-F238E27FC236}">
                <a16:creationId xmlns:a16="http://schemas.microsoft.com/office/drawing/2014/main" id="{66149ED7-C994-445C-AE37-F4793CF3FD42}"/>
              </a:ext>
              <a:ext uri="{C183D7F6-B498-43B3-948B-1728B52AA6E4}">
                <adec:decorative xmlns:adec="http://schemas.microsoft.com/office/drawing/2017/decorative" val="1"/>
              </a:ext>
            </a:extLst>
          </p:cNvPr>
          <p:cNvSpPr/>
          <p:nvPr/>
        </p:nvSpPr>
        <p:spPr>
          <a:xfrm>
            <a:off x="288000" y="-1"/>
            <a:ext cx="777372" cy="6858001"/>
          </a:xfrm>
          <a:prstGeom prst="rect">
            <a:avLst/>
          </a:prstGeom>
          <a:solidFill>
            <a:srgbClr val="C4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itle 16">
            <a:extLst>
              <a:ext uri="{FF2B5EF4-FFF2-40B4-BE49-F238E27FC236}">
                <a16:creationId xmlns:a16="http://schemas.microsoft.com/office/drawing/2014/main" id="{F18E8D8F-611A-47C9-8DC9-C7AE289F3E6A}"/>
              </a:ext>
            </a:extLst>
          </p:cNvPr>
          <p:cNvSpPr txBox="1">
            <a:spLocks noGrp="1"/>
          </p:cNvSpPr>
          <p:nvPr>
            <p:ph type="title" idx="4294967295"/>
          </p:nvPr>
        </p:nvSpPr>
        <p:spPr>
          <a:xfrm>
            <a:off x="1818133" y="328037"/>
            <a:ext cx="609904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mj-lt"/>
                <a:ea typeface="+mn-ea"/>
                <a:cs typeface="+mn-cs"/>
              </a:rPr>
              <a:t>Viestintä ja yhteistyö</a:t>
            </a:r>
          </a:p>
        </p:txBody>
      </p:sp>
      <p:sp>
        <p:nvSpPr>
          <p:cNvPr id="10" name="TextBox 9">
            <a:extLst>
              <a:ext uri="{FF2B5EF4-FFF2-40B4-BE49-F238E27FC236}">
                <a16:creationId xmlns:a16="http://schemas.microsoft.com/office/drawing/2014/main" id="{DC3B13A2-9293-4DEC-9E99-D5F681F44947}"/>
              </a:ext>
            </a:extLst>
          </p:cNvPr>
          <p:cNvSpPr txBox="1"/>
          <p:nvPr/>
        </p:nvSpPr>
        <p:spPr>
          <a:xfrm>
            <a:off x="1248234" y="1069961"/>
            <a:ext cx="10508337" cy="1392388"/>
          </a:xfrm>
          <a:prstGeom prst="rect">
            <a:avLst/>
          </a:prstGeom>
          <a:noFill/>
        </p:spPr>
        <p:txBody>
          <a:bodyPr wrap="square" numCol="2" spcCol="360000">
            <a:spAutoFit/>
          </a:bodyPr>
          <a:lstStyle/>
          <a:p>
            <a:r>
              <a:rPr lang="fi-FI" sz="1200"/>
              <a:t>Viestintä tukee muita kävelyn ja pyöräilyn edistämisen toimenpiteitä ja sen avulla saadaan suurin hyöty muista toimenpiteistä.</a:t>
            </a:r>
            <a:r>
              <a:rPr lang="en-US" sz="1200"/>
              <a:t> </a:t>
            </a:r>
            <a:r>
              <a:rPr lang="fi-FI" sz="1200"/>
              <a:t>Kävelyn ja pyöräilyn määrien lisääminen vaatii infra-investointien rinnalle markkinointia ja viestintää. Markkinointi ja viestintä edistää positiivista mielikuvaa pyöräliikenteestä ja se lisää kaikkien asukkaiden myönteistä asennetta pyöräliikenteen kehittämiseen. </a:t>
            </a:r>
          </a:p>
          <a:p>
            <a:endParaRPr lang="fi-FI" sz="1200"/>
          </a:p>
          <a:p>
            <a:r>
              <a:rPr lang="fi-FI" sz="1200"/>
              <a:t>Yhteistyö asukkaiden, yhdistysten ja yrittäjien kanssa sitouttaa eri tahot pyöräilyn edistämisen. Tähän voidaan vaikuttaa pyöräilyyn kannustavalla viestinnällä ja tapahtumilla. Kunta voi vaikuttaa nuorten pyöräilyn lisäämiseen  esimerkiksi järjestämällä oppilaille polkupyörien huollon neuvontaa ja kunnostustapahtumia esimerkiksi yhdessä paikallisten yritysten kanssa. </a:t>
            </a:r>
          </a:p>
        </p:txBody>
      </p:sp>
      <p:graphicFrame>
        <p:nvGraphicFramePr>
          <p:cNvPr id="2" name="Table 2">
            <a:extLst>
              <a:ext uri="{FF2B5EF4-FFF2-40B4-BE49-F238E27FC236}">
                <a16:creationId xmlns:a16="http://schemas.microsoft.com/office/drawing/2014/main" id="{F52409E1-43FA-4E74-B576-84F8DC3098ED}"/>
              </a:ext>
            </a:extLst>
          </p:cNvPr>
          <p:cNvGraphicFramePr>
            <a:graphicFrameLocks noGrp="1"/>
          </p:cNvGraphicFramePr>
          <p:nvPr>
            <p:extLst>
              <p:ext uri="{D42A27DB-BD31-4B8C-83A1-F6EECF244321}">
                <p14:modId xmlns:p14="http://schemas.microsoft.com/office/powerpoint/2010/main" val="1663357775"/>
              </p:ext>
            </p:extLst>
          </p:nvPr>
        </p:nvGraphicFramePr>
        <p:xfrm>
          <a:off x="1394764" y="2284436"/>
          <a:ext cx="9540000" cy="4480560"/>
        </p:xfrm>
        <a:graphic>
          <a:graphicData uri="http://schemas.openxmlformats.org/drawingml/2006/table">
            <a:tbl>
              <a:tblPr firstRow="1" bandRow="1">
                <a:tableStyleId>{BC89EF96-8CEA-46FF-86C4-4CE0E7609802}</a:tableStyleId>
              </a:tblPr>
              <a:tblGrid>
                <a:gridCol w="1878632">
                  <a:extLst>
                    <a:ext uri="{9D8B030D-6E8A-4147-A177-3AD203B41FA5}">
                      <a16:colId xmlns:a16="http://schemas.microsoft.com/office/drawing/2014/main" val="1232299945"/>
                    </a:ext>
                  </a:extLst>
                </a:gridCol>
                <a:gridCol w="4369901">
                  <a:extLst>
                    <a:ext uri="{9D8B030D-6E8A-4147-A177-3AD203B41FA5}">
                      <a16:colId xmlns:a16="http://schemas.microsoft.com/office/drawing/2014/main" val="3449083416"/>
                    </a:ext>
                  </a:extLst>
                </a:gridCol>
                <a:gridCol w="1446382">
                  <a:extLst>
                    <a:ext uri="{9D8B030D-6E8A-4147-A177-3AD203B41FA5}">
                      <a16:colId xmlns:a16="http://schemas.microsoft.com/office/drawing/2014/main" val="3032566085"/>
                    </a:ext>
                  </a:extLst>
                </a:gridCol>
                <a:gridCol w="1845085">
                  <a:extLst>
                    <a:ext uri="{9D8B030D-6E8A-4147-A177-3AD203B41FA5}">
                      <a16:colId xmlns:a16="http://schemas.microsoft.com/office/drawing/2014/main" val="3426354776"/>
                    </a:ext>
                  </a:extLst>
                </a:gridCol>
              </a:tblGrid>
              <a:tr h="194394">
                <a:tc>
                  <a:txBody>
                    <a:bodyPr/>
                    <a:lstStyle/>
                    <a:p>
                      <a:r>
                        <a:rPr lang="fi-FI" sz="1200"/>
                        <a:t>Toimenpide </a:t>
                      </a:r>
                      <a:endParaRPr lang="fi-FI" sz="1200">
                        <a:latin typeface="Sweco Sans" panose="00000500000000000000" charset="0"/>
                      </a:endParaRPr>
                    </a:p>
                  </a:txBody>
                  <a:tcPr/>
                </a:tc>
                <a:tc>
                  <a:txBody>
                    <a:bodyPr/>
                    <a:lstStyle/>
                    <a:p>
                      <a:r>
                        <a:rPr lang="fi-FI" sz="1200"/>
                        <a:t>Toimenpiteen kuvaus</a:t>
                      </a:r>
                      <a:endParaRPr lang="fi-FI" sz="1200">
                        <a:latin typeface="Sweco Sans" panose="00000500000000000000" charset="0"/>
                      </a:endParaRPr>
                    </a:p>
                  </a:txBody>
                  <a:tcPr/>
                </a:tc>
                <a:tc>
                  <a:txBody>
                    <a:bodyPr/>
                    <a:lstStyle/>
                    <a:p>
                      <a:r>
                        <a:rPr lang="fi-FI" sz="1200"/>
                        <a:t>Vastuutaho</a:t>
                      </a:r>
                      <a:endParaRPr lang="fi-FI" sz="1200">
                        <a:latin typeface="Sweco Sans" panose="00000500000000000000" charset="0"/>
                      </a:endParaRPr>
                    </a:p>
                  </a:txBody>
                  <a:tcPr/>
                </a:tc>
                <a:tc>
                  <a:txBody>
                    <a:bodyPr/>
                    <a:lstStyle/>
                    <a:p>
                      <a:r>
                        <a:rPr lang="fi-FI" sz="1200"/>
                        <a:t>Seurantamittari</a:t>
                      </a:r>
                      <a:endParaRPr lang="fi-FI" sz="1200">
                        <a:latin typeface="Sweco Sans" panose="00000500000000000000" charset="0"/>
                      </a:endParaRPr>
                    </a:p>
                  </a:txBody>
                  <a:tcPr/>
                </a:tc>
                <a:extLst>
                  <a:ext uri="{0D108BD9-81ED-4DB2-BD59-A6C34878D82A}">
                    <a16:rowId xmlns:a16="http://schemas.microsoft.com/office/drawing/2014/main" val="34897849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b="1">
                          <a:latin typeface="Sweco Sans" panose="00000500000000000000" charset="0"/>
                        </a:rPr>
                        <a:t>20. Perustetaan Vaalaan kävelyn ja pyöräilyn edistämistyön seurantaryhmä</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i="0" kern="1200">
                          <a:solidFill>
                            <a:schemeClr val="tx1"/>
                          </a:solidFill>
                          <a:effectLst/>
                          <a:latin typeface="+mn-lt"/>
                          <a:ea typeface="+mn-ea"/>
                          <a:cs typeface="+mn-cs"/>
                        </a:rPr>
                        <a:t>Perustetaan kävelyn ja pyöräilyn edistämistyön seurantaryhmä, jonka vastuulla on jalkauttaa tämän työn toimenpiteet Vaalaan. Seurantaryhmä raportoi vuosittain tehdyt toimenpiteet kunnan johdolle sekä kuntalaisille esimerkiksi kunnan nettisivuilla.</a:t>
                      </a:r>
                    </a:p>
                  </a:txBody>
                  <a:tcPr/>
                </a:tc>
                <a:tc>
                  <a:txBody>
                    <a:bodyPr/>
                    <a:lstStyle/>
                    <a:p>
                      <a:pPr marL="0" algn="l" defTabSz="914400" rtl="0" eaLnBrk="1" latinLnBrk="0" hangingPunct="1"/>
                      <a:r>
                        <a:rPr lang="fi-FI" sz="900" kern="1200">
                          <a:solidFill>
                            <a:schemeClr val="tx1"/>
                          </a:solidFill>
                          <a:latin typeface="Sweco Sans" panose="00000500000000000000" charset="0"/>
                          <a:ea typeface="+mn-ea"/>
                          <a:cs typeface="+mn-cs"/>
                        </a:rPr>
                        <a:t>Liikenneturvallisuustyöryhmä</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a:latin typeface="Sweco Sans" panose="00000500000000000000" charset="0"/>
                        </a:rPr>
                        <a:t>Ryhmän perustaminen 2024, pidetyt kokoukset / vuosi</a:t>
                      </a:r>
                    </a:p>
                  </a:txBody>
                  <a:tcPr/>
                </a:tc>
                <a:extLst>
                  <a:ext uri="{0D108BD9-81ED-4DB2-BD59-A6C34878D82A}">
                    <a16:rowId xmlns:a16="http://schemas.microsoft.com/office/drawing/2014/main" val="15369265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b="1">
                          <a:latin typeface="Sweco Sans" panose="00000500000000000000" charset="0"/>
                        </a:rPr>
                        <a:t>21. Selvitetään mahdollisuus hankkia esimerkiksi kunnan tukemana pyöränhuoltomahdollisuus Vaalaan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i="0" kern="1200">
                          <a:solidFill>
                            <a:schemeClr val="tx1"/>
                          </a:solidFill>
                          <a:effectLst/>
                          <a:latin typeface="+mn-lt"/>
                          <a:ea typeface="+mn-ea"/>
                          <a:cs typeface="+mn-cs"/>
                        </a:rPr>
                        <a:t>Pyöränhuoltomahdollisuus voidaan hankkia esimerkiksi kausiluontoisesti, joko koko kesäkaudeksi tai esimerkiksi muutamaksi viikoksi keväisin ja syksyisin. Hankkeesta on tärkeää viestiä aktiivisesti kuntalaisille, jotta tieto siitä leviää mahdollisimman hyvin. </a:t>
                      </a:r>
                    </a:p>
                  </a:txBody>
                  <a:tcPr/>
                </a:tc>
                <a:tc>
                  <a:txBody>
                    <a:bodyPr/>
                    <a:lstStyle/>
                    <a:p>
                      <a:pPr marL="0" algn="l" defTabSz="914400" rtl="0" eaLnBrk="1" latinLnBrk="0" hangingPunct="1"/>
                      <a:r>
                        <a:rPr lang="fi-FI" sz="900" kern="1200">
                          <a:solidFill>
                            <a:schemeClr val="tx1"/>
                          </a:solidFill>
                          <a:latin typeface="Sweco Sans" panose="00000500000000000000" charset="0"/>
                          <a:ea typeface="+mn-ea"/>
                          <a:cs typeface="+mn-cs"/>
                        </a:rPr>
                        <a:t>Elinkeinopäällikkö</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a:latin typeface="Sweco Sans" panose="00000500000000000000" charset="0"/>
                        </a:rPr>
                        <a:t>Toimijoiden ja toimintamallin kartoitus 2024, pilotointi 2024</a:t>
                      </a:r>
                    </a:p>
                  </a:txBody>
                  <a:tcPr/>
                </a:tc>
                <a:extLst>
                  <a:ext uri="{0D108BD9-81ED-4DB2-BD59-A6C34878D82A}">
                    <a16:rowId xmlns:a16="http://schemas.microsoft.com/office/drawing/2014/main" val="3903753187"/>
                  </a:ext>
                </a:extLst>
              </a:tr>
              <a:tr h="4136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b="1">
                          <a:latin typeface="Sweco Sans" panose="00000500000000000000" charset="0"/>
                        </a:rPr>
                        <a:t>22. Parannetaan yhteistyötä yksityisten maanomistajien kanssa pyöräily-yhteyksien ja -olosuhteiden parantamiseksi yksityisteillä</a:t>
                      </a:r>
                    </a:p>
                  </a:txBody>
                  <a:tcPr/>
                </a:tc>
                <a:tc>
                  <a:txBody>
                    <a:bodyPr/>
                    <a:lstStyle/>
                    <a:p>
                      <a:r>
                        <a:rPr lang="fi-FI" sz="900">
                          <a:latin typeface="Sweco Sans" panose="00000500000000000000" charset="0"/>
                        </a:rPr>
                        <a:t>Pidetään yllä aktiivista vuoropuhelua maanomistajien kanssa pyöräily-yhteyksien ja –olosuhteiden parantamisesta yksityisteillä. Vaalassa on useita virkistyspyöräilyyn soveltuvia reittejä, joiden opastus vaatii maanomistajien luvan. </a:t>
                      </a:r>
                    </a:p>
                  </a:txBody>
                  <a:tcPr/>
                </a:tc>
                <a:tc>
                  <a:txBody>
                    <a:bodyPr/>
                    <a:lstStyle/>
                    <a:p>
                      <a:pPr marL="0" algn="l" defTabSz="914400" rtl="0" eaLnBrk="1" latinLnBrk="0" hangingPunct="1"/>
                      <a:r>
                        <a:rPr lang="fi-FI" sz="900" kern="1200">
                          <a:solidFill>
                            <a:schemeClr val="tx1"/>
                          </a:solidFill>
                          <a:latin typeface="Sweco Sans" panose="00000500000000000000" charset="0"/>
                          <a:ea typeface="+mn-ea"/>
                          <a:cs typeface="+mn-cs"/>
                        </a:rPr>
                        <a:t>Mahdollisesti hanke tai kesätyö</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a:latin typeface="Sweco Sans" panose="00000500000000000000" charset="0"/>
                        </a:rPr>
                        <a:t>Jatkuva seuranta, aloitus 2024</a:t>
                      </a:r>
                    </a:p>
                  </a:txBody>
                  <a:tcPr/>
                </a:tc>
                <a:extLst>
                  <a:ext uri="{0D108BD9-81ED-4DB2-BD59-A6C34878D82A}">
                    <a16:rowId xmlns:a16="http://schemas.microsoft.com/office/drawing/2014/main" val="3514370618"/>
                  </a:ext>
                </a:extLst>
              </a:tr>
              <a:tr h="370840">
                <a:tc>
                  <a:txBody>
                    <a:bodyPr/>
                    <a:lstStyle/>
                    <a:p>
                      <a:r>
                        <a:rPr lang="fi-FI" sz="900" b="1"/>
                        <a:t>23. Lisätään Vaalan nettisivuille kävelyn ja pyöräilyn kehityshankkeet, reitit ja muut olennaiset tiedot</a:t>
                      </a:r>
                      <a:endParaRPr lang="fi-FI" sz="900" b="1">
                        <a:latin typeface="Sweco Sans" panose="00000500000000000000" charset="0"/>
                      </a:endParaRPr>
                    </a:p>
                  </a:txBody>
                  <a:tcPr/>
                </a:tc>
                <a:tc>
                  <a:txBody>
                    <a:bodyPr/>
                    <a:lstStyle/>
                    <a:p>
                      <a:r>
                        <a:rPr lang="fi-FI" sz="900"/>
                        <a:t>Laaditaan kävely- ja pyöräreittien kartat laitetaan saavutettavassa muodossa kunnan internetsivuille.  Lisätään kävelyn ja pyöräilyn osio kunnan internetsivuille sivuston päivityksen yhteydessä</a:t>
                      </a:r>
                      <a:endParaRPr lang="fi-FI" sz="900">
                        <a:latin typeface="Sweco Sans" panose="00000500000000000000" charset="0"/>
                      </a:endParaRPr>
                    </a:p>
                  </a:txBody>
                  <a:tcPr/>
                </a:tc>
                <a:tc>
                  <a:txBody>
                    <a:bodyPr/>
                    <a:lstStyle/>
                    <a:p>
                      <a:r>
                        <a:rPr lang="fi-FI" sz="900"/>
                        <a:t>Tekninen osasto ja viestijä, kun ohjelma on hyväksytty valtuustossa</a:t>
                      </a:r>
                      <a:endParaRPr lang="fi-FI" sz="900">
                        <a:latin typeface="Sweco Sans" panose="00000500000000000000" charset="0"/>
                      </a:endParaRPr>
                    </a:p>
                  </a:txBody>
                  <a:tcPr/>
                </a:tc>
                <a:tc>
                  <a:txBody>
                    <a:bodyPr/>
                    <a:lstStyle/>
                    <a:p>
                      <a:r>
                        <a:rPr lang="fi-FI" sz="900" dirty="0">
                          <a:latin typeface="Sweco Sans" panose="00000500000000000000" charset="0"/>
                        </a:rPr>
                        <a:t>Sivuston kävijämäärät, sivuston sisältö, päivitys 6kk välein</a:t>
                      </a:r>
                    </a:p>
                  </a:txBody>
                  <a:tcPr/>
                </a:tc>
                <a:extLst>
                  <a:ext uri="{0D108BD9-81ED-4DB2-BD59-A6C34878D82A}">
                    <a16:rowId xmlns:a16="http://schemas.microsoft.com/office/drawing/2014/main" val="993924945"/>
                  </a:ext>
                </a:extLst>
              </a:tr>
              <a:tr h="370840">
                <a:tc>
                  <a:txBody>
                    <a:bodyPr/>
                    <a:lstStyle/>
                    <a:p>
                      <a:r>
                        <a:rPr lang="fi-FI" sz="900" b="1"/>
                        <a:t>24. Järjestetään kävelyyn ja pyöräilyyn kannustavia kampanjoita ja tapahtumia kuntalaisille sekä lomalaisille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a:latin typeface="Sweco Sans" panose="00000500000000000000" charset="0"/>
                        </a:rPr>
                        <a:t>Markkinoidaan aktiivisesti kestävään liikkumiseen liittyviä tapahtuma, kuten kilometrikisaa, pyöräilyviikkoa sekä talvikilometrikisaa. Järjestetään lisäksi nuorisolle erillisiä tapahtumia ja jalkautetaan tapahtumia myös kouluihin (pyöränhuoltopäivä, pyöräilyajokortti </a:t>
                      </a:r>
                      <a:r>
                        <a:rPr lang="fi-FI" sz="900" err="1">
                          <a:latin typeface="Sweco Sans" panose="00000500000000000000" charset="0"/>
                        </a:rPr>
                        <a:t>jne</a:t>
                      </a:r>
                      <a:r>
                        <a:rPr lang="fi-FI" sz="900">
                          <a:latin typeface="Sweco Sans" panose="00000500000000000000" charset="0"/>
                        </a:rPr>
                        <a:t>). Viestinnän korostaminen.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kern="1200">
                          <a:solidFill>
                            <a:schemeClr val="tx1"/>
                          </a:solidFill>
                          <a:latin typeface="Sweco Sans" panose="00000500000000000000" charset="0"/>
                          <a:ea typeface="+mn-ea"/>
                          <a:cs typeface="+mn-cs"/>
                        </a:rPr>
                        <a:t>Hyvinvointiosasto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a:t>Jatkuva seuranta, tapahtumat / vuosi</a:t>
                      </a:r>
                    </a:p>
                    <a:p>
                      <a:endParaRPr lang="fi-FI" sz="900">
                        <a:latin typeface="Sweco Sans" panose="00000500000000000000" charset="0"/>
                      </a:endParaRPr>
                    </a:p>
                  </a:txBody>
                  <a:tcPr/>
                </a:tc>
                <a:extLst>
                  <a:ext uri="{0D108BD9-81ED-4DB2-BD59-A6C34878D82A}">
                    <a16:rowId xmlns:a16="http://schemas.microsoft.com/office/drawing/2014/main" val="1418633420"/>
                  </a:ext>
                </a:extLst>
              </a:tr>
              <a:tr h="370840">
                <a:tc>
                  <a:txBody>
                    <a:bodyPr/>
                    <a:lstStyle/>
                    <a:p>
                      <a:r>
                        <a:rPr lang="fi-FI" sz="900" b="1"/>
                        <a:t>25. Tehdään yhteistyötä alueen matkailuyritysten kanssa pyörämatkailun markkinoimiseksi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a:latin typeface="Sweco Sans" panose="00000500000000000000" charset="0"/>
                        </a:rPr>
                        <a:t>Laaditaan valmiita materiaaleja ja kannustetaan </a:t>
                      </a:r>
                      <a:r>
                        <a:rPr lang="fi-FI" sz="900" err="1">
                          <a:latin typeface="Sweco Sans" panose="00000500000000000000" charset="0"/>
                        </a:rPr>
                        <a:t>Eurovelo</a:t>
                      </a:r>
                      <a:r>
                        <a:rPr lang="fi-FI" sz="900">
                          <a:latin typeface="Sweco Sans" panose="00000500000000000000" charset="0"/>
                        </a:rPr>
                        <a:t> –reitin varrella olevia toimijoita viestimään </a:t>
                      </a:r>
                      <a:r>
                        <a:rPr lang="fi-FI" sz="900" err="1">
                          <a:latin typeface="Sweco Sans" panose="00000500000000000000" charset="0"/>
                        </a:rPr>
                        <a:t>pyöräilyreitistöstä</a:t>
                      </a:r>
                      <a:endParaRPr lang="fi-FI" sz="900">
                        <a:latin typeface="Sweco Sans" panose="0000050000000000000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kern="1200">
                          <a:solidFill>
                            <a:schemeClr val="tx1"/>
                          </a:solidFill>
                          <a:latin typeface="Sweco Sans" panose="00000500000000000000" charset="0"/>
                          <a:ea typeface="+mn-ea"/>
                          <a:cs typeface="+mn-cs"/>
                        </a:rPr>
                        <a:t>Elinkeinopäällikkö, tekninen osasto</a:t>
                      </a:r>
                    </a:p>
                  </a:txBody>
                  <a:tcPr/>
                </a:tc>
                <a:tc>
                  <a:txBody>
                    <a:bodyPr/>
                    <a:lstStyle/>
                    <a:p>
                      <a:r>
                        <a:rPr lang="fi-FI" sz="900">
                          <a:latin typeface="Sweco Sans" panose="00000500000000000000" charset="0"/>
                        </a:rPr>
                        <a:t>Jatkuva seuranta, viestintäkampanjat / vuosi</a:t>
                      </a:r>
                    </a:p>
                  </a:txBody>
                  <a:tcPr/>
                </a:tc>
                <a:extLst>
                  <a:ext uri="{0D108BD9-81ED-4DB2-BD59-A6C34878D82A}">
                    <a16:rowId xmlns:a16="http://schemas.microsoft.com/office/drawing/2014/main" val="859890947"/>
                  </a:ext>
                </a:extLst>
              </a:tr>
              <a:tr h="370840">
                <a:tc>
                  <a:txBody>
                    <a:bodyPr/>
                    <a:lstStyle/>
                    <a:p>
                      <a:r>
                        <a:rPr lang="fi-FI" sz="900" b="1"/>
                        <a:t>26. Selvitetään Fiksusti kouluun –hankkeen hyödyt ja sen jäseneksi liittymistä</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a:latin typeface="Sweco Sans" panose="00000500000000000000" charset="0"/>
                        </a:rPr>
                        <a:t>Selvitetään Pyöräilykuntien verkoston kanssa, mitä konkreettista hyötyä Fiksusti kouluun –hanke toisi nykyisten kouluissa tehtävien kampanjoiden ja hankkeiden päälle. Tehdään tämän pohjalta päätös hankkeen jäseneksi liittymisestä.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kern="1200">
                          <a:solidFill>
                            <a:schemeClr val="tx1"/>
                          </a:solidFill>
                          <a:latin typeface="Sweco Sans" panose="00000500000000000000" charset="0"/>
                          <a:ea typeface="+mn-ea"/>
                          <a:cs typeface="+mn-cs"/>
                        </a:rPr>
                        <a:t>Hyvinvointi- ja sivistysosasto</a:t>
                      </a:r>
                    </a:p>
                  </a:txBody>
                  <a:tcPr/>
                </a:tc>
                <a:tc>
                  <a:txBody>
                    <a:bodyPr/>
                    <a:lstStyle/>
                    <a:p>
                      <a:r>
                        <a:rPr lang="fi-FI" sz="900" dirty="0">
                          <a:latin typeface="Sweco Sans" panose="00000500000000000000" charset="0"/>
                        </a:rPr>
                        <a:t>Fiksusti kouluun –hankkeen </a:t>
                      </a:r>
                      <a:r>
                        <a:rPr lang="fi-FI" sz="900" dirty="0" err="1">
                          <a:latin typeface="Sweco Sans" panose="00000500000000000000" charset="0"/>
                        </a:rPr>
                        <a:t>kontaktointi</a:t>
                      </a:r>
                      <a:r>
                        <a:rPr lang="fi-FI" sz="900" dirty="0">
                          <a:latin typeface="Sweco Sans" panose="00000500000000000000" charset="0"/>
                        </a:rPr>
                        <a:t> 2024</a:t>
                      </a:r>
                    </a:p>
                  </a:txBody>
                  <a:tcPr/>
                </a:tc>
                <a:extLst>
                  <a:ext uri="{0D108BD9-81ED-4DB2-BD59-A6C34878D82A}">
                    <a16:rowId xmlns:a16="http://schemas.microsoft.com/office/drawing/2014/main" val="1304771053"/>
                  </a:ext>
                </a:extLst>
              </a:tr>
            </a:tbl>
          </a:graphicData>
        </a:graphic>
      </p:graphicFrame>
      <p:sp>
        <p:nvSpPr>
          <p:cNvPr id="12" name="Oval 15">
            <a:extLst>
              <a:ext uri="{FF2B5EF4-FFF2-40B4-BE49-F238E27FC236}">
                <a16:creationId xmlns:a16="http://schemas.microsoft.com/office/drawing/2014/main" id="{BEEA9AF6-1A58-4FDD-9E80-24BA36CE9B9E}"/>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latin typeface="Sweco Sans (Body)"/>
              </a:rPr>
              <a:t>5.1</a:t>
            </a:r>
          </a:p>
        </p:txBody>
      </p:sp>
      <p:grpSp>
        <p:nvGrpSpPr>
          <p:cNvPr id="18" name="Group 42">
            <a:extLst>
              <a:ext uri="{FF2B5EF4-FFF2-40B4-BE49-F238E27FC236}">
                <a16:creationId xmlns:a16="http://schemas.microsoft.com/office/drawing/2014/main" id="{8AA534C9-CD13-4928-9ED1-F4D474B20750}"/>
              </a:ext>
              <a:ext uri="{C183D7F6-B498-43B3-948B-1728B52AA6E4}">
                <adec:decorative xmlns:adec="http://schemas.microsoft.com/office/drawing/2017/decorative" val="1"/>
              </a:ext>
            </a:extLst>
          </p:cNvPr>
          <p:cNvGrpSpPr/>
          <p:nvPr/>
        </p:nvGrpSpPr>
        <p:grpSpPr>
          <a:xfrm>
            <a:off x="1248234" y="294637"/>
            <a:ext cx="540000" cy="540000"/>
            <a:chOff x="7483620" y="2160000"/>
            <a:chExt cx="1975383" cy="1975383"/>
          </a:xfrm>
        </p:grpSpPr>
        <p:sp>
          <p:nvSpPr>
            <p:cNvPr id="19" name="Oval 43">
              <a:extLst>
                <a:ext uri="{FF2B5EF4-FFF2-40B4-BE49-F238E27FC236}">
                  <a16:creationId xmlns:a16="http://schemas.microsoft.com/office/drawing/2014/main" id="{F38D7D7E-06F5-430C-A4D3-08A171CDA6D5}"/>
                </a:ext>
              </a:extLst>
            </p:cNvPr>
            <p:cNvSpPr/>
            <p:nvPr/>
          </p:nvSpPr>
          <p:spPr>
            <a:xfrm>
              <a:off x="7483620" y="2160000"/>
              <a:ext cx="1975383" cy="1975383"/>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Sweco Sans"/>
                <a:ea typeface="+mn-ea"/>
                <a:cs typeface="+mn-cs"/>
              </a:endParaRPr>
            </a:p>
          </p:txBody>
        </p:sp>
        <p:pic>
          <p:nvPicPr>
            <p:cNvPr id="20" name="Picture 44">
              <a:extLst>
                <a:ext uri="{FF2B5EF4-FFF2-40B4-BE49-F238E27FC236}">
                  <a16:creationId xmlns:a16="http://schemas.microsoft.com/office/drawing/2014/main" id="{689E2ED5-FDD0-4929-867B-DA7F7D0E3EB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37" b="98309" l="3250" r="99000">
                          <a14:foregroundMark x1="31250" y1="48837" x2="34250" y2="56871"/>
                          <a14:foregroundMark x1="25750" y1="70402" x2="35250" y2="72727"/>
                          <a14:foregroundMark x1="3250" y1="94080" x2="8000" y2="79915"/>
                          <a14:foregroundMark x1="44750" y1="96195" x2="45250" y2="98309"/>
                          <a14:foregroundMark x1="51750" y1="17970" x2="52500" y2="17970"/>
                          <a14:foregroundMark x1="37250" y1="17336" x2="37250" y2="17336"/>
                          <a14:foregroundMark x1="39250" y1="12474" x2="39250" y2="12474"/>
                          <a14:foregroundMark x1="37500" y1="8245" x2="37500" y2="8245"/>
                          <a14:foregroundMark x1="24500" y1="2748" x2="24500" y2="2748"/>
                          <a14:foregroundMark x1="64750" y1="30021" x2="64750" y2="30021"/>
                          <a14:foregroundMark x1="82000" y1="47992" x2="81500" y2="47992"/>
                          <a14:foregroundMark x1="83500" y1="72304" x2="83500" y2="72304"/>
                          <a14:foregroundMark x1="94500" y1="84778" x2="94500" y2="84778"/>
                          <a14:foregroundMark x1="99000" y1="96617" x2="99000" y2="96617"/>
                        </a14:backgroundRemoval>
                      </a14:imgEffect>
                    </a14:imgLayer>
                  </a14:imgProps>
                </a:ext>
              </a:extLst>
            </a:blip>
            <a:stretch>
              <a:fillRect/>
            </a:stretch>
          </p:blipFill>
          <p:spPr>
            <a:xfrm>
              <a:off x="8019645" y="2459725"/>
              <a:ext cx="903332" cy="1068190"/>
            </a:xfrm>
            <a:prstGeom prst="rect">
              <a:avLst/>
            </a:prstGeom>
          </p:spPr>
        </p:pic>
      </p:grpSp>
      <p:sp>
        <p:nvSpPr>
          <p:cNvPr id="6" name="Dian numeron paikkamerkki 5">
            <a:extLst>
              <a:ext uri="{FF2B5EF4-FFF2-40B4-BE49-F238E27FC236}">
                <a16:creationId xmlns:a16="http://schemas.microsoft.com/office/drawing/2014/main" id="{417C45E0-49EE-44F3-A3E5-82AEBCAAB7A3}"/>
              </a:ext>
            </a:extLst>
          </p:cNvPr>
          <p:cNvSpPr>
            <a:spLocks noGrp="1"/>
          </p:cNvSpPr>
          <p:nvPr>
            <p:ph type="sldNum" sz="quarter" idx="12"/>
          </p:nvPr>
        </p:nvSpPr>
        <p:spPr/>
        <p:txBody>
          <a:bodyPr/>
          <a:lstStyle/>
          <a:p>
            <a:fld id="{39CE1503-BED9-462F-ADA2-F5678F1B9859}" type="slidenum">
              <a:rPr lang="fi-FI" smtClean="0"/>
              <a:t>46</a:t>
            </a:fld>
            <a:endParaRPr lang="fi-FI"/>
          </a:p>
        </p:txBody>
      </p:sp>
      <p:pic>
        <p:nvPicPr>
          <p:cNvPr id="3" name="Picture 2">
            <a:extLst>
              <a:ext uri="{FF2B5EF4-FFF2-40B4-BE49-F238E27FC236}">
                <a16:creationId xmlns:a16="http://schemas.microsoft.com/office/drawing/2014/main" id="{69F6EB9C-4168-384D-E8AC-5C1F21FA6E6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001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3">
            <a:extLst>
              <a:ext uri="{FF2B5EF4-FFF2-40B4-BE49-F238E27FC236}">
                <a16:creationId xmlns:a16="http://schemas.microsoft.com/office/drawing/2014/main" id="{66149ED7-C994-445C-AE37-F4793CF3FD42}"/>
              </a:ext>
              <a:ext uri="{C183D7F6-B498-43B3-948B-1728B52AA6E4}">
                <adec:decorative xmlns:adec="http://schemas.microsoft.com/office/drawing/2017/decorative" val="1"/>
              </a:ext>
            </a:extLst>
          </p:cNvPr>
          <p:cNvSpPr/>
          <p:nvPr/>
        </p:nvSpPr>
        <p:spPr>
          <a:xfrm>
            <a:off x="288000" y="-1"/>
            <a:ext cx="777372" cy="6858001"/>
          </a:xfrm>
          <a:prstGeom prst="rect">
            <a:avLst/>
          </a:prstGeom>
          <a:solidFill>
            <a:srgbClr val="C4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itle 16">
            <a:extLst>
              <a:ext uri="{FF2B5EF4-FFF2-40B4-BE49-F238E27FC236}">
                <a16:creationId xmlns:a16="http://schemas.microsoft.com/office/drawing/2014/main" id="{F18E8D8F-611A-47C9-8DC9-C7AE289F3E6A}"/>
              </a:ext>
            </a:extLst>
          </p:cNvPr>
          <p:cNvSpPr txBox="1">
            <a:spLocks noGrp="1"/>
          </p:cNvSpPr>
          <p:nvPr>
            <p:ph type="title" idx="4294967295"/>
          </p:nvPr>
        </p:nvSpPr>
        <p:spPr>
          <a:xfrm>
            <a:off x="1818133" y="328037"/>
            <a:ext cx="609904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Sweco Sans "/>
                <a:ea typeface="+mn-ea"/>
                <a:cs typeface="+mn-cs"/>
              </a:rPr>
              <a:t>Viestintä ja yhteistyö</a:t>
            </a:r>
          </a:p>
        </p:txBody>
      </p:sp>
      <p:sp>
        <p:nvSpPr>
          <p:cNvPr id="12" name="Oval 15">
            <a:extLst>
              <a:ext uri="{FF2B5EF4-FFF2-40B4-BE49-F238E27FC236}">
                <a16:creationId xmlns:a16="http://schemas.microsoft.com/office/drawing/2014/main" id="{BEEA9AF6-1A58-4FDD-9E80-24BA36CE9B9E}"/>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latin typeface="Sweco Sans (Body)"/>
              </a:rPr>
              <a:t>5.1</a:t>
            </a:r>
          </a:p>
        </p:txBody>
      </p:sp>
      <p:pic>
        <p:nvPicPr>
          <p:cNvPr id="3" name="Picture 2" descr="Vuosikello, jossa on avattuna pyöräilyyn liittyviä tapahtumia eri vuodenaikoihin. ">
            <a:extLst>
              <a:ext uri="{FF2B5EF4-FFF2-40B4-BE49-F238E27FC236}">
                <a16:creationId xmlns:a16="http://schemas.microsoft.com/office/drawing/2014/main" id="{56128A7F-1CAD-2C77-7606-BED5E52C4269}"/>
              </a:ext>
            </a:extLst>
          </p:cNvPr>
          <p:cNvPicPr>
            <a:picLocks noChangeAspect="1"/>
          </p:cNvPicPr>
          <p:nvPr/>
        </p:nvPicPr>
        <p:blipFill rotWithShape="1">
          <a:blip r:embed="rId2"/>
          <a:srcRect l="-1298" t="-47" r="23677" b="47"/>
          <a:stretch/>
        </p:blipFill>
        <p:spPr>
          <a:xfrm>
            <a:off x="676685" y="676194"/>
            <a:ext cx="8541612" cy="5913633"/>
          </a:xfrm>
          <a:prstGeom prst="rect">
            <a:avLst/>
          </a:prstGeom>
        </p:spPr>
      </p:pic>
      <p:grpSp>
        <p:nvGrpSpPr>
          <p:cNvPr id="18" name="Group 42">
            <a:extLst>
              <a:ext uri="{FF2B5EF4-FFF2-40B4-BE49-F238E27FC236}">
                <a16:creationId xmlns:a16="http://schemas.microsoft.com/office/drawing/2014/main" id="{8AA534C9-CD13-4928-9ED1-F4D474B20750}"/>
              </a:ext>
              <a:ext uri="{C183D7F6-B498-43B3-948B-1728B52AA6E4}">
                <adec:decorative xmlns:adec="http://schemas.microsoft.com/office/drawing/2017/decorative" val="1"/>
              </a:ext>
            </a:extLst>
          </p:cNvPr>
          <p:cNvGrpSpPr/>
          <p:nvPr/>
        </p:nvGrpSpPr>
        <p:grpSpPr>
          <a:xfrm>
            <a:off x="1248234" y="294637"/>
            <a:ext cx="540000" cy="540000"/>
            <a:chOff x="7483620" y="2160000"/>
            <a:chExt cx="1975383" cy="1975383"/>
          </a:xfrm>
        </p:grpSpPr>
        <p:sp>
          <p:nvSpPr>
            <p:cNvPr id="19" name="Oval 43">
              <a:extLst>
                <a:ext uri="{FF2B5EF4-FFF2-40B4-BE49-F238E27FC236}">
                  <a16:creationId xmlns:a16="http://schemas.microsoft.com/office/drawing/2014/main" id="{F38D7D7E-06F5-430C-A4D3-08A171CDA6D5}"/>
                </a:ext>
              </a:extLst>
            </p:cNvPr>
            <p:cNvSpPr/>
            <p:nvPr/>
          </p:nvSpPr>
          <p:spPr>
            <a:xfrm>
              <a:off x="7483620" y="2160000"/>
              <a:ext cx="1975383" cy="1975383"/>
            </a:xfrm>
            <a:prstGeom prst="ellipse">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Sweco Sans"/>
                <a:ea typeface="+mn-ea"/>
                <a:cs typeface="+mn-cs"/>
              </a:endParaRPr>
            </a:p>
          </p:txBody>
        </p:sp>
        <p:pic>
          <p:nvPicPr>
            <p:cNvPr id="20" name="Picture 44">
              <a:extLst>
                <a:ext uri="{FF2B5EF4-FFF2-40B4-BE49-F238E27FC236}">
                  <a16:creationId xmlns:a16="http://schemas.microsoft.com/office/drawing/2014/main" id="{689E2ED5-FDD0-4929-867B-DA7F7D0E3E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37" b="98309" l="3250" r="99000">
                          <a14:foregroundMark x1="31250" y1="48837" x2="34250" y2="56871"/>
                          <a14:foregroundMark x1="25750" y1="70402" x2="35250" y2="72727"/>
                          <a14:foregroundMark x1="3250" y1="94080" x2="8000" y2="79915"/>
                          <a14:foregroundMark x1="44750" y1="96195" x2="45250" y2="98309"/>
                          <a14:foregroundMark x1="51750" y1="17970" x2="52500" y2="17970"/>
                          <a14:foregroundMark x1="37250" y1="17336" x2="37250" y2="17336"/>
                          <a14:foregroundMark x1="39250" y1="12474" x2="39250" y2="12474"/>
                          <a14:foregroundMark x1="37500" y1="8245" x2="37500" y2="8245"/>
                          <a14:foregroundMark x1="24500" y1="2748" x2="24500" y2="2748"/>
                          <a14:foregroundMark x1="64750" y1="30021" x2="64750" y2="30021"/>
                          <a14:foregroundMark x1="82000" y1="47992" x2="81500" y2="47992"/>
                          <a14:foregroundMark x1="83500" y1="72304" x2="83500" y2="72304"/>
                          <a14:foregroundMark x1="94500" y1="84778" x2="94500" y2="84778"/>
                          <a14:foregroundMark x1="99000" y1="96617" x2="99000" y2="96617"/>
                        </a14:backgroundRemoval>
                      </a14:imgEffect>
                    </a14:imgLayer>
                  </a14:imgProps>
                </a:ext>
              </a:extLst>
            </a:blip>
            <a:stretch>
              <a:fillRect/>
            </a:stretch>
          </p:blipFill>
          <p:spPr>
            <a:xfrm>
              <a:off x="8019645" y="2459725"/>
              <a:ext cx="903332" cy="1068190"/>
            </a:xfrm>
            <a:prstGeom prst="rect">
              <a:avLst/>
            </a:prstGeom>
          </p:spPr>
        </p:pic>
      </p:grpSp>
      <p:sp>
        <p:nvSpPr>
          <p:cNvPr id="5" name="Dian numeron paikkamerkki 4">
            <a:extLst>
              <a:ext uri="{FF2B5EF4-FFF2-40B4-BE49-F238E27FC236}">
                <a16:creationId xmlns:a16="http://schemas.microsoft.com/office/drawing/2014/main" id="{37B67ABB-09C1-43D2-B416-703B13677541}"/>
              </a:ext>
            </a:extLst>
          </p:cNvPr>
          <p:cNvSpPr>
            <a:spLocks noGrp="1"/>
          </p:cNvSpPr>
          <p:nvPr>
            <p:ph type="sldNum" sz="quarter" idx="12"/>
          </p:nvPr>
        </p:nvSpPr>
        <p:spPr/>
        <p:txBody>
          <a:bodyPr/>
          <a:lstStyle/>
          <a:p>
            <a:fld id="{39CE1503-BED9-462F-ADA2-F5678F1B9859}" type="slidenum">
              <a:rPr lang="fi-FI" smtClean="0"/>
              <a:t>47</a:t>
            </a:fld>
            <a:endParaRPr lang="fi-FI" dirty="0"/>
          </a:p>
        </p:txBody>
      </p:sp>
      <p:pic>
        <p:nvPicPr>
          <p:cNvPr id="2" name="Picture 1">
            <a:extLst>
              <a:ext uri="{FF2B5EF4-FFF2-40B4-BE49-F238E27FC236}">
                <a16:creationId xmlns:a16="http://schemas.microsoft.com/office/drawing/2014/main" id="{FAD76E6A-C57B-E8E6-93C8-0B0A145379D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810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3">
            <a:extLst>
              <a:ext uri="{FF2B5EF4-FFF2-40B4-BE49-F238E27FC236}">
                <a16:creationId xmlns:a16="http://schemas.microsoft.com/office/drawing/2014/main" id="{30E2DC87-7C0A-4178-96A3-E3AB4B50FFA3}"/>
              </a:ext>
              <a:ext uri="{C183D7F6-B498-43B3-948B-1728B52AA6E4}">
                <adec:decorative xmlns:adec="http://schemas.microsoft.com/office/drawing/2017/decorative" val="1"/>
              </a:ext>
            </a:extLst>
          </p:cNvPr>
          <p:cNvSpPr/>
          <p:nvPr/>
        </p:nvSpPr>
        <p:spPr>
          <a:xfrm>
            <a:off x="239111" y="-1"/>
            <a:ext cx="3600000" cy="6858001"/>
          </a:xfrm>
          <a:prstGeom prst="rect">
            <a:avLst/>
          </a:prstGeom>
          <a:solidFill>
            <a:srgbClr val="EFD4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FFFFFF"/>
              </a:solidFill>
              <a:effectLst/>
              <a:uLnTx/>
              <a:uFillTx/>
              <a:latin typeface="Sweco Sans"/>
              <a:ea typeface="+mn-ea"/>
              <a:cs typeface="+mn-cs"/>
            </a:endParaRPr>
          </a:p>
        </p:txBody>
      </p:sp>
      <p:sp>
        <p:nvSpPr>
          <p:cNvPr id="6" name="Oval 15">
            <a:extLst>
              <a:ext uri="{FF2B5EF4-FFF2-40B4-BE49-F238E27FC236}">
                <a16:creationId xmlns:a16="http://schemas.microsoft.com/office/drawing/2014/main" id="{E1202AA7-2DB9-44FE-91F4-9E12C4C15FCC}"/>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5.2</a:t>
            </a:r>
          </a:p>
        </p:txBody>
      </p:sp>
      <p:sp>
        <p:nvSpPr>
          <p:cNvPr id="26" name="Title 1">
            <a:extLst>
              <a:ext uri="{FF2B5EF4-FFF2-40B4-BE49-F238E27FC236}">
                <a16:creationId xmlns:a16="http://schemas.microsoft.com/office/drawing/2014/main" id="{B2E24779-F70B-480F-A67E-3AA9F1F5F37F}"/>
              </a:ext>
            </a:extLst>
          </p:cNvPr>
          <p:cNvSpPr txBox="1">
            <a:spLocks noGrp="1"/>
          </p:cNvSpPr>
          <p:nvPr>
            <p:ph type="title" idx="4294967295"/>
          </p:nvPr>
        </p:nvSpPr>
        <p:spPr>
          <a:xfrm>
            <a:off x="768460" y="572998"/>
            <a:ext cx="2837117" cy="31674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83000"/>
              </a:lnSpc>
              <a:spcBef>
                <a:spcPct val="0"/>
              </a:spcBef>
              <a:buNone/>
              <a:defRPr sz="4000" kern="1200">
                <a:solidFill>
                  <a:schemeClr val="tx1"/>
                </a:solidFill>
                <a:latin typeface="+mj-lt"/>
                <a:ea typeface="+mj-ea"/>
                <a:cs typeface="+mj-cs"/>
              </a:defRPr>
            </a:lvl1pPr>
          </a:lstStyle>
          <a:p>
            <a:pPr marL="0" marR="0" lvl="0" indent="0" algn="ctr" defTabSz="914400" rtl="0" eaLnBrk="1" fontAlgn="auto" latinLnBrk="0" hangingPunct="1">
              <a:lnSpc>
                <a:spcPct val="83000"/>
              </a:lnSpc>
              <a:spcBef>
                <a:spcPct val="0"/>
              </a:spcBef>
              <a:spcAft>
                <a:spcPts val="0"/>
              </a:spcAft>
              <a:buClrTx/>
              <a:buSzTx/>
              <a:buFontTx/>
              <a:buNone/>
              <a:tabLst/>
              <a:defRPr/>
            </a:pPr>
            <a:r>
              <a:rPr kumimoji="0" lang="fi-FI" sz="3200" b="0" i="0" u="none" strike="noStrike" kern="1200" cap="none" spc="0" normalizeH="0" baseline="0" noProof="0" dirty="0">
                <a:ln>
                  <a:noFill/>
                </a:ln>
                <a:solidFill>
                  <a:schemeClr val="tx1"/>
                </a:solidFill>
                <a:effectLst/>
                <a:uLnTx/>
                <a:uFillTx/>
                <a:latin typeface="Sweco Sans" panose="00000500000000000000" charset="0"/>
                <a:ea typeface="+mj-ea"/>
                <a:cs typeface="+mj-cs"/>
              </a:rPr>
              <a:t>SEURANTA JA VAIKUTTAVUUS</a:t>
            </a:r>
          </a:p>
        </p:txBody>
      </p:sp>
      <p:sp>
        <p:nvSpPr>
          <p:cNvPr id="27" name="TextBox 7">
            <a:extLst>
              <a:ext uri="{FF2B5EF4-FFF2-40B4-BE49-F238E27FC236}">
                <a16:creationId xmlns:a16="http://schemas.microsoft.com/office/drawing/2014/main" id="{EC5C690E-2005-4135-940F-B0954AB89D1B}"/>
              </a:ext>
            </a:extLst>
          </p:cNvPr>
          <p:cNvSpPr txBox="1"/>
          <p:nvPr/>
        </p:nvSpPr>
        <p:spPr>
          <a:xfrm>
            <a:off x="593583" y="1772282"/>
            <a:ext cx="2877519" cy="1477328"/>
          </a:xfrm>
          <a:prstGeom prst="rect">
            <a:avLst/>
          </a:prstGeom>
          <a:noFill/>
        </p:spPr>
        <p:txBody>
          <a:bodyPr wrap="square">
            <a:spAutoFit/>
          </a:bodyPr>
          <a:lstStyle/>
          <a:p>
            <a:pPr algn="ctr"/>
            <a:r>
              <a:rPr lang="fi-FI" i="1"/>
              <a:t>Kävelyn ja pyöräilyn toimien edistäminen edellyttää edistämisohjelman toimenpiteiden aktiivista ja suunnitelmallista seurantaa </a:t>
            </a:r>
          </a:p>
        </p:txBody>
      </p:sp>
      <p:sp>
        <p:nvSpPr>
          <p:cNvPr id="8" name="TextBox 7">
            <a:extLst>
              <a:ext uri="{FF2B5EF4-FFF2-40B4-BE49-F238E27FC236}">
                <a16:creationId xmlns:a16="http://schemas.microsoft.com/office/drawing/2014/main" id="{2FDDA96F-39CE-447C-A741-511352609DE0}"/>
              </a:ext>
            </a:extLst>
          </p:cNvPr>
          <p:cNvSpPr txBox="1"/>
          <p:nvPr/>
        </p:nvSpPr>
        <p:spPr>
          <a:xfrm>
            <a:off x="4223347" y="431038"/>
            <a:ext cx="7421890" cy="6724918"/>
          </a:xfrm>
          <a:prstGeom prst="rect">
            <a:avLst/>
          </a:prstGeom>
          <a:noFill/>
        </p:spPr>
        <p:txBody>
          <a:bodyPr wrap="square" numCol="2" spcCol="360000">
            <a:spAutoFit/>
          </a:bodyPr>
          <a:lstStyle/>
          <a:p>
            <a:pPr indent="0">
              <a:spcAft>
                <a:spcPts val="600"/>
              </a:spcAft>
              <a:buNone/>
            </a:pPr>
            <a:r>
              <a:rPr lang="fi-FI" sz="1200"/>
              <a:t>Kävelyn ja pyöräilyn edistämisohjelman seurannan tehtävänä on varmistaa toimenpiteiden toteutuminen, parantaa läpinäkyvyyttä, lisätä pitkäjänteisyyttä ja määrätietoisuutta kehittämisessä. Lisäksi tehtävänä on  kertoa kehittymisen suunnasta sekä tuottaa tietoa toimenpiteiden vaikuttavuudesta. Sekä toimenpiteiden että niiden vaikutusten seuranta on resursseja vaativaa työtä.</a:t>
            </a:r>
          </a:p>
          <a:p>
            <a:pPr indent="0">
              <a:spcAft>
                <a:spcPts val="600"/>
              </a:spcAft>
              <a:buNone/>
            </a:pPr>
            <a:r>
              <a:rPr lang="fi-FI" sz="1200"/>
              <a:t>Toimenpideohjelmassa jokaisella yksittäisellä toimenpiteellä on seurantamittari, jonka täyttyminen osoittaa toimenpiteen toteutuneen. Seurantaa kannattaa kuitenkin tehdä koko ohjelman toteutumisen osalta systemaattisemmin ja muun muassa huomioida  mahdolliset toteuttamisen synergiat ja riskit, eli riippuvuudet   eri toimenpiteiden välillä. Joissain tapauksissa toimenpiteen toteuttaminen on mahdollista vain, jos joku toinen toimenpide on toteutettu sitä ennen.  Luomalla kokonaiskuvan, systemaattinen seuranta myös auttaa määrittelemään kaikkien toteutuksessa mukana olevien tahojen tarkemman roolin.  Tärkeä osa seurantaa on linjata sidosryhmien informoiminen ohjelman etenemisestä ja välitarkastelujen ajoittaminen. Välitarkastelujen ajoitus vaihtelee teemoittain: on selvää että toisissa teemoissa toteutuminen on pitkäjänteisempää kuin toisissa. </a:t>
            </a:r>
          </a:p>
          <a:p>
            <a:pPr indent="0">
              <a:spcAft>
                <a:spcPts val="600"/>
              </a:spcAft>
              <a:buNone/>
            </a:pPr>
            <a:r>
              <a:rPr lang="fi-FI" sz="1200"/>
              <a:t>Tämän edistämisohjelman sisältöä tulee tarkistaa vähintään </a:t>
            </a:r>
            <a:r>
              <a:rPr lang="fi-FI" sz="1200" b="1"/>
              <a:t>viiden vuoden välein</a:t>
            </a:r>
            <a:r>
              <a:rPr lang="fi-FI" sz="1200"/>
              <a:t>, sillä liikennesektori ja liikenteen uudet palvelut kehittyvä jatkuvasti, joten uusia tarpeita saattaa syntyä lyhyelläkin aikavälillä. Tämän jälkeen tätä ohjelmaa tulee päivittää vastaamaan paremmin sen hetkistä tilannetta.</a:t>
            </a:r>
          </a:p>
          <a:p>
            <a:pPr indent="0">
              <a:spcAft>
                <a:spcPts val="600"/>
              </a:spcAft>
              <a:buNone/>
            </a:pPr>
            <a:endParaRPr lang="fi-FI" sz="1200"/>
          </a:p>
          <a:p>
            <a:pPr indent="0">
              <a:spcAft>
                <a:spcPts val="600"/>
              </a:spcAft>
              <a:buNone/>
            </a:pPr>
            <a:endParaRPr lang="fi-FI" sz="1200"/>
          </a:p>
          <a:p>
            <a:pPr>
              <a:spcAft>
                <a:spcPts val="600"/>
              </a:spcAft>
            </a:pPr>
            <a:r>
              <a:rPr lang="fi-FI" sz="1200"/>
              <a:t>Seuranta on myös jatkuvasti kehittyvä prosessi. Tässä kuvataan keskeisimpiä huomiotavia asioita kolmen toimenpidekokonaisuuden osalta: 1) Strategia, hallinto ja resurssit 2) Infra ja olosuhteet3) Viestintä ja yhteistyö</a:t>
            </a:r>
          </a:p>
          <a:p>
            <a:pPr indent="0">
              <a:spcAft>
                <a:spcPts val="600"/>
              </a:spcAft>
              <a:buNone/>
            </a:pPr>
            <a:r>
              <a:rPr lang="fi-FI" sz="1200" b="1"/>
              <a:t>Strategia, hallinto ja resurssit</a:t>
            </a:r>
          </a:p>
          <a:p>
            <a:pPr>
              <a:spcAft>
                <a:spcPts val="600"/>
              </a:spcAft>
            </a:pPr>
            <a:r>
              <a:rPr lang="fi-FI" sz="1200"/>
              <a:t>Sinällään Strategia, hallinto ja resurssit –teeman yksittäisten toimenpiteiden mittarit tavoitevuosineen luovat hyvän pohjan seurannalle. Talousarvioiden määrärahakehitystä tulee seurata pitkäjänteisesti, jotta edistämisohjelman toimenpiteiden resurssointi (henkilö-, investointi- ja ylläpitoresurssit) turvataan. On luonnollista, että erityisesti investoinneissa voi esiintyä vuosittaista vaihtelua, mutta pidemmässä tarkastelussa määrärahakehityksen tulisi pysytellä vakaalla ja mielellään kasvavalla uralla. </a:t>
            </a:r>
          </a:p>
          <a:p>
            <a:pPr indent="0">
              <a:spcAft>
                <a:spcPts val="600"/>
              </a:spcAft>
              <a:buNone/>
            </a:pPr>
            <a:r>
              <a:rPr lang="fi-FI" sz="1200"/>
              <a:t>Yhteistyöryhmien - niin kunnan oman kuin naapurikuntien ja </a:t>
            </a:r>
            <a:r>
              <a:rPr lang="fi-FI" sz="1200" err="1"/>
              <a:t>ELY:n</a:t>
            </a:r>
            <a:r>
              <a:rPr lang="fi-FI" sz="1200"/>
              <a:t> kanssa muodostetun - toimintaa kannattaa arvioida vuosittain. Koska kunnan sisäisen yhteistyöryhmän tärkein tehtävä on varmistaa kuntalaisten tasavertainen huomioiminen, olisi yhteistyöryhmän toiminnasta hyvä kysyä myös kuntalaiskyselyjen yhteydessä ja pyytämällä palautetta sidosryhmiltä. Yhteistyöryhmien toiminnan vaikuttavuutta voidaan parantaa miettimällä arviointien tulosten pohjalta erityisiä painopisteitä  tulevalle tai tuleville vuosille: mihin teemoihin yhteistyöryhmän on erityisesti syytä kohdistaa toimintansa.  </a:t>
            </a:r>
          </a:p>
          <a:p>
            <a:pPr indent="0">
              <a:spcAft>
                <a:spcPts val="600"/>
              </a:spcAft>
              <a:buNone/>
            </a:pPr>
            <a:endParaRPr lang="fi-FI" sz="1200"/>
          </a:p>
          <a:p>
            <a:pPr indent="0">
              <a:spcAft>
                <a:spcPts val="600"/>
              </a:spcAft>
              <a:buNone/>
            </a:pPr>
            <a:endParaRPr lang="fi-FI" sz="1200"/>
          </a:p>
          <a:p>
            <a:pPr marL="0" lvl="1" indent="0">
              <a:spcAft>
                <a:spcPts val="600"/>
              </a:spcAft>
              <a:buNone/>
            </a:pPr>
            <a:endParaRPr lang="fi-FI" sz="1200"/>
          </a:p>
        </p:txBody>
      </p:sp>
      <p:sp>
        <p:nvSpPr>
          <p:cNvPr id="9" name="Dian numeron paikkamerkki 8">
            <a:extLst>
              <a:ext uri="{FF2B5EF4-FFF2-40B4-BE49-F238E27FC236}">
                <a16:creationId xmlns:a16="http://schemas.microsoft.com/office/drawing/2014/main" id="{DFCDAAF6-AF8E-4DF4-9259-CAFAD590D6BD}"/>
              </a:ext>
            </a:extLst>
          </p:cNvPr>
          <p:cNvSpPr>
            <a:spLocks noGrp="1"/>
          </p:cNvSpPr>
          <p:nvPr>
            <p:ph type="sldNum" sz="quarter" idx="12"/>
          </p:nvPr>
        </p:nvSpPr>
        <p:spPr/>
        <p:txBody>
          <a:bodyPr/>
          <a:lstStyle/>
          <a:p>
            <a:fld id="{39CE1503-BED9-462F-ADA2-F5678F1B9859}" type="slidenum">
              <a:rPr lang="fi-FI" smtClean="0"/>
              <a:t>48</a:t>
            </a:fld>
            <a:endParaRPr lang="fi-FI"/>
          </a:p>
        </p:txBody>
      </p:sp>
      <p:pic>
        <p:nvPicPr>
          <p:cNvPr id="3" name="Picture 2">
            <a:extLst>
              <a:ext uri="{FF2B5EF4-FFF2-40B4-BE49-F238E27FC236}">
                <a16:creationId xmlns:a16="http://schemas.microsoft.com/office/drawing/2014/main" id="{5D24B5FE-AEE1-8154-F1E9-5095B8E2C66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235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3">
            <a:extLst>
              <a:ext uri="{FF2B5EF4-FFF2-40B4-BE49-F238E27FC236}">
                <a16:creationId xmlns:a16="http://schemas.microsoft.com/office/drawing/2014/main" id="{CDF936E7-2164-49D7-9819-3A392B2E7516}"/>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EFD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1">
            <a:extLst>
              <a:ext uri="{FF2B5EF4-FFF2-40B4-BE49-F238E27FC236}">
                <a16:creationId xmlns:a16="http://schemas.microsoft.com/office/drawing/2014/main" id="{13EC4B5C-F66B-4A1A-BC83-2C3A7D86B734}"/>
              </a:ext>
            </a:extLst>
          </p:cNvPr>
          <p:cNvSpPr txBox="1">
            <a:spLocks noGrp="1"/>
          </p:cNvSpPr>
          <p:nvPr>
            <p:ph type="title" idx="4294967295"/>
          </p:nvPr>
        </p:nvSpPr>
        <p:spPr>
          <a:xfrm>
            <a:off x="1440000" y="360000"/>
            <a:ext cx="7667722" cy="54793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3200" kern="1200" cap="none"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2400" b="0" i="0" u="none" strike="noStrike" kern="1200" cap="none" spc="0" normalizeH="0" baseline="0" noProof="0" dirty="0">
                <a:ln>
                  <a:noFill/>
                </a:ln>
                <a:solidFill>
                  <a:schemeClr val="tx1"/>
                </a:solidFill>
                <a:effectLst/>
                <a:uLnTx/>
                <a:uFillTx/>
                <a:latin typeface="Sweco Sans" panose="00000500000000000000" charset="0"/>
                <a:ea typeface="+mj-ea"/>
                <a:cs typeface="+mj-cs"/>
              </a:rPr>
              <a:t>Seuranta ja vaikuttavuus</a:t>
            </a:r>
          </a:p>
        </p:txBody>
      </p:sp>
      <p:sp>
        <p:nvSpPr>
          <p:cNvPr id="7" name="Rectangle 6">
            <a:extLst>
              <a:ext uri="{FF2B5EF4-FFF2-40B4-BE49-F238E27FC236}">
                <a16:creationId xmlns:a16="http://schemas.microsoft.com/office/drawing/2014/main" id="{AA50AE3C-1FCA-4BA1-A5C9-2930B10896CF}"/>
              </a:ext>
            </a:extLst>
          </p:cNvPr>
          <p:cNvSpPr/>
          <p:nvPr/>
        </p:nvSpPr>
        <p:spPr>
          <a:xfrm>
            <a:off x="1604667" y="945986"/>
            <a:ext cx="6671406" cy="5801588"/>
          </a:xfrm>
          <a:prstGeom prst="rect">
            <a:avLst/>
          </a:prstGeom>
        </p:spPr>
        <p:txBody>
          <a:bodyPr wrap="square" numCol="2" spcCol="360000">
            <a:spAutoFit/>
          </a:bodyPr>
          <a:lstStyle/>
          <a:p>
            <a:pPr fontAlgn="t">
              <a:spcAft>
                <a:spcPts val="600"/>
              </a:spcAft>
            </a:pPr>
            <a:r>
              <a:rPr kumimoji="0" lang="fi-FI" sz="1200" b="1" i="0" u="none" strike="noStrike" kern="1200" cap="none" spc="0" normalizeH="0" baseline="0" noProof="0">
                <a:ln>
                  <a:noFill/>
                </a:ln>
                <a:solidFill>
                  <a:prstClr val="black"/>
                </a:solidFill>
                <a:effectLst/>
                <a:uLnTx/>
                <a:uFillTx/>
                <a:latin typeface="Sweco Sans (Body)"/>
              </a:rPr>
              <a:t>Infra ja olosuhteet</a:t>
            </a:r>
          </a:p>
          <a:p>
            <a:pPr fontAlgn="t">
              <a:spcAft>
                <a:spcPts val="600"/>
              </a:spcAft>
            </a:pPr>
            <a:r>
              <a:rPr lang="fi-FI" sz="1200">
                <a:solidFill>
                  <a:prstClr val="black"/>
                </a:solidFill>
                <a:latin typeface="Sweco Sans (Body)"/>
              </a:rPr>
              <a:t>Kävelyn ja pyöräilyn infran ja olosuhteiden kehittämisessä avainasemassa on, että sitä tehdään suunnitelmallisesti. Suunnitelmallisuus edellyttää että jalankulku ja pyöräliikenne huomioidaan kaikilla kaavatasoilla. Infran ja olosuhteiden kannalta olennainen mittari on edistämisohjelman linjauksia noudattavien hankkeiden toteutusmäärä vuosittain. </a:t>
            </a:r>
          </a:p>
          <a:p>
            <a:pPr fontAlgn="t">
              <a:spcAft>
                <a:spcPts val="600"/>
              </a:spcAft>
            </a:pPr>
            <a:r>
              <a:rPr lang="fi-FI" sz="1200">
                <a:solidFill>
                  <a:prstClr val="black"/>
                </a:solidFill>
                <a:latin typeface="Sweco Sans (Body)"/>
              </a:rPr>
              <a:t>Kehitystä kannattaa seurata paitsi hankkeiden toteutumisen kautta, myös erilaisten laskentojen, tilastojen ja  asukaskyselyiden avulla. Keskeistä on hankkeiden </a:t>
            </a:r>
            <a:r>
              <a:rPr lang="fi-FI" sz="1200"/>
              <a:t>vaikuttavuuden arviointi. Vaikuttavuuden kannalta tärkeimmät mittarit ovat:</a:t>
            </a:r>
          </a:p>
          <a:p>
            <a:pPr marL="0" lvl="1">
              <a:spcAft>
                <a:spcPts val="600"/>
              </a:spcAft>
            </a:pPr>
            <a:r>
              <a:rPr lang="fi-FI" sz="1200"/>
              <a:t>• Kulkutapojen käyttö (liikennetutkimus 4–5 vuoden välein)</a:t>
            </a:r>
          </a:p>
          <a:p>
            <a:pPr marL="0" lvl="1">
              <a:spcAft>
                <a:spcPts val="600"/>
              </a:spcAft>
            </a:pPr>
            <a:r>
              <a:rPr lang="fi-FI" sz="1200"/>
              <a:t>• Jalankulku- ja pyörälaskennat</a:t>
            </a:r>
          </a:p>
          <a:p>
            <a:pPr marL="0" lvl="1">
              <a:spcAft>
                <a:spcPts val="600"/>
              </a:spcAft>
            </a:pPr>
            <a:r>
              <a:rPr lang="fi-FI" sz="1200"/>
              <a:t>• Kävely- ja pyöräilytapaturmien määrä ja vakavuus</a:t>
            </a:r>
          </a:p>
          <a:p>
            <a:pPr marL="0" lvl="1">
              <a:spcAft>
                <a:spcPts val="600"/>
              </a:spcAft>
            </a:pPr>
            <a:r>
              <a:rPr lang="fi-FI" sz="1200"/>
              <a:t>• Kävelyn ja pyöräilyn suosio koulu- ja harrastusmatkoilla</a:t>
            </a:r>
          </a:p>
          <a:p>
            <a:pPr marL="0" lvl="1">
              <a:spcAft>
                <a:spcPts val="600"/>
              </a:spcAft>
            </a:pPr>
            <a:r>
              <a:rPr lang="fi-FI" sz="1200"/>
              <a:t>• Asukastyytyväisyys kävely- ja pyöräilyolosuhteisiin ja koettuun turvallisuuteen (kysely)</a:t>
            </a:r>
          </a:p>
          <a:p>
            <a:pPr marL="0" lvl="1">
              <a:spcAft>
                <a:spcPts val="600"/>
              </a:spcAft>
            </a:pPr>
            <a:endParaRPr lang="fi-FI" sz="1200"/>
          </a:p>
          <a:p>
            <a:pPr marL="0" lvl="1">
              <a:spcAft>
                <a:spcPts val="600"/>
              </a:spcAft>
            </a:pPr>
            <a:endParaRPr lang="fi-FI" sz="1200"/>
          </a:p>
          <a:p>
            <a:pPr marL="0" lvl="1" indent="0">
              <a:spcAft>
                <a:spcPts val="600"/>
              </a:spcAft>
              <a:buNone/>
            </a:pPr>
            <a:r>
              <a:rPr lang="fi-FI" sz="1200"/>
              <a:t>Joissakin toimenpiteissä palautetta kannattaa kysyä sen keskeiseltä kohderyhmältä: esimerkiksi esteettömyyden parantamisesta vammaisilta ja vanhuksilta ja koulureittien  kehittämisestä koululaisilta.</a:t>
            </a:r>
          </a:p>
          <a:p>
            <a:pPr marL="0" lvl="1">
              <a:spcAft>
                <a:spcPts val="600"/>
              </a:spcAft>
            </a:pPr>
            <a:r>
              <a:rPr lang="fi-FI" sz="1200">
                <a:solidFill>
                  <a:prstClr val="black"/>
                </a:solidFill>
                <a:latin typeface="Sweco Sans Medium" panose="00000600000000000000" charset="0"/>
              </a:rPr>
              <a:t>Viestintä ja yhteistyö</a:t>
            </a:r>
          </a:p>
          <a:p>
            <a:pPr fontAlgn="t">
              <a:spcAft>
                <a:spcPts val="600"/>
              </a:spcAft>
            </a:pPr>
            <a:r>
              <a:rPr lang="fi-FI" sz="1200">
                <a:solidFill>
                  <a:srgbClr val="000000"/>
                </a:solidFill>
              </a:rPr>
              <a:t>Kävelyyn ja pyöräilyyn liittyvän viestinnän ja yhteistyön kehittymisen seuranta tapahtuu monitoroimalla kunnan omaa viestintää, laskemalla mediaosumia, seuraamalla nettisivujen kävijäliikennettä ja haastattelemalla keskeisiä sidosryhmiä.  Myös asukaskyselyissä kannattaa kysyä viestinnän tavoittavuudesta ja sen sisällön kiinnostavuudesta. Toki järjestettyjen tapahtumien määrä ja niiden osanottajat ovat hyvin selkeä mittari.</a:t>
            </a:r>
          </a:p>
          <a:p>
            <a:pPr fontAlgn="t">
              <a:spcAft>
                <a:spcPts val="600"/>
              </a:spcAft>
            </a:pPr>
            <a:r>
              <a:rPr lang="fi-FI" sz="1200">
                <a:solidFill>
                  <a:srgbClr val="000000"/>
                </a:solidFill>
              </a:rPr>
              <a:t>Viestinnällä kannattaa tukea infraan ja olosuhteisiin liittyviä hankkeita. Käynnistyvistä parannustoimista kanttaa tiedottaa laajasti, ja hankkeiden valmistuessa asukkaille järjestettävät ”avajaistapahtumat” vahvistavat myönteistä mielikuvaa kävelyn ja pyöräilyn olosuhteiden parantamisesta. </a:t>
            </a:r>
          </a:p>
          <a:p>
            <a:pPr marL="0" lvl="1" indent="0">
              <a:spcAft>
                <a:spcPts val="600"/>
              </a:spcAft>
              <a:buNone/>
            </a:pPr>
            <a:endParaRPr lang="fi-FI" sz="1200"/>
          </a:p>
          <a:p>
            <a:pPr fontAlgn="t">
              <a:spcAft>
                <a:spcPts val="600"/>
              </a:spcAft>
            </a:pPr>
            <a:endParaRPr kumimoji="0" lang="fi-FI" sz="1200" i="0" u="none" strike="noStrike" kern="1200" cap="none" spc="0" normalizeH="0" baseline="0" noProof="0">
              <a:ln>
                <a:noFill/>
              </a:ln>
              <a:solidFill>
                <a:prstClr val="black"/>
              </a:solidFill>
              <a:effectLst/>
              <a:uLnTx/>
              <a:uFillTx/>
              <a:latin typeface="Sweco Sans (Body)"/>
            </a:endParaRPr>
          </a:p>
          <a:p>
            <a:pPr fontAlgn="t">
              <a:spcAft>
                <a:spcPts val="600"/>
              </a:spcAft>
            </a:pPr>
            <a:endParaRPr kumimoji="0" lang="fi-FI" sz="1200" b="0" i="0" u="none" strike="noStrike" kern="1200" cap="none" spc="0" normalizeH="0" baseline="0" noProof="0">
              <a:ln>
                <a:noFill/>
              </a:ln>
              <a:solidFill>
                <a:prstClr val="black"/>
              </a:solidFill>
              <a:effectLst/>
              <a:uLnTx/>
              <a:uFillTx/>
              <a:latin typeface="Sweco Sans Medium" panose="00000600000000000000" charset="0"/>
            </a:endParaRPr>
          </a:p>
          <a:p>
            <a:pPr marL="0" rtl="0" eaLnBrk="1" fontAlgn="t" latinLnBrk="0" hangingPunct="1">
              <a:spcBef>
                <a:spcPts val="0"/>
              </a:spcBef>
              <a:spcAft>
                <a:spcPts val="0"/>
              </a:spcAft>
            </a:pPr>
            <a:endParaRPr lang="fi-FI" sz="1200" b="0" i="0">
              <a:solidFill>
                <a:srgbClr val="000000"/>
              </a:solidFill>
              <a:effectLst/>
              <a:latin typeface="Sweco Sans" panose="00000500000000000000" charset="0"/>
            </a:endParaRPr>
          </a:p>
        </p:txBody>
      </p:sp>
      <p:sp>
        <p:nvSpPr>
          <p:cNvPr id="24" name="Dian numeron paikkamerkki 23">
            <a:extLst>
              <a:ext uri="{FF2B5EF4-FFF2-40B4-BE49-F238E27FC236}">
                <a16:creationId xmlns:a16="http://schemas.microsoft.com/office/drawing/2014/main" id="{6155D050-3BCC-43EB-A232-60566B0C04E0}"/>
              </a:ext>
            </a:extLst>
          </p:cNvPr>
          <p:cNvSpPr>
            <a:spLocks noGrp="1"/>
          </p:cNvSpPr>
          <p:nvPr>
            <p:ph type="sldNum" sz="quarter" idx="12"/>
          </p:nvPr>
        </p:nvSpPr>
        <p:spPr/>
        <p:txBody>
          <a:bodyPr/>
          <a:lstStyle/>
          <a:p>
            <a:fld id="{39CE1503-BED9-462F-ADA2-F5678F1B9859}" type="slidenum">
              <a:rPr lang="fi-FI" smtClean="0"/>
              <a:t>49</a:t>
            </a:fld>
            <a:endParaRPr lang="fi-FI"/>
          </a:p>
        </p:txBody>
      </p:sp>
      <p:sp>
        <p:nvSpPr>
          <p:cNvPr id="25" name="Oval 15">
            <a:extLst>
              <a:ext uri="{FF2B5EF4-FFF2-40B4-BE49-F238E27FC236}">
                <a16:creationId xmlns:a16="http://schemas.microsoft.com/office/drawing/2014/main" id="{53F612A8-7F8D-4414-95CE-897AD5D5E9FE}"/>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5.2</a:t>
            </a:r>
          </a:p>
        </p:txBody>
      </p:sp>
      <p:pic>
        <p:nvPicPr>
          <p:cNvPr id="2" name="Picture 1">
            <a:extLst>
              <a:ext uri="{FF2B5EF4-FFF2-40B4-BE49-F238E27FC236}">
                <a16:creationId xmlns:a16="http://schemas.microsoft.com/office/drawing/2014/main" id="{153B4BFE-9893-B163-8088-CD2EEE5D21C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3B39E8-B23B-6ACD-0505-7E5CA62B4D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56357" y="2209140"/>
            <a:ext cx="3275280" cy="3275280"/>
          </a:xfrm>
          <a:prstGeom prst="rect">
            <a:avLst/>
          </a:prstGeom>
        </p:spPr>
      </p:pic>
    </p:spTree>
    <p:extLst>
      <p:ext uri="{BB962C8B-B14F-4D97-AF65-F5344CB8AC3E}">
        <p14:creationId xmlns:p14="http://schemas.microsoft.com/office/powerpoint/2010/main" val="3023223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3">
            <a:extLst>
              <a:ext uri="{FF2B5EF4-FFF2-40B4-BE49-F238E27FC236}">
                <a16:creationId xmlns:a16="http://schemas.microsoft.com/office/drawing/2014/main" id="{2EFA25F1-32BB-201A-4BA4-F6D692CE8BC4}"/>
              </a:ext>
              <a:ext uri="{C183D7F6-B498-43B3-948B-1728B52AA6E4}">
                <adec:decorative xmlns:adec="http://schemas.microsoft.com/office/drawing/2017/decorative" val="1"/>
              </a:ext>
            </a:extLst>
          </p:cNvPr>
          <p:cNvSpPr/>
          <p:nvPr/>
        </p:nvSpPr>
        <p:spPr>
          <a:xfrm>
            <a:off x="287998" y="0"/>
            <a:ext cx="777372" cy="6858000"/>
          </a:xfrm>
          <a:prstGeom prst="rect">
            <a:avLst/>
          </a:prstGeom>
          <a:solidFill>
            <a:srgbClr val="DFA91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itle 6">
            <a:extLst>
              <a:ext uri="{FF2B5EF4-FFF2-40B4-BE49-F238E27FC236}">
                <a16:creationId xmlns:a16="http://schemas.microsoft.com/office/drawing/2014/main" id="{7A2CEFDB-89CE-4AB4-BC97-7A77A3561BDB}"/>
              </a:ext>
            </a:extLst>
          </p:cNvPr>
          <p:cNvSpPr>
            <a:spLocks noGrp="1"/>
          </p:cNvSpPr>
          <p:nvPr>
            <p:ph type="title"/>
          </p:nvPr>
        </p:nvSpPr>
        <p:spPr>
          <a:xfrm>
            <a:off x="1509177" y="508454"/>
            <a:ext cx="11124701" cy="887413"/>
          </a:xfrm>
        </p:spPr>
        <p:txBody>
          <a:bodyPr/>
          <a:lstStyle/>
          <a:p>
            <a:r>
              <a:rPr lang="fi-FI" sz="3200" dirty="0"/>
              <a:t>Edistämisohjelman suhde </a:t>
            </a:r>
            <a:br>
              <a:rPr lang="fi-FI" sz="3200" dirty="0"/>
            </a:br>
            <a:r>
              <a:rPr lang="fi-FI" sz="3200" dirty="0"/>
              <a:t>kansallisiin ja EU-tason strategioihin</a:t>
            </a:r>
            <a:endParaRPr lang="fi-FI" dirty="0"/>
          </a:p>
        </p:txBody>
      </p:sp>
      <p:sp>
        <p:nvSpPr>
          <p:cNvPr id="25" name="Rectangle 24">
            <a:extLst>
              <a:ext uri="{FF2B5EF4-FFF2-40B4-BE49-F238E27FC236}">
                <a16:creationId xmlns:a16="http://schemas.microsoft.com/office/drawing/2014/main" id="{2A54A3D3-3193-46CD-8E12-C6E093872F0A}"/>
              </a:ext>
            </a:extLst>
          </p:cNvPr>
          <p:cNvSpPr/>
          <p:nvPr/>
        </p:nvSpPr>
        <p:spPr>
          <a:xfrm>
            <a:off x="1437783" y="1395867"/>
            <a:ext cx="6349852" cy="5309146"/>
          </a:xfrm>
          <a:prstGeom prst="rect">
            <a:avLst/>
          </a:prstGeom>
        </p:spPr>
        <p:txBody>
          <a:bodyPr wrap="square" numCol="2" spcCol="360000">
            <a:spAutoFit/>
          </a:bodyPr>
          <a:lstStyle/>
          <a:p>
            <a:pPr>
              <a:spcAft>
                <a:spcPts val="600"/>
              </a:spcAft>
            </a:pPr>
            <a:r>
              <a:rPr lang="fi-FI" sz="1200" dirty="0"/>
              <a:t>Keskeinen pyöräliikenteen kehittämistä ohjaava kansallinen strategia on vuonna 2018 valmistunut </a:t>
            </a:r>
            <a:r>
              <a:rPr lang="fi-FI" sz="1200" b="1" dirty="0"/>
              <a:t>Kävelyn ja pyöräilyn edistämisohjelma</a:t>
            </a:r>
            <a:r>
              <a:rPr lang="fi-FI" sz="1200" dirty="0"/>
              <a:t>. Ohjelmassa linjataan pyöräilyn edistämisen perusteet ja asetetaan tavoitteet näin:</a:t>
            </a:r>
          </a:p>
          <a:p>
            <a:pPr>
              <a:spcAft>
                <a:spcPts val="600"/>
              </a:spcAft>
            </a:pPr>
            <a:r>
              <a:rPr lang="fi-FI" sz="1200" i="1" dirty="0"/>
              <a:t>”Kävelyn ja pyöräilyn edistämisohjelmalla halutaan parantaa kävelyn ja pyöräilyn edellytyksiä suomalaisissa kunnissa sekä tukea liikenteen kasvihuonekaasupäästöjen vähentämistä ja kansanterveyden parantamista Suomessa. Edistämisohjelmassa kävelyn ja pyöräilyn vuoden 2030 tavoitteeksi asetetaan 30 % matkamäärien kasvu. Tavoite on sama kuin kansallisessa energia- ja ilmastostrategiassa.”</a:t>
            </a:r>
            <a:r>
              <a:rPr lang="fi-FI" sz="1200" dirty="0"/>
              <a:t> </a:t>
            </a:r>
          </a:p>
          <a:p>
            <a:pPr>
              <a:spcAft>
                <a:spcPts val="600"/>
              </a:spcAft>
            </a:pPr>
            <a:r>
              <a:rPr lang="fi-FI" sz="1200" dirty="0"/>
              <a:t>Pyöräliikenteen merkitystä korostetaan myös 2021 valmistuneissa </a:t>
            </a:r>
            <a:r>
              <a:rPr lang="fi-FI" sz="1200" b="1" dirty="0"/>
              <a:t>Fossiilittoman liikenteen tiekartassa</a:t>
            </a:r>
            <a:r>
              <a:rPr lang="fi-FI" sz="1200" dirty="0"/>
              <a:t> ja </a:t>
            </a:r>
            <a:r>
              <a:rPr lang="fi-FI" sz="1200" b="1" dirty="0"/>
              <a:t>Valtakunnallisessa liikennejärjestelmäsuunnitelmassa vuosille 2021–2032.</a:t>
            </a:r>
          </a:p>
          <a:p>
            <a:pPr>
              <a:spcAft>
                <a:spcPts val="600"/>
              </a:spcAft>
            </a:pPr>
            <a:r>
              <a:rPr lang="fi-FI" sz="1200" dirty="0"/>
              <a:t>Erittäin merkittävä parannus pyöräliikenteen asemaan on ensimmäinen pelkästään pyöräilyä varten valmistunut </a:t>
            </a:r>
            <a:r>
              <a:rPr lang="fi-FI" sz="1200" b="1" dirty="0"/>
              <a:t>Pyöräliikenteen suunnitteluohje</a:t>
            </a:r>
            <a:r>
              <a:rPr lang="fi-FI" sz="1200" dirty="0"/>
              <a:t>, jonka Väylävirasto julkaisi loppuvuodesta 2020. </a:t>
            </a:r>
            <a:r>
              <a:rPr lang="fi-FI" sz="1200" b="0" i="0" u="none" strike="noStrike" dirty="0">
                <a:solidFill>
                  <a:srgbClr val="3F3F42"/>
                </a:solidFill>
                <a:effectLst/>
              </a:rPr>
              <a:t>Uusi pyöräliikenteen suunnitteluohje tuo keinovalikoimaa entistä sujuvampien pyöräilyolosuhteiden luomiseen perusajatuksena nähdä pyöräliikenne omana kulkumuotona, joka vaatii oikeat ratkaisut oikeaan paikkaan. </a:t>
            </a:r>
          </a:p>
          <a:p>
            <a:pPr>
              <a:spcAft>
                <a:spcPts val="600"/>
              </a:spcAft>
            </a:pPr>
            <a:r>
              <a:rPr lang="fi-FI" sz="1200" b="1" i="0" u="none" strike="noStrike" dirty="0">
                <a:solidFill>
                  <a:srgbClr val="3F3F42"/>
                </a:solidFill>
                <a:effectLst/>
              </a:rPr>
              <a:t>Jalankulun suunnitteluohjeessa </a:t>
            </a:r>
            <a:r>
              <a:rPr lang="fi-FI" sz="1200" i="0" u="none" strike="noStrike" dirty="0">
                <a:solidFill>
                  <a:srgbClr val="3F3F42"/>
                </a:solidFill>
                <a:effectLst/>
              </a:rPr>
              <a:t>(2022) määritellään </a:t>
            </a:r>
            <a:r>
              <a:rPr lang="fi-FI" sz="1200" b="0" i="0" u="none" strike="noStrike" dirty="0">
                <a:solidFill>
                  <a:srgbClr val="3F3F42"/>
                </a:solidFill>
                <a:effectLst/>
              </a:rPr>
              <a:t>laadukkaa</a:t>
            </a:r>
            <a:r>
              <a:rPr lang="fi-FI" sz="1200" dirty="0">
                <a:solidFill>
                  <a:srgbClr val="3F3F42"/>
                </a:solidFill>
              </a:rPr>
              <a:t>n ja turvallisen kävely-ympäristön suunnitteluratkaisut, joita Vaalassakin tulee noudattaa.</a:t>
            </a:r>
            <a:endParaRPr lang="en-US" sz="1200" b="0" i="0" dirty="0">
              <a:solidFill>
                <a:srgbClr val="3F3F42"/>
              </a:solidFill>
              <a:effectLst/>
            </a:endParaRPr>
          </a:p>
          <a:p>
            <a:pPr>
              <a:spcAft>
                <a:spcPts val="600"/>
              </a:spcAft>
            </a:pPr>
            <a:r>
              <a:rPr lang="fi-FI" sz="1200" dirty="0"/>
              <a:t>Lähtökohtana on, että Vaalassa tehdään jatkossa ainoastaan suunnitteluohjeiden mukaisia ratkaisuja – toki paikalliset olosuhteet huomioiden. </a:t>
            </a:r>
          </a:p>
          <a:p>
            <a:pPr>
              <a:spcAft>
                <a:spcPts val="600"/>
              </a:spcAft>
            </a:pPr>
            <a:r>
              <a:rPr lang="fi-FI" sz="1200" dirty="0"/>
              <a:t>Strategioita ja ohjeita suorempi vaikutus on sillä, että pyöräliikenteen asemaa parannettiin merkittävästi kesäkuussa 2020 voimaan astuneessa </a:t>
            </a:r>
            <a:r>
              <a:rPr lang="fi-FI" sz="1200" b="1" dirty="0"/>
              <a:t>tieliikennelain kokonaisuudistuksessa</a:t>
            </a:r>
            <a:r>
              <a:rPr lang="fi-FI" sz="1200" dirty="0"/>
              <a:t>. Yhteisenä nimittäjänä pyöräilyn liikennesääntöjen uudistuksille on ollut vahvistaa pyöräliikenteen luonnetta ajoneuvo-liikenteenä. Näin vihdoin lainsäädännössäkin otetaan askelia pois ”kevyen liikenteen” -ajattelusta, jossa kaksi hyvin erilaista liikennemuotoa, kävely ja pyöräily niputetaan yhteen. </a:t>
            </a:r>
          </a:p>
        </p:txBody>
      </p:sp>
      <p:sp>
        <p:nvSpPr>
          <p:cNvPr id="27" name="Oval 15">
            <a:extLst>
              <a:ext uri="{FF2B5EF4-FFF2-40B4-BE49-F238E27FC236}">
                <a16:creationId xmlns:a16="http://schemas.microsoft.com/office/drawing/2014/main" id="{D476F144-89B9-4A22-BB43-D3C5EFA15081}"/>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1.2</a:t>
            </a:r>
          </a:p>
        </p:txBody>
      </p:sp>
      <p:sp>
        <p:nvSpPr>
          <p:cNvPr id="17" name="Arrow: Circular 16">
            <a:extLst>
              <a:ext uri="{FF2B5EF4-FFF2-40B4-BE49-F238E27FC236}">
                <a16:creationId xmlns:a16="http://schemas.microsoft.com/office/drawing/2014/main" id="{2EF6FC77-ABB6-4457-872C-28F6A415D374}"/>
              </a:ext>
              <a:ext uri="{C183D7F6-B498-43B3-948B-1728B52AA6E4}">
                <adec:decorative xmlns:adec="http://schemas.microsoft.com/office/drawing/2017/decorative" val="1"/>
              </a:ext>
            </a:extLst>
          </p:cNvPr>
          <p:cNvSpPr/>
          <p:nvPr/>
        </p:nvSpPr>
        <p:spPr>
          <a:xfrm rot="10618853" flipH="1">
            <a:off x="9927959" y="1219915"/>
            <a:ext cx="1115345" cy="1185303"/>
          </a:xfrm>
          <a:prstGeom prst="circularArrow">
            <a:avLst>
              <a:gd name="adj1" fmla="val 12723"/>
              <a:gd name="adj2" fmla="val 1139834"/>
              <a:gd name="adj3" fmla="val 20321118"/>
              <a:gd name="adj4" fmla="val 16091176"/>
              <a:gd name="adj5" fmla="val 13140"/>
            </a:avLst>
          </a:prstGeom>
          <a:solidFill>
            <a:srgbClr val="E2E0DA">
              <a:lumMod val="90000"/>
            </a:srgbClr>
          </a:solidFill>
          <a:ln w="12700" cap="flat" cmpd="sng" algn="ctr">
            <a:solidFill>
              <a:schemeClr val="tx1">
                <a:lumMod val="95000"/>
                <a:lumOff val="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black"/>
              </a:solidFill>
              <a:effectLst/>
              <a:uLnTx/>
              <a:uFillTx/>
              <a:latin typeface="Sweco Sans"/>
              <a:ea typeface="+mn-ea"/>
              <a:cs typeface="+mn-cs"/>
            </a:endParaRPr>
          </a:p>
        </p:txBody>
      </p:sp>
      <p:sp>
        <p:nvSpPr>
          <p:cNvPr id="18" name="Rectangle: Rounded Corners 17">
            <a:extLst>
              <a:ext uri="{FF2B5EF4-FFF2-40B4-BE49-F238E27FC236}">
                <a16:creationId xmlns:a16="http://schemas.microsoft.com/office/drawing/2014/main" id="{DAF3DB95-FE4B-4B18-9243-B9751C6D8512}"/>
              </a:ext>
              <a:ext uri="{C183D7F6-B498-43B3-948B-1728B52AA6E4}">
                <adec:decorative xmlns:adec="http://schemas.microsoft.com/office/drawing/2017/decorative" val="1"/>
              </a:ext>
            </a:extLst>
          </p:cNvPr>
          <p:cNvSpPr/>
          <p:nvPr/>
        </p:nvSpPr>
        <p:spPr>
          <a:xfrm>
            <a:off x="9205718" y="2002622"/>
            <a:ext cx="1176227" cy="967821"/>
          </a:xfrm>
          <a:prstGeom prst="roundRect">
            <a:avLst/>
          </a:prstGeom>
          <a:solidFill>
            <a:srgbClr val="EBDC9C"/>
          </a:solidFill>
          <a:ln w="12700" cap="flat" cmpd="sng" algn="ctr">
            <a:solidFill>
              <a:schemeClr val="tx1">
                <a:lumMod val="95000"/>
                <a:lumOff val="5000"/>
              </a:schemeClr>
            </a:solid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200" b="1" kern="0">
                <a:solidFill>
                  <a:schemeClr val="tx1">
                    <a:lumMod val="95000"/>
                    <a:lumOff val="5000"/>
                  </a:schemeClr>
                </a:solidFill>
                <a:latin typeface="Sweco Sans"/>
              </a:rPr>
              <a:t>Vaalan</a:t>
            </a:r>
            <a:r>
              <a:rPr kumimoji="0" lang="fi-FI" sz="1200" b="1" i="0" u="none" strike="noStrike" kern="0" cap="none" spc="0" normalizeH="0" baseline="0" noProof="0">
                <a:ln>
                  <a:noFill/>
                </a:ln>
                <a:solidFill>
                  <a:schemeClr val="tx1">
                    <a:lumMod val="95000"/>
                    <a:lumOff val="5000"/>
                  </a:schemeClr>
                </a:solidFill>
                <a:effectLst/>
                <a:uLnTx/>
                <a:uFillTx/>
                <a:latin typeface="Sweco Sans"/>
                <a:ea typeface="+mn-ea"/>
                <a:cs typeface="+mn-cs"/>
              </a:rPr>
              <a:t> kävelyn ja pyöräilyn edistämis-ohjelma</a:t>
            </a:r>
          </a:p>
        </p:txBody>
      </p:sp>
      <p:sp>
        <p:nvSpPr>
          <p:cNvPr id="19" name="Rectangle: Rounded Corners 18">
            <a:extLst>
              <a:ext uri="{FF2B5EF4-FFF2-40B4-BE49-F238E27FC236}">
                <a16:creationId xmlns:a16="http://schemas.microsoft.com/office/drawing/2014/main" id="{567C6CB5-D0C6-437F-BE3C-C21F15C55CA8}"/>
              </a:ext>
              <a:ext uri="{C183D7F6-B498-43B3-948B-1728B52AA6E4}">
                <adec:decorative xmlns:adec="http://schemas.microsoft.com/office/drawing/2017/decorative" val="1"/>
              </a:ext>
            </a:extLst>
          </p:cNvPr>
          <p:cNvSpPr/>
          <p:nvPr/>
        </p:nvSpPr>
        <p:spPr>
          <a:xfrm>
            <a:off x="8484667" y="842438"/>
            <a:ext cx="1082752" cy="772675"/>
          </a:xfrm>
          <a:prstGeom prst="roundRect">
            <a:avLst/>
          </a:prstGeom>
          <a:solidFill>
            <a:srgbClr val="AFD2EB"/>
          </a:solidFill>
          <a:ln w="12700" cap="flat" cmpd="sng" algn="ctr">
            <a:solidFill>
              <a:schemeClr val="tx1">
                <a:lumMod val="95000"/>
                <a:lumOff val="5000"/>
              </a:schemeClr>
            </a:solid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200" b="1" kern="0">
                <a:solidFill>
                  <a:schemeClr val="tx1">
                    <a:lumMod val="95000"/>
                    <a:lumOff val="5000"/>
                  </a:schemeClr>
                </a:solidFill>
                <a:latin typeface="Sweco Sans"/>
              </a:rPr>
              <a:t>EU:n ja</a:t>
            </a:r>
            <a:r>
              <a:rPr lang="fi-FI" sz="1200" kern="0">
                <a:solidFill>
                  <a:schemeClr val="tx1">
                    <a:lumMod val="95000"/>
                    <a:lumOff val="5000"/>
                  </a:schemeClr>
                </a:solidFill>
                <a:latin typeface="Sweco Sans"/>
              </a:rPr>
              <a:t> </a:t>
            </a:r>
            <a:r>
              <a:rPr lang="fi-FI" sz="1200" b="1" kern="0">
                <a:solidFill>
                  <a:schemeClr val="tx1">
                    <a:lumMod val="95000"/>
                    <a:lumOff val="5000"/>
                  </a:schemeClr>
                </a:solidFill>
                <a:latin typeface="Sweco Sans"/>
              </a:rPr>
              <a:t>kansalliset </a:t>
            </a:r>
            <a:r>
              <a:rPr kumimoji="0" lang="fi-FI" sz="1200" b="1" i="0" u="none" strike="noStrike" kern="0" cap="none" spc="0" normalizeH="0" baseline="0" noProof="0">
                <a:ln>
                  <a:noFill/>
                </a:ln>
                <a:solidFill>
                  <a:schemeClr val="tx1">
                    <a:lumMod val="95000"/>
                    <a:lumOff val="5000"/>
                  </a:schemeClr>
                </a:solidFill>
                <a:effectLst/>
                <a:uLnTx/>
                <a:uFillTx/>
                <a:latin typeface="Sweco Sans"/>
                <a:ea typeface="+mn-ea"/>
                <a:cs typeface="+mn-cs"/>
              </a:rPr>
              <a:t>tavoitteet ja strategiat</a:t>
            </a:r>
          </a:p>
        </p:txBody>
      </p:sp>
      <p:sp>
        <p:nvSpPr>
          <p:cNvPr id="20" name="Rectangle: Rounded Corners 19">
            <a:extLst>
              <a:ext uri="{FF2B5EF4-FFF2-40B4-BE49-F238E27FC236}">
                <a16:creationId xmlns:a16="http://schemas.microsoft.com/office/drawing/2014/main" id="{4C939EBA-3A6F-491D-A6F4-30C0B6B79DC8}"/>
              </a:ext>
              <a:ext uri="{C183D7F6-B498-43B3-948B-1728B52AA6E4}">
                <adec:decorative xmlns:adec="http://schemas.microsoft.com/office/drawing/2017/decorative" val="1"/>
              </a:ext>
            </a:extLst>
          </p:cNvPr>
          <p:cNvSpPr/>
          <p:nvPr/>
        </p:nvSpPr>
        <p:spPr>
          <a:xfrm>
            <a:off x="10155767" y="848739"/>
            <a:ext cx="1082752" cy="772675"/>
          </a:xfrm>
          <a:prstGeom prst="roundRect">
            <a:avLst/>
          </a:prstGeom>
          <a:solidFill>
            <a:srgbClr val="AFD2EB"/>
          </a:solidFill>
          <a:ln w="12700" cap="flat" cmpd="sng" algn="ctr">
            <a:solidFill>
              <a:schemeClr val="tx1">
                <a:lumMod val="95000"/>
                <a:lumOff val="5000"/>
              </a:schemeClr>
            </a:solid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200" b="1" i="0" u="none" strike="noStrike" kern="0" cap="none" spc="0" normalizeH="0" baseline="0" noProof="0">
                <a:ln>
                  <a:noFill/>
                </a:ln>
                <a:solidFill>
                  <a:schemeClr val="tx1">
                    <a:lumMod val="95000"/>
                    <a:lumOff val="5000"/>
                  </a:schemeClr>
                </a:solidFill>
                <a:effectLst/>
                <a:uLnTx/>
                <a:uFillTx/>
                <a:latin typeface="Sweco Sans"/>
                <a:ea typeface="+mn-ea"/>
                <a:cs typeface="+mn-cs"/>
              </a:rPr>
              <a:t>Alueelliset ja paikalliset strategiat</a:t>
            </a:r>
          </a:p>
        </p:txBody>
      </p:sp>
      <p:sp>
        <p:nvSpPr>
          <p:cNvPr id="21" name="Arrow: Down 20">
            <a:extLst>
              <a:ext uri="{FF2B5EF4-FFF2-40B4-BE49-F238E27FC236}">
                <a16:creationId xmlns:a16="http://schemas.microsoft.com/office/drawing/2014/main" id="{F82603B1-5811-4002-B1AB-55F44F20EB44}"/>
              </a:ext>
              <a:ext uri="{C183D7F6-B498-43B3-948B-1728B52AA6E4}">
                <adec:decorative xmlns:adec="http://schemas.microsoft.com/office/drawing/2017/decorative" val="1"/>
              </a:ext>
            </a:extLst>
          </p:cNvPr>
          <p:cNvSpPr/>
          <p:nvPr/>
        </p:nvSpPr>
        <p:spPr>
          <a:xfrm rot="20252588">
            <a:off x="9020438" y="1726506"/>
            <a:ext cx="222025" cy="256520"/>
          </a:xfrm>
          <a:prstGeom prst="downArrow">
            <a:avLst/>
          </a:prstGeom>
          <a:solidFill>
            <a:srgbClr val="E2E0DA">
              <a:lumMod val="90000"/>
            </a:srgbClr>
          </a:solidFill>
          <a:ln w="12700" cap="flat" cmpd="sng" algn="ctr">
            <a:solidFill>
              <a:schemeClr val="tx1">
                <a:lumMod val="95000"/>
                <a:lumOff val="5000"/>
              </a:schemeClr>
            </a:solid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err="1">
              <a:ln>
                <a:noFill/>
              </a:ln>
              <a:solidFill>
                <a:srgbClr val="FFFFFF"/>
              </a:solidFill>
              <a:effectLst/>
              <a:uLnTx/>
              <a:uFillTx/>
              <a:latin typeface="Sweco Sans"/>
              <a:ea typeface="+mn-ea"/>
              <a:cs typeface="+mn-cs"/>
            </a:endParaRPr>
          </a:p>
        </p:txBody>
      </p:sp>
      <p:sp>
        <p:nvSpPr>
          <p:cNvPr id="22" name="Arrow: Down 21">
            <a:extLst>
              <a:ext uri="{FF2B5EF4-FFF2-40B4-BE49-F238E27FC236}">
                <a16:creationId xmlns:a16="http://schemas.microsoft.com/office/drawing/2014/main" id="{8696351D-D450-4EAC-AD21-BFCDB44F4C63}"/>
              </a:ext>
              <a:ext uri="{C183D7F6-B498-43B3-948B-1728B52AA6E4}">
                <adec:decorative xmlns:adec="http://schemas.microsoft.com/office/drawing/2017/decorative" val="1"/>
              </a:ext>
            </a:extLst>
          </p:cNvPr>
          <p:cNvSpPr/>
          <p:nvPr/>
        </p:nvSpPr>
        <p:spPr>
          <a:xfrm rot="1347412" flipH="1">
            <a:off x="10273944" y="1742560"/>
            <a:ext cx="222025" cy="256520"/>
          </a:xfrm>
          <a:prstGeom prst="downArrow">
            <a:avLst/>
          </a:prstGeom>
          <a:solidFill>
            <a:srgbClr val="E2E0DA">
              <a:lumMod val="90000"/>
            </a:srgbClr>
          </a:solidFill>
          <a:ln w="12700" cap="flat" cmpd="sng" algn="ctr">
            <a:solidFill>
              <a:schemeClr val="tx1">
                <a:lumMod val="95000"/>
                <a:lumOff val="5000"/>
              </a:schemeClr>
            </a:solidFill>
            <a:prstDash val="solid"/>
            <a:miter lim="800000"/>
          </a:ln>
          <a:effectLst/>
        </p:spPr>
        <p:txBody>
          <a:bodyPr lIns="72000" tIns="36000" rIns="72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err="1">
              <a:ln>
                <a:noFill/>
              </a:ln>
              <a:solidFill>
                <a:srgbClr val="FFFFFF"/>
              </a:solidFill>
              <a:effectLst/>
              <a:uLnTx/>
              <a:uFillTx/>
              <a:latin typeface="Sweco Sans"/>
              <a:ea typeface="+mn-ea"/>
              <a:cs typeface="+mn-cs"/>
            </a:endParaRPr>
          </a:p>
        </p:txBody>
      </p:sp>
      <p:pic>
        <p:nvPicPr>
          <p:cNvPr id="34" name="Picture 33" descr="Valtakunnallisen kävelyn ja pyöräilyn edistämisohjelman kansikuva, julkaisija LVM. Kuvien tarkoituksena on osoittaa Vaalan kävelyn ja pyöräilyn edistämisohjelman sidonnaisuus ">
            <a:extLst>
              <a:ext uri="{FF2B5EF4-FFF2-40B4-BE49-F238E27FC236}">
                <a16:creationId xmlns:a16="http://schemas.microsoft.com/office/drawing/2014/main" id="{D5A65E51-E423-4B9B-AB59-C0C14B91041B}"/>
              </a:ext>
            </a:extLst>
          </p:cNvPr>
          <p:cNvPicPr>
            <a:picLocks noChangeAspect="1"/>
          </p:cNvPicPr>
          <p:nvPr/>
        </p:nvPicPr>
        <p:blipFill>
          <a:blip r:embed="rId2"/>
          <a:stretch>
            <a:fillRect/>
          </a:stretch>
        </p:blipFill>
        <p:spPr>
          <a:xfrm>
            <a:off x="10491798" y="3142092"/>
            <a:ext cx="1054525" cy="1483206"/>
          </a:xfrm>
          <a:prstGeom prst="rect">
            <a:avLst/>
          </a:prstGeom>
          <a:ln w="6350">
            <a:solidFill>
              <a:schemeClr val="tx1">
                <a:lumMod val="95000"/>
                <a:lumOff val="5000"/>
              </a:schemeClr>
            </a:solidFill>
          </a:ln>
        </p:spPr>
      </p:pic>
      <p:pic>
        <p:nvPicPr>
          <p:cNvPr id="35" name="Picture 34" descr="Fossiilittoman liikenteen tiekartan kansikuva, julkaisija LVM. Kuvien tarkoituksena on osoittaa Vaalan kävelyn ja pyöräilyn edistämisohjelman sidonnaisuus ">
            <a:extLst>
              <a:ext uri="{FF2B5EF4-FFF2-40B4-BE49-F238E27FC236}">
                <a16:creationId xmlns:a16="http://schemas.microsoft.com/office/drawing/2014/main" id="{2DC2B26D-187D-4F48-9B76-7DBBCCD16768}"/>
              </a:ext>
            </a:extLst>
          </p:cNvPr>
          <p:cNvPicPr>
            <a:picLocks noChangeAspect="1"/>
          </p:cNvPicPr>
          <p:nvPr/>
        </p:nvPicPr>
        <p:blipFill>
          <a:blip r:embed="rId3"/>
          <a:stretch>
            <a:fillRect/>
          </a:stretch>
        </p:blipFill>
        <p:spPr>
          <a:xfrm>
            <a:off x="9283039" y="3138147"/>
            <a:ext cx="1054525" cy="1487151"/>
          </a:xfrm>
          <a:prstGeom prst="rect">
            <a:avLst/>
          </a:prstGeom>
          <a:ln w="6350">
            <a:solidFill>
              <a:schemeClr val="tx1">
                <a:lumMod val="95000"/>
                <a:lumOff val="5000"/>
              </a:schemeClr>
            </a:solidFill>
          </a:ln>
        </p:spPr>
      </p:pic>
      <p:pic>
        <p:nvPicPr>
          <p:cNvPr id="36" name="Picture 35" descr="Valtakunnallinen liikennejärjestelmäsuunnitelma vuosille 2021-2032 kansikuva, julkaisija Valtioneuvosto. Kuvien tarkoituksena on osoittaa Vaalan kävelyn ja pyöräilyn edistämisohjelman sidonnaisuus. ">
            <a:extLst>
              <a:ext uri="{FF2B5EF4-FFF2-40B4-BE49-F238E27FC236}">
                <a16:creationId xmlns:a16="http://schemas.microsoft.com/office/drawing/2014/main" id="{25911A4F-3C47-4317-899D-BA0E59957CE4}"/>
              </a:ext>
            </a:extLst>
          </p:cNvPr>
          <p:cNvPicPr>
            <a:picLocks noChangeAspect="1"/>
          </p:cNvPicPr>
          <p:nvPr/>
        </p:nvPicPr>
        <p:blipFill>
          <a:blip r:embed="rId4"/>
          <a:stretch>
            <a:fillRect/>
          </a:stretch>
        </p:blipFill>
        <p:spPr>
          <a:xfrm>
            <a:off x="8668228" y="4747349"/>
            <a:ext cx="1074979" cy="1403665"/>
          </a:xfrm>
          <a:prstGeom prst="rect">
            <a:avLst/>
          </a:prstGeom>
          <a:ln>
            <a:solidFill>
              <a:schemeClr val="tx1">
                <a:lumMod val="95000"/>
                <a:lumOff val="5000"/>
              </a:schemeClr>
            </a:solidFill>
          </a:ln>
        </p:spPr>
      </p:pic>
      <p:pic>
        <p:nvPicPr>
          <p:cNvPr id="37" name="Picture 36" descr="Pyöräliikenteen suunnitteluohjeen kansikuva, julkaisija Väylävirasto. Kuvien tarkoituksena on osoittaa Vaalan kävelyn ja pyöräilyn edistämisohjelman sidonnaisuus laajempiin strategisiin töihin. ">
            <a:extLst>
              <a:ext uri="{FF2B5EF4-FFF2-40B4-BE49-F238E27FC236}">
                <a16:creationId xmlns:a16="http://schemas.microsoft.com/office/drawing/2014/main" id="{78909C1C-EC9B-4C5A-A6BA-3A5639C2E7B0}"/>
              </a:ext>
            </a:extLst>
          </p:cNvPr>
          <p:cNvPicPr>
            <a:picLocks noChangeAspect="1"/>
          </p:cNvPicPr>
          <p:nvPr/>
        </p:nvPicPr>
        <p:blipFill>
          <a:blip r:embed="rId5"/>
          <a:stretch>
            <a:fillRect/>
          </a:stretch>
        </p:blipFill>
        <p:spPr>
          <a:xfrm>
            <a:off x="9904979" y="4747348"/>
            <a:ext cx="953932" cy="1403665"/>
          </a:xfrm>
          <a:prstGeom prst="rect">
            <a:avLst/>
          </a:prstGeom>
          <a:ln>
            <a:solidFill>
              <a:schemeClr val="tx1">
                <a:lumMod val="95000"/>
                <a:lumOff val="5000"/>
              </a:schemeClr>
            </a:solidFill>
          </a:ln>
        </p:spPr>
      </p:pic>
      <p:pic>
        <p:nvPicPr>
          <p:cNvPr id="38" name="Picture 37" descr="Komission tiedonanto Euroopan parlamentille, neuvostolle, Euroopan talous- ja sosiaalikomitealle ja alueiden komitealle - Valmiina 55.een: Vuoden 2030 ilmastotavoitteesta totta matkalla kohti ilmastoneutraaliutta - julkaisun kansikuva. Kuvien tarkoituksena on osoittaa Vaalan kävelyn ja pyöräilyn edistämisohjelman sidonnaisuus ">
            <a:extLst>
              <a:ext uri="{FF2B5EF4-FFF2-40B4-BE49-F238E27FC236}">
                <a16:creationId xmlns:a16="http://schemas.microsoft.com/office/drawing/2014/main" id="{9CD3442B-AE92-433F-8A2E-BC695F6EC25E}"/>
              </a:ext>
            </a:extLst>
          </p:cNvPr>
          <p:cNvPicPr>
            <a:picLocks noChangeAspect="1"/>
          </p:cNvPicPr>
          <p:nvPr/>
        </p:nvPicPr>
        <p:blipFill>
          <a:blip r:embed="rId6"/>
          <a:stretch>
            <a:fillRect/>
          </a:stretch>
        </p:blipFill>
        <p:spPr>
          <a:xfrm>
            <a:off x="8074280" y="3143115"/>
            <a:ext cx="1054525" cy="1498154"/>
          </a:xfrm>
          <a:prstGeom prst="rect">
            <a:avLst/>
          </a:prstGeom>
          <a:ln w="6350">
            <a:solidFill>
              <a:schemeClr val="tx1">
                <a:lumMod val="95000"/>
                <a:lumOff val="5000"/>
              </a:schemeClr>
            </a:solidFill>
          </a:ln>
        </p:spPr>
      </p:pic>
      <p:sp>
        <p:nvSpPr>
          <p:cNvPr id="8" name="Dian numeron paikkamerkki 7">
            <a:extLst>
              <a:ext uri="{FF2B5EF4-FFF2-40B4-BE49-F238E27FC236}">
                <a16:creationId xmlns:a16="http://schemas.microsoft.com/office/drawing/2014/main" id="{175551F8-0D5A-4065-A7B0-A6F50F71A25B}"/>
              </a:ext>
              <a:ext uri="{C183D7F6-B498-43B3-948B-1728B52AA6E4}">
                <adec:decorative xmlns:adec="http://schemas.microsoft.com/office/drawing/2017/decorative" val="1"/>
              </a:ext>
            </a:extLst>
          </p:cNvPr>
          <p:cNvSpPr>
            <a:spLocks noGrp="1"/>
          </p:cNvSpPr>
          <p:nvPr>
            <p:ph type="sldNum" sz="quarter" idx="12"/>
          </p:nvPr>
        </p:nvSpPr>
        <p:spPr/>
        <p:txBody>
          <a:bodyPr/>
          <a:lstStyle/>
          <a:p>
            <a:fld id="{39CE1503-BED9-462F-ADA2-F5678F1B9859}" type="slidenum">
              <a:rPr lang="fi-FI" smtClean="0"/>
              <a:t>5</a:t>
            </a:fld>
            <a:endParaRPr lang="fi-FI"/>
          </a:p>
        </p:txBody>
      </p:sp>
      <p:pic>
        <p:nvPicPr>
          <p:cNvPr id="3" name="Picture 2">
            <a:extLst>
              <a:ext uri="{FF2B5EF4-FFF2-40B4-BE49-F238E27FC236}">
                <a16:creationId xmlns:a16="http://schemas.microsoft.com/office/drawing/2014/main" id="{AE32EFAD-02F8-8721-EF94-70CBB099E92E}"/>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962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10D5-2A4E-46DB-94EE-572E059A1D78}"/>
              </a:ext>
            </a:extLst>
          </p:cNvPr>
          <p:cNvSpPr>
            <a:spLocks noGrp="1"/>
          </p:cNvSpPr>
          <p:nvPr>
            <p:ph type="title"/>
          </p:nvPr>
        </p:nvSpPr>
        <p:spPr/>
        <p:txBody>
          <a:bodyPr/>
          <a:lstStyle/>
          <a:p>
            <a:r>
              <a:rPr lang="fi-FI" dirty="0"/>
              <a:t>Liitteet</a:t>
            </a:r>
            <a:br>
              <a:rPr lang="fi-FI" dirty="0"/>
            </a:br>
            <a:br>
              <a:rPr lang="fi-FI" dirty="0"/>
            </a:br>
            <a:r>
              <a:rPr lang="fi-FI" sz="2000" dirty="0"/>
              <a:t>Liite 1: Infran parannustoimenpiteet ja aikataulu</a:t>
            </a:r>
            <a:br>
              <a:rPr lang="fi-FI" sz="2000" dirty="0"/>
            </a:br>
            <a:r>
              <a:rPr lang="fi-FI" sz="2000" dirty="0"/>
              <a:t>Liite 2: Edistämisohjelman toimenpiteiden toteutusaikataulu ja vastuutaho</a:t>
            </a:r>
            <a:br>
              <a:rPr lang="fi-FI" sz="2000" dirty="0"/>
            </a:br>
            <a:r>
              <a:rPr lang="fi-FI" sz="2000" dirty="0"/>
              <a:t>Liite 3: Asukaskyselyn tulokset</a:t>
            </a:r>
            <a:endParaRPr lang="fi-FI" dirty="0"/>
          </a:p>
        </p:txBody>
      </p:sp>
      <p:sp>
        <p:nvSpPr>
          <p:cNvPr id="8" name="Dian numeron paikkamerkki 7">
            <a:extLst>
              <a:ext uri="{FF2B5EF4-FFF2-40B4-BE49-F238E27FC236}">
                <a16:creationId xmlns:a16="http://schemas.microsoft.com/office/drawing/2014/main" id="{F239CFAC-EDC6-421E-B2F8-FE2E51E2501E}"/>
              </a:ext>
            </a:extLst>
          </p:cNvPr>
          <p:cNvSpPr>
            <a:spLocks noGrp="1"/>
          </p:cNvSpPr>
          <p:nvPr>
            <p:ph type="sldNum" sz="quarter" idx="12"/>
          </p:nvPr>
        </p:nvSpPr>
        <p:spPr/>
        <p:txBody>
          <a:bodyPr/>
          <a:lstStyle/>
          <a:p>
            <a:fld id="{39CE1503-BED9-462F-ADA2-F5678F1B9859}" type="slidenum">
              <a:rPr lang="fi-FI" smtClean="0"/>
              <a:t>50</a:t>
            </a:fld>
            <a:endParaRPr lang="fi-FI"/>
          </a:p>
        </p:txBody>
      </p:sp>
    </p:spTree>
    <p:extLst>
      <p:ext uri="{BB962C8B-B14F-4D97-AF65-F5344CB8AC3E}">
        <p14:creationId xmlns:p14="http://schemas.microsoft.com/office/powerpoint/2010/main" val="25484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10D5-2A4E-46DB-94EE-572E059A1D78}"/>
              </a:ext>
            </a:extLst>
          </p:cNvPr>
          <p:cNvSpPr>
            <a:spLocks noGrp="1"/>
          </p:cNvSpPr>
          <p:nvPr>
            <p:ph type="title"/>
          </p:nvPr>
        </p:nvSpPr>
        <p:spPr>
          <a:xfrm>
            <a:off x="178774" y="175377"/>
            <a:ext cx="11472863" cy="1080000"/>
          </a:xfrm>
        </p:spPr>
        <p:txBody>
          <a:bodyPr/>
          <a:lstStyle/>
          <a:p>
            <a:r>
              <a:rPr lang="fi-FI" sz="2800" dirty="0"/>
              <a:t>Liite 1</a:t>
            </a:r>
          </a:p>
        </p:txBody>
      </p:sp>
      <p:sp>
        <p:nvSpPr>
          <p:cNvPr id="25" name="TextBox 24">
            <a:extLst>
              <a:ext uri="{FF2B5EF4-FFF2-40B4-BE49-F238E27FC236}">
                <a16:creationId xmlns:a16="http://schemas.microsoft.com/office/drawing/2014/main" id="{EAC9E863-48E1-128E-F474-07A303D9FEBD}"/>
              </a:ext>
            </a:extLst>
          </p:cNvPr>
          <p:cNvSpPr txBox="1"/>
          <p:nvPr/>
        </p:nvSpPr>
        <p:spPr>
          <a:xfrm>
            <a:off x="56743" y="819927"/>
            <a:ext cx="2222726" cy="738664"/>
          </a:xfrm>
          <a:prstGeom prst="rect">
            <a:avLst/>
          </a:prstGeom>
          <a:noFill/>
        </p:spPr>
        <p:txBody>
          <a:bodyPr wrap="square" lIns="0" tIns="0" rIns="0" bIns="0" rtlCol="0">
            <a:spAutoFit/>
          </a:bodyPr>
          <a:lstStyle/>
          <a:p>
            <a:pPr algn="l"/>
            <a:r>
              <a:rPr lang="fi-FI" sz="1600" b="1"/>
              <a:t>Infran parannustoimenpiteet ja toteutusaikataulu</a:t>
            </a:r>
          </a:p>
        </p:txBody>
      </p:sp>
      <p:grpSp>
        <p:nvGrpSpPr>
          <p:cNvPr id="29" name="Group 28">
            <a:extLst>
              <a:ext uri="{FF2B5EF4-FFF2-40B4-BE49-F238E27FC236}">
                <a16:creationId xmlns:a16="http://schemas.microsoft.com/office/drawing/2014/main" id="{CD0AFC7A-BFD3-5434-7170-D20A924D670B}"/>
              </a:ext>
              <a:ext uri="{C183D7F6-B498-43B3-948B-1728B52AA6E4}">
                <adec:decorative xmlns:adec="http://schemas.microsoft.com/office/drawing/2017/decorative" val="1"/>
              </a:ext>
            </a:extLst>
          </p:cNvPr>
          <p:cNvGrpSpPr/>
          <p:nvPr/>
        </p:nvGrpSpPr>
        <p:grpSpPr>
          <a:xfrm>
            <a:off x="14711457" y="715377"/>
            <a:ext cx="10574244" cy="4229101"/>
            <a:chOff x="1617757" y="-2"/>
            <a:chExt cx="10574244" cy="4229101"/>
          </a:xfrm>
        </p:grpSpPr>
        <p:grpSp>
          <p:nvGrpSpPr>
            <p:cNvPr id="20" name="Group 19">
              <a:extLst>
                <a:ext uri="{FF2B5EF4-FFF2-40B4-BE49-F238E27FC236}">
                  <a16:creationId xmlns:a16="http://schemas.microsoft.com/office/drawing/2014/main" id="{F631BD10-2AF2-C714-8FC8-7EEE0BCF45B5}"/>
                </a:ext>
              </a:extLst>
            </p:cNvPr>
            <p:cNvGrpSpPr/>
            <p:nvPr/>
          </p:nvGrpSpPr>
          <p:grpSpPr>
            <a:xfrm>
              <a:off x="1617757" y="-2"/>
              <a:ext cx="10574244" cy="4229101"/>
              <a:chOff x="4046976" y="0"/>
              <a:chExt cx="8145024" cy="3257550"/>
            </a:xfrm>
          </p:grpSpPr>
          <p:pic>
            <p:nvPicPr>
              <p:cNvPr id="4" name="Picture 3" descr="A map with red lines&#10;&#10;Description automatically generated">
                <a:extLst>
                  <a:ext uri="{FF2B5EF4-FFF2-40B4-BE49-F238E27FC236}">
                    <a16:creationId xmlns:a16="http://schemas.microsoft.com/office/drawing/2014/main" id="{1ABD8AD6-1384-57C0-0A25-0D4334416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976" y="0"/>
                <a:ext cx="8145024" cy="3257550"/>
              </a:xfrm>
              <a:prstGeom prst="rect">
                <a:avLst/>
              </a:prstGeom>
            </p:spPr>
          </p:pic>
          <p:sp>
            <p:nvSpPr>
              <p:cNvPr id="5" name="TextBox 4">
                <a:extLst>
                  <a:ext uri="{FF2B5EF4-FFF2-40B4-BE49-F238E27FC236}">
                    <a16:creationId xmlns:a16="http://schemas.microsoft.com/office/drawing/2014/main" id="{B6D2C17F-9ACD-F96A-498D-1E48F4509C9B}"/>
                  </a:ext>
                </a:extLst>
              </p:cNvPr>
              <p:cNvSpPr txBox="1"/>
              <p:nvPr/>
            </p:nvSpPr>
            <p:spPr>
              <a:xfrm>
                <a:off x="8188192" y="1817485"/>
                <a:ext cx="104196" cy="161583"/>
              </a:xfrm>
              <a:prstGeom prst="rect">
                <a:avLst/>
              </a:prstGeom>
              <a:noFill/>
            </p:spPr>
            <p:txBody>
              <a:bodyPr wrap="none" lIns="0" tIns="0" rIns="0" bIns="0" rtlCol="0">
                <a:spAutoFit/>
              </a:bodyPr>
              <a:lstStyle/>
              <a:p>
                <a:pPr algn="l"/>
                <a:r>
                  <a:rPr lang="fi-FI" sz="1050" b="1"/>
                  <a:t>1.</a:t>
                </a:r>
              </a:p>
            </p:txBody>
          </p:sp>
          <p:sp>
            <p:nvSpPr>
              <p:cNvPr id="6" name="TextBox 5">
                <a:extLst>
                  <a:ext uri="{FF2B5EF4-FFF2-40B4-BE49-F238E27FC236}">
                    <a16:creationId xmlns:a16="http://schemas.microsoft.com/office/drawing/2014/main" id="{063B1EBC-2821-142D-AEBD-C1563CAC7817}"/>
                  </a:ext>
                </a:extLst>
              </p:cNvPr>
              <p:cNvSpPr txBox="1"/>
              <p:nvPr/>
            </p:nvSpPr>
            <p:spPr>
              <a:xfrm>
                <a:off x="6422779" y="1616348"/>
                <a:ext cx="104196" cy="161583"/>
              </a:xfrm>
              <a:prstGeom prst="rect">
                <a:avLst/>
              </a:prstGeom>
              <a:noFill/>
            </p:spPr>
            <p:txBody>
              <a:bodyPr wrap="none" lIns="0" tIns="0" rIns="0" bIns="0" rtlCol="0">
                <a:spAutoFit/>
              </a:bodyPr>
              <a:lstStyle/>
              <a:p>
                <a:pPr algn="l"/>
                <a:r>
                  <a:rPr lang="fi-FI" sz="1050" b="1" dirty="0"/>
                  <a:t>2.</a:t>
                </a:r>
              </a:p>
            </p:txBody>
          </p:sp>
          <p:sp>
            <p:nvSpPr>
              <p:cNvPr id="7" name="TextBox 6">
                <a:extLst>
                  <a:ext uri="{FF2B5EF4-FFF2-40B4-BE49-F238E27FC236}">
                    <a16:creationId xmlns:a16="http://schemas.microsoft.com/office/drawing/2014/main" id="{BCBA12C4-DBE1-B25C-A55D-4FD0F7D90727}"/>
                  </a:ext>
                </a:extLst>
              </p:cNvPr>
              <p:cNvSpPr txBox="1"/>
              <p:nvPr/>
            </p:nvSpPr>
            <p:spPr>
              <a:xfrm>
                <a:off x="8711476" y="1523903"/>
                <a:ext cx="104196" cy="161583"/>
              </a:xfrm>
              <a:prstGeom prst="rect">
                <a:avLst/>
              </a:prstGeom>
              <a:noFill/>
            </p:spPr>
            <p:txBody>
              <a:bodyPr wrap="none" lIns="0" tIns="0" rIns="0" bIns="0" rtlCol="0">
                <a:spAutoFit/>
              </a:bodyPr>
              <a:lstStyle/>
              <a:p>
                <a:pPr algn="l"/>
                <a:r>
                  <a:rPr lang="fi-FI" sz="1050" b="1"/>
                  <a:t>3.</a:t>
                </a:r>
              </a:p>
            </p:txBody>
          </p:sp>
          <p:sp>
            <p:nvSpPr>
              <p:cNvPr id="9" name="TextBox 8">
                <a:extLst>
                  <a:ext uri="{FF2B5EF4-FFF2-40B4-BE49-F238E27FC236}">
                    <a16:creationId xmlns:a16="http://schemas.microsoft.com/office/drawing/2014/main" id="{0D26AC1D-8FA6-A1BA-F671-EBBD4D6E2093}"/>
                  </a:ext>
                </a:extLst>
              </p:cNvPr>
              <p:cNvSpPr txBox="1"/>
              <p:nvPr/>
            </p:nvSpPr>
            <p:spPr>
              <a:xfrm>
                <a:off x="7862234" y="1806076"/>
                <a:ext cx="104196" cy="161583"/>
              </a:xfrm>
              <a:prstGeom prst="rect">
                <a:avLst/>
              </a:prstGeom>
              <a:noFill/>
            </p:spPr>
            <p:txBody>
              <a:bodyPr wrap="none" lIns="0" tIns="0" rIns="0" bIns="0" rtlCol="0">
                <a:spAutoFit/>
              </a:bodyPr>
              <a:lstStyle/>
              <a:p>
                <a:pPr algn="l"/>
                <a:r>
                  <a:rPr lang="fi-FI" sz="1050" b="1"/>
                  <a:t>5.</a:t>
                </a:r>
              </a:p>
            </p:txBody>
          </p:sp>
          <p:sp>
            <p:nvSpPr>
              <p:cNvPr id="10" name="TextBox 9">
                <a:extLst>
                  <a:ext uri="{FF2B5EF4-FFF2-40B4-BE49-F238E27FC236}">
                    <a16:creationId xmlns:a16="http://schemas.microsoft.com/office/drawing/2014/main" id="{8EFD5E31-2E84-F2DB-FAA1-798C8DDCA013}"/>
                  </a:ext>
                </a:extLst>
              </p:cNvPr>
              <p:cNvSpPr txBox="1"/>
              <p:nvPr/>
            </p:nvSpPr>
            <p:spPr>
              <a:xfrm>
                <a:off x="7321552" y="2518276"/>
                <a:ext cx="104196" cy="161583"/>
              </a:xfrm>
              <a:prstGeom prst="rect">
                <a:avLst/>
              </a:prstGeom>
              <a:noFill/>
            </p:spPr>
            <p:txBody>
              <a:bodyPr wrap="none" lIns="0" tIns="0" rIns="0" bIns="0" rtlCol="0">
                <a:spAutoFit/>
              </a:bodyPr>
              <a:lstStyle/>
              <a:p>
                <a:pPr algn="l"/>
                <a:r>
                  <a:rPr lang="fi-FI" sz="1050" b="1"/>
                  <a:t>4.</a:t>
                </a:r>
              </a:p>
            </p:txBody>
          </p:sp>
          <p:sp>
            <p:nvSpPr>
              <p:cNvPr id="11" name="TextBox 10">
                <a:extLst>
                  <a:ext uri="{FF2B5EF4-FFF2-40B4-BE49-F238E27FC236}">
                    <a16:creationId xmlns:a16="http://schemas.microsoft.com/office/drawing/2014/main" id="{7CEC4D06-9E0F-7E2C-CBE3-8E8428D865D2}"/>
                  </a:ext>
                </a:extLst>
              </p:cNvPr>
              <p:cNvSpPr txBox="1"/>
              <p:nvPr/>
            </p:nvSpPr>
            <p:spPr>
              <a:xfrm>
                <a:off x="8017348" y="2662101"/>
                <a:ext cx="85285" cy="132257"/>
              </a:xfrm>
              <a:prstGeom prst="rect">
                <a:avLst/>
              </a:prstGeom>
              <a:noFill/>
            </p:spPr>
            <p:txBody>
              <a:bodyPr wrap="none" lIns="0" tIns="0" rIns="0" bIns="0" rtlCol="0">
                <a:spAutoFit/>
              </a:bodyPr>
              <a:lstStyle/>
              <a:p>
                <a:pPr algn="l"/>
                <a:r>
                  <a:rPr lang="fi-FI" sz="1050" b="1"/>
                  <a:t>7.</a:t>
                </a:r>
              </a:p>
            </p:txBody>
          </p:sp>
          <p:sp>
            <p:nvSpPr>
              <p:cNvPr id="12" name="TextBox 11">
                <a:extLst>
                  <a:ext uri="{FF2B5EF4-FFF2-40B4-BE49-F238E27FC236}">
                    <a16:creationId xmlns:a16="http://schemas.microsoft.com/office/drawing/2014/main" id="{EDCD17AD-1490-F52F-5E3D-D9F3C35A283D}"/>
                  </a:ext>
                </a:extLst>
              </p:cNvPr>
              <p:cNvSpPr txBox="1"/>
              <p:nvPr/>
            </p:nvSpPr>
            <p:spPr>
              <a:xfrm>
                <a:off x="9178792" y="2413868"/>
                <a:ext cx="143016" cy="132257"/>
              </a:xfrm>
              <a:prstGeom prst="rect">
                <a:avLst/>
              </a:prstGeom>
              <a:noFill/>
            </p:spPr>
            <p:txBody>
              <a:bodyPr wrap="none" lIns="0" tIns="0" rIns="0" bIns="0" rtlCol="0">
                <a:spAutoFit/>
              </a:bodyPr>
              <a:lstStyle/>
              <a:p>
                <a:pPr algn="l"/>
                <a:r>
                  <a:rPr lang="fi-FI" sz="1050" b="1"/>
                  <a:t>12.</a:t>
                </a:r>
              </a:p>
            </p:txBody>
          </p:sp>
          <p:sp>
            <p:nvSpPr>
              <p:cNvPr id="13" name="TextBox 12">
                <a:extLst>
                  <a:ext uri="{FF2B5EF4-FFF2-40B4-BE49-F238E27FC236}">
                    <a16:creationId xmlns:a16="http://schemas.microsoft.com/office/drawing/2014/main" id="{E5666FCA-20E0-2476-C94C-8C0A162D1DDD}"/>
                  </a:ext>
                </a:extLst>
              </p:cNvPr>
              <p:cNvSpPr txBox="1"/>
              <p:nvPr/>
            </p:nvSpPr>
            <p:spPr>
              <a:xfrm>
                <a:off x="9174919" y="1742066"/>
                <a:ext cx="143016" cy="132257"/>
              </a:xfrm>
              <a:prstGeom prst="rect">
                <a:avLst/>
              </a:prstGeom>
              <a:noFill/>
            </p:spPr>
            <p:txBody>
              <a:bodyPr wrap="none" lIns="0" tIns="0" rIns="0" bIns="0" rtlCol="0">
                <a:spAutoFit/>
              </a:bodyPr>
              <a:lstStyle/>
              <a:p>
                <a:pPr algn="l"/>
                <a:r>
                  <a:rPr lang="fi-FI" sz="1050" b="1"/>
                  <a:t>11.</a:t>
                </a:r>
              </a:p>
            </p:txBody>
          </p:sp>
          <p:sp>
            <p:nvSpPr>
              <p:cNvPr id="14" name="TextBox 13">
                <a:extLst>
                  <a:ext uri="{FF2B5EF4-FFF2-40B4-BE49-F238E27FC236}">
                    <a16:creationId xmlns:a16="http://schemas.microsoft.com/office/drawing/2014/main" id="{C5BB2F48-66C9-1047-D838-A116B7B771CE}"/>
                  </a:ext>
                </a:extLst>
              </p:cNvPr>
              <p:cNvSpPr txBox="1"/>
              <p:nvPr/>
            </p:nvSpPr>
            <p:spPr>
              <a:xfrm>
                <a:off x="10045313" y="1055521"/>
                <a:ext cx="143016" cy="132257"/>
              </a:xfrm>
              <a:prstGeom prst="rect">
                <a:avLst/>
              </a:prstGeom>
              <a:noFill/>
            </p:spPr>
            <p:txBody>
              <a:bodyPr wrap="none" lIns="0" tIns="0" rIns="0" bIns="0" rtlCol="0">
                <a:spAutoFit/>
              </a:bodyPr>
              <a:lstStyle/>
              <a:p>
                <a:pPr algn="l"/>
                <a:r>
                  <a:rPr lang="fi-FI" sz="1050" b="1"/>
                  <a:t>13.</a:t>
                </a:r>
              </a:p>
            </p:txBody>
          </p:sp>
          <p:sp>
            <p:nvSpPr>
              <p:cNvPr id="15" name="TextBox 14">
                <a:extLst>
                  <a:ext uri="{FF2B5EF4-FFF2-40B4-BE49-F238E27FC236}">
                    <a16:creationId xmlns:a16="http://schemas.microsoft.com/office/drawing/2014/main" id="{9DE3F59B-0188-E66C-8921-0952BEBFCF15}"/>
                  </a:ext>
                </a:extLst>
              </p:cNvPr>
              <p:cNvSpPr txBox="1"/>
              <p:nvPr/>
            </p:nvSpPr>
            <p:spPr>
              <a:xfrm>
                <a:off x="10886377" y="1178346"/>
                <a:ext cx="85285" cy="132257"/>
              </a:xfrm>
              <a:prstGeom prst="rect">
                <a:avLst/>
              </a:prstGeom>
              <a:noFill/>
            </p:spPr>
            <p:txBody>
              <a:bodyPr wrap="none" lIns="0" tIns="0" rIns="0" bIns="0" rtlCol="0">
                <a:spAutoFit/>
              </a:bodyPr>
              <a:lstStyle/>
              <a:p>
                <a:pPr algn="l"/>
                <a:r>
                  <a:rPr lang="fi-FI" sz="1050" b="1" dirty="0"/>
                  <a:t>9.</a:t>
                </a:r>
              </a:p>
            </p:txBody>
          </p:sp>
          <p:sp>
            <p:nvSpPr>
              <p:cNvPr id="16" name="TextBox 15">
                <a:extLst>
                  <a:ext uri="{FF2B5EF4-FFF2-40B4-BE49-F238E27FC236}">
                    <a16:creationId xmlns:a16="http://schemas.microsoft.com/office/drawing/2014/main" id="{85B6E13E-39BF-49E9-C0F0-08DEF37D12BF}"/>
                  </a:ext>
                </a:extLst>
              </p:cNvPr>
              <p:cNvSpPr txBox="1"/>
              <p:nvPr/>
            </p:nvSpPr>
            <p:spPr>
              <a:xfrm>
                <a:off x="8393113" y="1339929"/>
                <a:ext cx="143016" cy="132257"/>
              </a:xfrm>
              <a:prstGeom prst="rect">
                <a:avLst/>
              </a:prstGeom>
              <a:noFill/>
            </p:spPr>
            <p:txBody>
              <a:bodyPr wrap="none" lIns="0" tIns="0" rIns="0" bIns="0" rtlCol="0">
                <a:spAutoFit/>
              </a:bodyPr>
              <a:lstStyle/>
              <a:p>
                <a:pPr algn="l"/>
                <a:r>
                  <a:rPr lang="fi-FI" sz="1050" b="1"/>
                  <a:t>10.</a:t>
                </a:r>
              </a:p>
            </p:txBody>
          </p:sp>
          <p:sp>
            <p:nvSpPr>
              <p:cNvPr id="17" name="Oval 16">
                <a:extLst>
                  <a:ext uri="{FF2B5EF4-FFF2-40B4-BE49-F238E27FC236}">
                    <a16:creationId xmlns:a16="http://schemas.microsoft.com/office/drawing/2014/main" id="{341EC58C-DA2C-DA44-CB10-357D07B846DE}"/>
                  </a:ext>
                </a:extLst>
              </p:cNvPr>
              <p:cNvSpPr/>
              <p:nvPr/>
            </p:nvSpPr>
            <p:spPr>
              <a:xfrm>
                <a:off x="8566249" y="1523903"/>
                <a:ext cx="401539" cy="380196"/>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noProof="0" err="1"/>
              </a:p>
            </p:txBody>
          </p:sp>
          <p:sp>
            <p:nvSpPr>
              <p:cNvPr id="18" name="Oval 17">
                <a:extLst>
                  <a:ext uri="{FF2B5EF4-FFF2-40B4-BE49-F238E27FC236}">
                    <a16:creationId xmlns:a16="http://schemas.microsoft.com/office/drawing/2014/main" id="{64503606-0A7A-9077-A5F4-4D2A31FC01BD}"/>
                  </a:ext>
                </a:extLst>
              </p:cNvPr>
              <p:cNvSpPr/>
              <p:nvPr/>
            </p:nvSpPr>
            <p:spPr>
              <a:xfrm rot="20776975">
                <a:off x="8349837" y="1112632"/>
                <a:ext cx="185205" cy="786752"/>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noProof="0" err="1"/>
              </a:p>
            </p:txBody>
          </p:sp>
          <p:sp>
            <p:nvSpPr>
              <p:cNvPr id="19" name="TextBox 18">
                <a:extLst>
                  <a:ext uri="{FF2B5EF4-FFF2-40B4-BE49-F238E27FC236}">
                    <a16:creationId xmlns:a16="http://schemas.microsoft.com/office/drawing/2014/main" id="{BC5B612A-438C-8129-8E6F-D53079E1F2CA}"/>
                  </a:ext>
                </a:extLst>
              </p:cNvPr>
              <p:cNvSpPr txBox="1"/>
              <p:nvPr/>
            </p:nvSpPr>
            <p:spPr>
              <a:xfrm>
                <a:off x="8573584" y="2059565"/>
                <a:ext cx="85285" cy="132257"/>
              </a:xfrm>
              <a:prstGeom prst="rect">
                <a:avLst/>
              </a:prstGeom>
              <a:noFill/>
            </p:spPr>
            <p:txBody>
              <a:bodyPr wrap="none" lIns="0" tIns="0" rIns="0" bIns="0" rtlCol="0">
                <a:spAutoFit/>
              </a:bodyPr>
              <a:lstStyle/>
              <a:p>
                <a:pPr algn="l"/>
                <a:r>
                  <a:rPr lang="fi-FI" sz="1050" b="1"/>
                  <a:t>8.</a:t>
                </a:r>
              </a:p>
            </p:txBody>
          </p:sp>
          <p:cxnSp>
            <p:nvCxnSpPr>
              <p:cNvPr id="21" name="Straight Connector 20">
                <a:extLst>
                  <a:ext uri="{FF2B5EF4-FFF2-40B4-BE49-F238E27FC236}">
                    <a16:creationId xmlns:a16="http://schemas.microsoft.com/office/drawing/2014/main" id="{DFCEA511-A1AA-1782-79C0-3C75E91709BD}"/>
                  </a:ext>
                </a:extLst>
              </p:cNvPr>
              <p:cNvCxnSpPr>
                <a:cxnSpLocks/>
              </p:cNvCxnSpPr>
              <p:nvPr/>
            </p:nvCxnSpPr>
            <p:spPr>
              <a:xfrm>
                <a:off x="8625682" y="2724150"/>
                <a:ext cx="0" cy="161925"/>
              </a:xfrm>
              <a:prstGeom prst="lin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2B48E0F3-1B63-742A-27BD-355140A972CA}"/>
                  </a:ext>
                </a:extLst>
              </p:cNvPr>
              <p:cNvCxnSpPr>
                <a:cxnSpLocks/>
              </p:cNvCxnSpPr>
              <p:nvPr/>
            </p:nvCxnSpPr>
            <p:spPr>
              <a:xfrm flipH="1">
                <a:off x="9103978" y="1979067"/>
                <a:ext cx="141881" cy="66951"/>
              </a:xfrm>
              <a:prstGeom prst="lin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grpSp>
        <p:sp>
          <p:nvSpPr>
            <p:cNvPr id="3" name="TextBox 2">
              <a:extLst>
                <a:ext uri="{FF2B5EF4-FFF2-40B4-BE49-F238E27FC236}">
                  <a16:creationId xmlns:a16="http://schemas.microsoft.com/office/drawing/2014/main" id="{78BE58F8-4BB6-A191-5330-74769A0A83F3}"/>
                </a:ext>
              </a:extLst>
            </p:cNvPr>
            <p:cNvSpPr txBox="1"/>
            <p:nvPr/>
          </p:nvSpPr>
          <p:spPr>
            <a:xfrm>
              <a:off x="6720157" y="2050095"/>
              <a:ext cx="104196" cy="161583"/>
            </a:xfrm>
            <a:prstGeom prst="rect">
              <a:avLst/>
            </a:prstGeom>
            <a:noFill/>
          </p:spPr>
          <p:txBody>
            <a:bodyPr wrap="square" lIns="0" tIns="0" rIns="0" bIns="0" rtlCol="0">
              <a:spAutoFit/>
            </a:bodyPr>
            <a:lstStyle/>
            <a:p>
              <a:pPr algn="l"/>
              <a:r>
                <a:rPr lang="fi-FI" sz="1050" b="1"/>
                <a:t>6.</a:t>
              </a:r>
            </a:p>
          </p:txBody>
        </p:sp>
        <p:cxnSp>
          <p:nvCxnSpPr>
            <p:cNvPr id="22" name="Straight Connector 21">
              <a:extLst>
                <a:ext uri="{FF2B5EF4-FFF2-40B4-BE49-F238E27FC236}">
                  <a16:creationId xmlns:a16="http://schemas.microsoft.com/office/drawing/2014/main" id="{EC9781E6-AB89-04BF-B4AF-9510C28C04A4}"/>
                </a:ext>
              </a:extLst>
            </p:cNvPr>
            <p:cNvCxnSpPr>
              <a:cxnSpLocks/>
            </p:cNvCxnSpPr>
            <p:nvPr/>
          </p:nvCxnSpPr>
          <p:spPr>
            <a:xfrm flipH="1" flipV="1">
              <a:off x="6564789" y="2270655"/>
              <a:ext cx="171045" cy="40525"/>
            </a:xfrm>
            <a:prstGeom prst="lin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grpSp>
      <p:pic>
        <p:nvPicPr>
          <p:cNvPr id="23" name="Picture 22" descr="Infrastruktuurin kehityskohteet Vaalassa. Suurin osa toimenpiteistä on keskustassa. ">
            <a:extLst>
              <a:ext uri="{FF2B5EF4-FFF2-40B4-BE49-F238E27FC236}">
                <a16:creationId xmlns:a16="http://schemas.microsoft.com/office/drawing/2014/main" id="{AE2D3364-EDDD-5DFC-2838-9C57C1571A52}"/>
              </a:ext>
            </a:extLst>
          </p:cNvPr>
          <p:cNvPicPr>
            <a:picLocks noChangeAspect="1"/>
          </p:cNvPicPr>
          <p:nvPr/>
        </p:nvPicPr>
        <p:blipFill>
          <a:blip r:embed="rId4"/>
          <a:stretch>
            <a:fillRect/>
          </a:stretch>
        </p:blipFill>
        <p:spPr>
          <a:xfrm>
            <a:off x="1980450" y="0"/>
            <a:ext cx="10211550" cy="4084620"/>
          </a:xfrm>
          <a:prstGeom prst="rect">
            <a:avLst/>
          </a:prstGeom>
        </p:spPr>
      </p:pic>
      <p:graphicFrame>
        <p:nvGraphicFramePr>
          <p:cNvPr id="30" name="Table 30">
            <a:extLst>
              <a:ext uri="{FF2B5EF4-FFF2-40B4-BE49-F238E27FC236}">
                <a16:creationId xmlns:a16="http://schemas.microsoft.com/office/drawing/2014/main" id="{78D27C41-1B48-F10A-331A-38F4C0B17CEA}"/>
              </a:ext>
            </a:extLst>
          </p:cNvPr>
          <p:cNvGraphicFramePr>
            <a:graphicFrameLocks noGrp="1"/>
          </p:cNvGraphicFramePr>
          <p:nvPr>
            <p:extLst>
              <p:ext uri="{D42A27DB-BD31-4B8C-83A1-F6EECF244321}">
                <p14:modId xmlns:p14="http://schemas.microsoft.com/office/powerpoint/2010/main" val="647186000"/>
              </p:ext>
            </p:extLst>
          </p:nvPr>
        </p:nvGraphicFramePr>
        <p:xfrm>
          <a:off x="731311" y="4213375"/>
          <a:ext cx="11451164" cy="2637600"/>
        </p:xfrm>
        <a:graphic>
          <a:graphicData uri="http://schemas.openxmlformats.org/drawingml/2006/table">
            <a:tbl>
              <a:tblPr firstRow="1" bandRow="1">
                <a:tableStyleId>{2D5ABB26-0587-4C30-8999-92F81FD0307C}</a:tableStyleId>
              </a:tblPr>
              <a:tblGrid>
                <a:gridCol w="415664">
                  <a:extLst>
                    <a:ext uri="{9D8B030D-6E8A-4147-A177-3AD203B41FA5}">
                      <a16:colId xmlns:a16="http://schemas.microsoft.com/office/drawing/2014/main" val="3019236142"/>
                    </a:ext>
                  </a:extLst>
                </a:gridCol>
                <a:gridCol w="7282180">
                  <a:extLst>
                    <a:ext uri="{9D8B030D-6E8A-4147-A177-3AD203B41FA5}">
                      <a16:colId xmlns:a16="http://schemas.microsoft.com/office/drawing/2014/main" val="597045633"/>
                    </a:ext>
                  </a:extLst>
                </a:gridCol>
                <a:gridCol w="1929130">
                  <a:extLst>
                    <a:ext uri="{9D8B030D-6E8A-4147-A177-3AD203B41FA5}">
                      <a16:colId xmlns:a16="http://schemas.microsoft.com/office/drawing/2014/main" val="526447559"/>
                    </a:ext>
                  </a:extLst>
                </a:gridCol>
                <a:gridCol w="844868">
                  <a:extLst>
                    <a:ext uri="{9D8B030D-6E8A-4147-A177-3AD203B41FA5}">
                      <a16:colId xmlns:a16="http://schemas.microsoft.com/office/drawing/2014/main" val="1225598463"/>
                    </a:ext>
                  </a:extLst>
                </a:gridCol>
                <a:gridCol w="979322">
                  <a:extLst>
                    <a:ext uri="{9D8B030D-6E8A-4147-A177-3AD203B41FA5}">
                      <a16:colId xmlns:a16="http://schemas.microsoft.com/office/drawing/2014/main" val="2884993979"/>
                    </a:ext>
                  </a:extLst>
                </a:gridCol>
              </a:tblGrid>
              <a:tr h="187012">
                <a:tc>
                  <a:txBody>
                    <a:bodyPr/>
                    <a:lstStyle/>
                    <a:p>
                      <a:r>
                        <a:rPr lang="fi-FI" sz="1000"/>
                        <a:t>Nro</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Kuvaus</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Toteutus</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tavoitevuosi</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Toteutettavuus</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3440399807"/>
                  </a:ext>
                </a:extLst>
              </a:tr>
              <a:tr h="187012">
                <a:tc>
                  <a:txBody>
                    <a:bodyPr/>
                    <a:lstStyle/>
                    <a:p>
                      <a:r>
                        <a:rPr lang="fi-FI" sz="1000"/>
                        <a:t>1.</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Koulutien kävely- ja pyöräväylän rakentaminen</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2023</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dirty="0"/>
                        <a:t>Toteutuksessa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1105749642"/>
                  </a:ext>
                </a:extLst>
              </a:tr>
              <a:tr h="187012">
                <a:tc>
                  <a:txBody>
                    <a:bodyPr/>
                    <a:lstStyle/>
                    <a:p>
                      <a:r>
                        <a:rPr lang="fi-FI" sz="1000"/>
                        <a:t>2.</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Kävely- ja pyöräväylän rakentaminen Jylhämäentien varteen Koskentien risteykseen asti</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ELY ja 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2024</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Vaativa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2089028054"/>
                  </a:ext>
                </a:extLst>
              </a:tr>
              <a:tr h="187012">
                <a:tc>
                  <a:txBody>
                    <a:bodyPr/>
                    <a:lstStyle/>
                    <a:p>
                      <a:r>
                        <a:rPr lang="fi-FI" sz="1000"/>
                        <a:t>3.</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a:t>Kävely- ja pyöräväylien leveyden (betoniporsaat) ja liikennemerkkien tarkistus</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a:t>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2024</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Helppo</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3638558370"/>
                  </a:ext>
                </a:extLst>
              </a:tr>
              <a:tr h="187012">
                <a:tc>
                  <a:txBody>
                    <a:bodyPr/>
                    <a:lstStyle/>
                    <a:p>
                      <a:r>
                        <a:rPr lang="fi-FI" sz="1000"/>
                        <a:t>4. </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Kävely- ja pyöräväylän kunnostaminen Vuolijoentien varrella ja Jylhämäntien risteyksen parantaminen</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a:t>ELY ja 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2026</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Keskivaikea</a:t>
                      </a:r>
                      <a:endParaRPr lang="fi-FI" sz="1000" dirty="0"/>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1917460771"/>
                  </a:ext>
                </a:extLst>
              </a:tr>
              <a:tr h="187012">
                <a:tc>
                  <a:txBody>
                    <a:bodyPr/>
                    <a:lstStyle/>
                    <a:p>
                      <a:r>
                        <a:rPr lang="fi-FI" sz="1000"/>
                        <a:t>5.</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Kävely- ja pyöräväylien kunnostaminen Kolehmaisentiellä</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2025</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dirty="0"/>
                        <a:t>Helppo</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4228981269"/>
                  </a:ext>
                </a:extLst>
              </a:tr>
              <a:tr h="187012">
                <a:tc>
                  <a:txBody>
                    <a:bodyPr/>
                    <a:lstStyle/>
                    <a:p>
                      <a:r>
                        <a:rPr lang="fi-FI" sz="1000"/>
                        <a:t>6.</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Kävely- ja pyöräväylien rakentaminen Niskantien varrella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2025</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dirty="0"/>
                        <a:t>Keskivaikea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3476344137"/>
                  </a:ext>
                </a:extLst>
              </a:tr>
              <a:tr h="187012">
                <a:tc>
                  <a:txBody>
                    <a:bodyPr/>
                    <a:lstStyle/>
                    <a:p>
                      <a:r>
                        <a:rPr lang="fi-FI" sz="1000"/>
                        <a:t>7.</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kern="1200">
                          <a:solidFill>
                            <a:schemeClr val="tx1"/>
                          </a:solidFill>
                          <a:latin typeface="+mn-lt"/>
                          <a:ea typeface="+mn-ea"/>
                          <a:cs typeface="+mn-cs"/>
                        </a:rPr>
                        <a:t>Sahanrannantien suojateiden maalaus ja k</a:t>
                      </a:r>
                      <a:r>
                        <a:rPr lang="fi-FI" sz="900"/>
                        <a:t>ävely- ja pyöräväylän kunnostaminen </a:t>
                      </a:r>
                      <a:endParaRPr lang="fi-FI" sz="900" kern="1200">
                        <a:solidFill>
                          <a:schemeClr val="tx1"/>
                        </a:solidFill>
                        <a:latin typeface="+mn-lt"/>
                        <a:ea typeface="+mn-ea"/>
                        <a:cs typeface="+mn-cs"/>
                      </a:endParaRP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2024</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dirty="0"/>
                        <a:t>Helppo</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2537997518"/>
                  </a:ext>
                </a:extLst>
              </a:tr>
              <a:tr h="144910">
                <a:tc>
                  <a:txBody>
                    <a:bodyPr/>
                    <a:lstStyle/>
                    <a:p>
                      <a:r>
                        <a:rPr lang="fi-FI" sz="1000"/>
                        <a:t>8.</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Kävely- ja pyöräväylän rakentaminen juna-asemalle</a:t>
                      </a:r>
                      <a:endParaRPr lang="fi-FI" sz="900" kern="1200">
                        <a:solidFill>
                          <a:schemeClr val="tx1"/>
                        </a:solidFill>
                        <a:latin typeface="+mn-lt"/>
                        <a:ea typeface="+mn-ea"/>
                        <a:cs typeface="+mn-cs"/>
                      </a:endParaRP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ELY, kunta ja kiinteistön omistaja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2027</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dirty="0"/>
                        <a:t>Helppo</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1209088789"/>
                  </a:ext>
                </a:extLst>
              </a:tr>
              <a:tr h="187012">
                <a:tc>
                  <a:txBody>
                    <a:bodyPr/>
                    <a:lstStyle/>
                    <a:p>
                      <a:r>
                        <a:rPr lang="fi-FI" sz="1000"/>
                        <a:t>9.</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Kävely- ja pyöräväylän rakentaminen </a:t>
                      </a:r>
                      <a:r>
                        <a:rPr lang="fi-FI" sz="900" err="1"/>
                        <a:t>Vaalantien</a:t>
                      </a:r>
                      <a:r>
                        <a:rPr lang="fi-FI" sz="900"/>
                        <a:t> ja </a:t>
                      </a:r>
                      <a:r>
                        <a:rPr lang="fi-FI" sz="900" err="1"/>
                        <a:t>Kajaanintien</a:t>
                      </a:r>
                      <a:r>
                        <a:rPr lang="fi-FI" sz="900"/>
                        <a:t> risteyksestä hautausmaalle</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a:t>ELY ja 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2029</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Vaativa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569123678"/>
                  </a:ext>
                </a:extLst>
              </a:tr>
              <a:tr h="187012">
                <a:tc>
                  <a:txBody>
                    <a:bodyPr/>
                    <a:lstStyle/>
                    <a:p>
                      <a:r>
                        <a:rPr lang="fi-FI" sz="1000"/>
                        <a:t>10.</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Järvikyläntien rauhoittaminen tarkeimmissä ylityspaikoissa ja tonttikatujen risteyksien parantaminen esimerkiksi ylijatketuin jalankulku- ja pyöräväylin</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2026</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dirty="0"/>
                        <a:t>Helppo</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606929252"/>
                  </a:ext>
                </a:extLst>
              </a:tr>
              <a:tr h="187012">
                <a:tc>
                  <a:txBody>
                    <a:bodyPr/>
                    <a:lstStyle/>
                    <a:p>
                      <a:r>
                        <a:rPr lang="fi-FI" sz="1000"/>
                        <a:t>11.</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Kävely- ja pyöräväylän kunnostaminen ja rakentaminen Teollisuustien varteen</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2028</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dirty="0"/>
                        <a:t>Keskivaikea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3959603870"/>
                  </a:ext>
                </a:extLst>
              </a:tr>
              <a:tr h="187012">
                <a:tc>
                  <a:txBody>
                    <a:bodyPr/>
                    <a:lstStyle/>
                    <a:p>
                      <a:r>
                        <a:rPr lang="fi-FI" sz="1000"/>
                        <a:t>12.</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Nahkasalmentien ja Sahanrannantien muokkaaminen kylätieksi (maankäytön kehittyessä)</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2027</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Helppo</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3057649595"/>
                  </a:ext>
                </a:extLst>
              </a:tr>
              <a:tr h="187012">
                <a:tc>
                  <a:txBody>
                    <a:bodyPr/>
                    <a:lstStyle/>
                    <a:p>
                      <a:pPr marL="0" algn="l" defTabSz="914400" rtl="0" eaLnBrk="1" latinLnBrk="0" hangingPunct="1"/>
                      <a:r>
                        <a:rPr lang="fi-FI" sz="1000" kern="1200">
                          <a:solidFill>
                            <a:schemeClr val="tx1"/>
                          </a:solidFill>
                          <a:latin typeface="+mn-lt"/>
                          <a:ea typeface="+mn-ea"/>
                          <a:cs typeface="+mn-cs"/>
                        </a:rPr>
                        <a:t>13.</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900"/>
                        <a:t>Jalankulku- ja pyöräreitin selkeyttäminen </a:t>
                      </a:r>
                      <a:r>
                        <a:rPr lang="fi-FI" sz="900" err="1"/>
                        <a:t>Vaalantieltä</a:t>
                      </a:r>
                      <a:r>
                        <a:rPr lang="fi-FI" sz="900"/>
                        <a:t> Laajakankaan reiteille</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Kunta</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a:t>2026</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tc>
                  <a:txBody>
                    <a:bodyPr/>
                    <a:lstStyle/>
                    <a:p>
                      <a:r>
                        <a:rPr lang="fi-FI" sz="1000" dirty="0"/>
                        <a:t>Helppo</a:t>
                      </a:r>
                    </a:p>
                  </a:txBody>
                  <a:tcPr marT="18000" marB="18000">
                    <a:lnL w="6350" cap="flat" cmpd="sng" algn="ctr">
                      <a:solidFill>
                        <a:srgbClr val="969696"/>
                      </a:solidFill>
                      <a:prstDash val="solid"/>
                      <a:round/>
                      <a:headEnd type="none" w="med" len="med"/>
                      <a:tailEnd type="none" w="med" len="med"/>
                    </a:lnL>
                    <a:lnR w="6350" cap="flat" cmpd="sng" algn="ctr">
                      <a:solidFill>
                        <a:srgbClr val="969696"/>
                      </a:solidFill>
                      <a:prstDash val="solid"/>
                      <a:round/>
                      <a:headEnd type="none" w="med" len="med"/>
                      <a:tailEnd type="none" w="med" len="med"/>
                    </a:lnR>
                    <a:lnT w="6350" cap="flat" cmpd="sng" algn="ctr">
                      <a:solidFill>
                        <a:srgbClr val="969696"/>
                      </a:solidFill>
                      <a:prstDash val="solid"/>
                      <a:round/>
                      <a:headEnd type="none" w="med" len="med"/>
                      <a:tailEnd type="none" w="med" len="med"/>
                    </a:lnT>
                    <a:lnB w="6350" cap="flat" cmpd="sng" algn="ctr">
                      <a:solidFill>
                        <a:srgbClr val="969696"/>
                      </a:solidFill>
                      <a:prstDash val="solid"/>
                      <a:round/>
                      <a:headEnd type="none" w="med" len="med"/>
                      <a:tailEnd type="none" w="med" len="med"/>
                    </a:lnB>
                    <a:solidFill>
                      <a:schemeClr val="bg1"/>
                    </a:solidFill>
                  </a:tcPr>
                </a:tc>
                <a:extLst>
                  <a:ext uri="{0D108BD9-81ED-4DB2-BD59-A6C34878D82A}">
                    <a16:rowId xmlns:a16="http://schemas.microsoft.com/office/drawing/2014/main" val="611014754"/>
                  </a:ext>
                </a:extLst>
              </a:tr>
            </a:tbl>
          </a:graphicData>
        </a:graphic>
      </p:graphicFrame>
      <p:sp>
        <p:nvSpPr>
          <p:cNvPr id="8" name="Dian numeron paikkamerkki 7">
            <a:extLst>
              <a:ext uri="{FF2B5EF4-FFF2-40B4-BE49-F238E27FC236}">
                <a16:creationId xmlns:a16="http://schemas.microsoft.com/office/drawing/2014/main" id="{F239CFAC-EDC6-421E-B2F8-FE2E51E2501E}"/>
              </a:ext>
            </a:extLst>
          </p:cNvPr>
          <p:cNvSpPr>
            <a:spLocks noGrp="1"/>
          </p:cNvSpPr>
          <p:nvPr>
            <p:ph type="sldNum" sz="quarter" idx="12"/>
          </p:nvPr>
        </p:nvSpPr>
        <p:spPr/>
        <p:txBody>
          <a:bodyPr/>
          <a:lstStyle/>
          <a:p>
            <a:fld id="{39CE1503-BED9-462F-ADA2-F5678F1B9859}" type="slidenum">
              <a:rPr lang="fi-FI" smtClean="0"/>
              <a:t>51</a:t>
            </a:fld>
            <a:endParaRPr lang="fi-FI"/>
          </a:p>
        </p:txBody>
      </p:sp>
    </p:spTree>
    <p:extLst>
      <p:ext uri="{BB962C8B-B14F-4D97-AF65-F5344CB8AC3E}">
        <p14:creationId xmlns:p14="http://schemas.microsoft.com/office/powerpoint/2010/main" val="2882071669"/>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2CEFDB-89CE-4AB4-BC97-7A77A3561BDB}"/>
              </a:ext>
            </a:extLst>
          </p:cNvPr>
          <p:cNvSpPr>
            <a:spLocks noGrp="1"/>
          </p:cNvSpPr>
          <p:nvPr>
            <p:ph type="title"/>
          </p:nvPr>
        </p:nvSpPr>
        <p:spPr>
          <a:xfrm>
            <a:off x="1509177" y="508454"/>
            <a:ext cx="11124701" cy="887413"/>
          </a:xfrm>
        </p:spPr>
        <p:txBody>
          <a:bodyPr/>
          <a:lstStyle/>
          <a:p>
            <a:r>
              <a:rPr lang="fi-FI" sz="3200" dirty="0"/>
              <a:t>Edistämisohjelman suhde </a:t>
            </a:r>
            <a:br>
              <a:rPr lang="fi-FI" sz="3200" dirty="0"/>
            </a:br>
            <a:r>
              <a:rPr lang="fi-FI" sz="3200" dirty="0"/>
              <a:t>paikallisiin strategioihin</a:t>
            </a:r>
            <a:endParaRPr lang="fi-FI" dirty="0"/>
          </a:p>
        </p:txBody>
      </p:sp>
      <p:sp>
        <p:nvSpPr>
          <p:cNvPr id="26" name="Rectangle 23">
            <a:extLst>
              <a:ext uri="{FF2B5EF4-FFF2-40B4-BE49-F238E27FC236}">
                <a16:creationId xmlns:a16="http://schemas.microsoft.com/office/drawing/2014/main" id="{1C2E7374-F4B2-4E73-BFB8-A5EE9CE1B544}"/>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A91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Oval 15">
            <a:extLst>
              <a:ext uri="{FF2B5EF4-FFF2-40B4-BE49-F238E27FC236}">
                <a16:creationId xmlns:a16="http://schemas.microsoft.com/office/drawing/2014/main" id="{D476F144-89B9-4A22-BB43-D3C5EFA15081}"/>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1.2</a:t>
            </a:r>
          </a:p>
        </p:txBody>
      </p:sp>
      <p:sp>
        <p:nvSpPr>
          <p:cNvPr id="39" name="Rectangle 38">
            <a:extLst>
              <a:ext uri="{FF2B5EF4-FFF2-40B4-BE49-F238E27FC236}">
                <a16:creationId xmlns:a16="http://schemas.microsoft.com/office/drawing/2014/main" id="{D5F999F4-D3D1-4021-A846-7C4424FA4643}"/>
              </a:ext>
            </a:extLst>
          </p:cNvPr>
          <p:cNvSpPr/>
          <p:nvPr/>
        </p:nvSpPr>
        <p:spPr>
          <a:xfrm>
            <a:off x="1509176" y="1708029"/>
            <a:ext cx="7488519" cy="4791798"/>
          </a:xfrm>
          <a:prstGeom prst="rect">
            <a:avLst/>
          </a:prstGeom>
        </p:spPr>
        <p:txBody>
          <a:bodyPr wrap="square" numCol="2" spcCol="360000">
            <a:noAutofit/>
          </a:bodyPr>
          <a:lstStyle/>
          <a:p>
            <a:pPr>
              <a:spcAft>
                <a:spcPts val="600"/>
              </a:spcAft>
            </a:pPr>
            <a:r>
              <a:rPr lang="fi-FI" sz="1200" b="1"/>
              <a:t>Pohjois-Pohjanmaan maakuntaohjelmassa 2022-2025 </a:t>
            </a:r>
            <a:r>
              <a:rPr lang="fi-FI" sz="1200"/>
              <a:t>(2021)</a:t>
            </a:r>
            <a:r>
              <a:rPr lang="fi-FI" sz="1200" b="1"/>
              <a:t> </a:t>
            </a:r>
            <a:r>
              <a:rPr lang="fi-FI" sz="1200" i="1"/>
              <a:t>aktiivinen, hyvä ja toimiva arki</a:t>
            </a:r>
            <a:r>
              <a:rPr lang="fi-FI" sz="1200"/>
              <a:t> sekä </a:t>
            </a:r>
            <a:r>
              <a:rPr lang="fi-FI" sz="1200" i="1"/>
              <a:t>kestävästi kasvava </a:t>
            </a:r>
            <a:r>
              <a:rPr lang="fi-FI" sz="1200"/>
              <a:t>-kärkiteemat korostavat kävelyn ja pyöräilyn merkitystä. Aktiivinen, hyvä ja toimiva arki-kärkiteemassa tavoitteena on lisätä liikuntaa ja parantaa liikkumismahdollisuuksia sekä varmistaa laadukkaiden viherympäristöjen ja luontokohteiden saavutettavuus arjessa. Kestävästi kasvava -kärkiteeman tavoitteena on tehokas maankäyttö ja vähäpäästöinen liikkuminen, joiden kehittämispainopisteisiin kuuluu vähäpäästöiset liikennevälineet sekä kestävän liikkumisen infrastruktuuri ja palvelut.</a:t>
            </a:r>
          </a:p>
          <a:p>
            <a:pPr>
              <a:spcAft>
                <a:spcPts val="600"/>
              </a:spcAft>
            </a:pPr>
            <a:r>
              <a:rPr lang="fi-FI" sz="1200" b="1"/>
              <a:t>Pohjois-Pohjanmaan liikennejärjestelmäsuunnitelman 2040 </a:t>
            </a:r>
            <a:r>
              <a:rPr lang="fi-FI" sz="1200"/>
              <a:t>(2020) yksi toimintalinja on </a:t>
            </a:r>
            <a:r>
              <a:rPr lang="fi-FI" sz="1200" i="1"/>
              <a:t>Liikennejärjestelmä kannustaa kestävään liikkumiseen </a:t>
            </a:r>
            <a:r>
              <a:rPr lang="fi-FI" sz="1200"/>
              <a:t>ja toimintalinjan kärkihanke on </a:t>
            </a:r>
            <a:r>
              <a:rPr lang="fi-FI" sz="1200" i="1"/>
              <a:t>Rakennetaan Pohjois-Pohjanmaasta kestävän liikkumisen pilottimaakunta</a:t>
            </a:r>
            <a:r>
              <a:rPr lang="fi-FI" sz="1200"/>
              <a:t>. Päästöjen vähentämisessä keskeisessä roolissa nähdään kestävän liikkumisen kulkutapaosuuden kasvattaminen. Toimintalinjan yksi tavoitteista on: ”</a:t>
            </a:r>
            <a:r>
              <a:rPr lang="fi-FI" sz="1200" i="1"/>
              <a:t>Kävely- ja pyöräilyolosuhteet kannustavat liikkumaan kestävästi kaupunkiseuduilla, taajamissa ja matkailukeskuksissa. Jalankulku- ja pyöräilyverkot ovat yhtenäisiä, turvallisia, esteettömiä, liikkumaan kannustavia ja hyvin hoidettuja. Kävely ja pyöräily ovat tärkeä osa päivittäisiä matkaketjuja</a:t>
            </a:r>
            <a:r>
              <a:rPr lang="fi-FI" sz="1200"/>
              <a:t>.”</a:t>
            </a:r>
          </a:p>
          <a:p>
            <a:pPr>
              <a:spcAft>
                <a:spcPts val="600"/>
              </a:spcAft>
            </a:pPr>
            <a:r>
              <a:rPr lang="fi-FI" sz="1200" b="1"/>
              <a:t>Vaalan kuntastrategiassa 2030 </a:t>
            </a:r>
            <a:r>
              <a:rPr lang="fi-FI" sz="1200"/>
              <a:t>(2022) yhtenä tavoitteena Vaalalla on olla yhteisöllinen ja hyvinvoiva kunta. Hyvinvoinnilla strategiassa tarkoitetaan turvallista ja terveellistä arkea, sekä viihtyisää ympäristöä, joka tukee kuntalaisten arjen sujuvuutta ja hyvinvointia. Vuonna 2030 Vaala on viihtyisä kunta, jonka ympäristö kannustaa liikkumaan.</a:t>
            </a:r>
          </a:p>
          <a:p>
            <a:pPr>
              <a:spcAft>
                <a:spcPts val="600"/>
              </a:spcAft>
            </a:pPr>
            <a:r>
              <a:rPr lang="fi-FI" sz="1200" b="1"/>
              <a:t>Vaalan hyvinvointisuunnitelmassa 2021-2025 </a:t>
            </a:r>
            <a:r>
              <a:rPr lang="fi-FI" sz="1200"/>
              <a:t>(2022) pyritään esimerkiksi koululaisten kävelyn ja pyöräilyn lisäämiseen, luontoreittien aktiiviseen käyttöön, keskustan viihtyisyyden lisäämiseen, liikenneturvallisuuden parantamiseen ja esteettömyyden edistämiseen. Kävelyn ja pyöräilyn edistämisohjelma tähtää samoihin tavoitteisiin ja tukee hyvinvointisuunnitelman toteutumista.</a:t>
            </a:r>
          </a:p>
          <a:p>
            <a:pPr>
              <a:spcAft>
                <a:spcPts val="600"/>
              </a:spcAft>
            </a:pPr>
            <a:r>
              <a:rPr lang="fi-FI" sz="1200" b="1"/>
              <a:t>Kokonaisuudessaan</a:t>
            </a:r>
            <a:r>
              <a:rPr lang="fi-FI" sz="1200"/>
              <a:t> kävelyn ja pyöräilyn olosuhteiden kehittämiselle on vahva strateginen tuki niin valtakunnallisella kuin paikallisellakin tasolla.</a:t>
            </a:r>
            <a:endParaRPr lang="fi-FI" sz="1200" b="1"/>
          </a:p>
        </p:txBody>
      </p:sp>
      <p:pic>
        <p:nvPicPr>
          <p:cNvPr id="2" name="Picture 2">
            <a:extLst>
              <a:ext uri="{FF2B5EF4-FFF2-40B4-BE49-F238E27FC236}">
                <a16:creationId xmlns:a16="http://schemas.microsoft.com/office/drawing/2014/main" id="{80B70749-C3DA-C7AD-4317-EE20C8FAB9E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ohjois-Suomen liikenne- ja logistiikkastrategian kansikuva, julkaisija Liikennevirasto. Kuvien tarkoituksena on osoittaa Vaalan kävelyn ja pyöräilyn edistämisohjelman sidonnaisuus laajempiin strategisiin töihin. ">
            <a:extLst>
              <a:ext uri="{FF2B5EF4-FFF2-40B4-BE49-F238E27FC236}">
                <a16:creationId xmlns:a16="http://schemas.microsoft.com/office/drawing/2014/main" id="{49290E69-30C3-3BD6-080B-D827A76031C5}"/>
              </a:ext>
            </a:extLst>
          </p:cNvPr>
          <p:cNvPicPr>
            <a:picLocks noChangeAspect="1"/>
          </p:cNvPicPr>
          <p:nvPr/>
        </p:nvPicPr>
        <p:blipFill rotWithShape="1">
          <a:blip r:embed="rId4"/>
          <a:srcRect t="37176"/>
          <a:stretch/>
        </p:blipFill>
        <p:spPr>
          <a:xfrm>
            <a:off x="9069106" y="109325"/>
            <a:ext cx="2479883" cy="1959720"/>
          </a:xfrm>
          <a:prstGeom prst="rect">
            <a:avLst/>
          </a:prstGeom>
          <a:ln>
            <a:solidFill>
              <a:schemeClr val="tx1"/>
            </a:solidFill>
          </a:ln>
        </p:spPr>
      </p:pic>
      <p:pic>
        <p:nvPicPr>
          <p:cNvPr id="4" name="Picture 3" descr="Pohjois-Pohjanmaan maakuntaohjelma 2022-2025. Kuvien tarkoituksena on osoittaa Vaalan kävelyn ja pyöräilyn edistämisohjelman sidonnaisuus laajempiin strategisiin töihin. ">
            <a:extLst>
              <a:ext uri="{FF2B5EF4-FFF2-40B4-BE49-F238E27FC236}">
                <a16:creationId xmlns:a16="http://schemas.microsoft.com/office/drawing/2014/main" id="{D0FC5D95-549E-F892-7B75-429ACF382892}"/>
              </a:ext>
            </a:extLst>
          </p:cNvPr>
          <p:cNvPicPr>
            <a:picLocks noChangeAspect="1"/>
          </p:cNvPicPr>
          <p:nvPr/>
        </p:nvPicPr>
        <p:blipFill>
          <a:blip r:embed="rId5"/>
          <a:stretch>
            <a:fillRect/>
          </a:stretch>
        </p:blipFill>
        <p:spPr>
          <a:xfrm>
            <a:off x="10185627" y="1471502"/>
            <a:ext cx="1759273" cy="2138537"/>
          </a:xfrm>
          <a:prstGeom prst="rect">
            <a:avLst/>
          </a:prstGeom>
          <a:ln>
            <a:solidFill>
              <a:schemeClr val="tx1"/>
            </a:solidFill>
          </a:ln>
        </p:spPr>
      </p:pic>
      <p:pic>
        <p:nvPicPr>
          <p:cNvPr id="6" name="Picture 5" descr="Laaja hyvinvointikertomus ja -suunnitelma 2021 - 2025 kansikuva. Kuvien tarkoituksena on osoittaa Vaalan kävelyn ja pyöräilyn edistämisohjelman sidonnaisuus laajempiin strategisiin töihin. ">
            <a:extLst>
              <a:ext uri="{FF2B5EF4-FFF2-40B4-BE49-F238E27FC236}">
                <a16:creationId xmlns:a16="http://schemas.microsoft.com/office/drawing/2014/main" id="{84ADC3EC-E6DA-54EF-98A7-B09D2CF6BC14}"/>
              </a:ext>
            </a:extLst>
          </p:cNvPr>
          <p:cNvPicPr>
            <a:picLocks noChangeAspect="1"/>
          </p:cNvPicPr>
          <p:nvPr/>
        </p:nvPicPr>
        <p:blipFill>
          <a:blip r:embed="rId6"/>
          <a:stretch>
            <a:fillRect/>
          </a:stretch>
        </p:blipFill>
        <p:spPr>
          <a:xfrm>
            <a:off x="9133961" y="2793110"/>
            <a:ext cx="1849217" cy="2339339"/>
          </a:xfrm>
          <a:prstGeom prst="rect">
            <a:avLst/>
          </a:prstGeom>
          <a:ln>
            <a:solidFill>
              <a:schemeClr val="tx1"/>
            </a:solidFill>
          </a:ln>
        </p:spPr>
      </p:pic>
      <p:pic>
        <p:nvPicPr>
          <p:cNvPr id="9" name="Picture 8" descr="Pohjois-Pohjanmaan liikennejärjestelmäsuunnitelma 2040 Kuvien tarkoituksena on osoittaa Vaalan kävelyn ja pyöräilyn edistämisohjelman sidonnaisuus laajempiin strategisiin töihin. ">
            <a:extLst>
              <a:ext uri="{FF2B5EF4-FFF2-40B4-BE49-F238E27FC236}">
                <a16:creationId xmlns:a16="http://schemas.microsoft.com/office/drawing/2014/main" id="{544EBF35-BFD2-9415-58D6-A3C5D7A1865D}"/>
              </a:ext>
            </a:extLst>
          </p:cNvPr>
          <p:cNvPicPr>
            <a:picLocks noChangeAspect="1"/>
          </p:cNvPicPr>
          <p:nvPr/>
        </p:nvPicPr>
        <p:blipFill rotWithShape="1">
          <a:blip r:embed="rId7"/>
          <a:srcRect l="12591" r="482" b="8837"/>
          <a:stretch/>
        </p:blipFill>
        <p:spPr>
          <a:xfrm>
            <a:off x="9251811" y="4407898"/>
            <a:ext cx="2862026" cy="2112717"/>
          </a:xfrm>
          <a:prstGeom prst="rect">
            <a:avLst/>
          </a:prstGeom>
          <a:ln>
            <a:solidFill>
              <a:schemeClr val="tx1"/>
            </a:solidFill>
          </a:ln>
        </p:spPr>
      </p:pic>
      <p:sp>
        <p:nvSpPr>
          <p:cNvPr id="12" name="Dian numeron paikkamerkki 11">
            <a:extLst>
              <a:ext uri="{FF2B5EF4-FFF2-40B4-BE49-F238E27FC236}">
                <a16:creationId xmlns:a16="http://schemas.microsoft.com/office/drawing/2014/main" id="{C25C75EB-15B3-4A94-8584-E1678ED32416}"/>
              </a:ext>
            </a:extLst>
          </p:cNvPr>
          <p:cNvSpPr>
            <a:spLocks noGrp="1"/>
          </p:cNvSpPr>
          <p:nvPr>
            <p:ph type="sldNum" sz="quarter" idx="12"/>
          </p:nvPr>
        </p:nvSpPr>
        <p:spPr/>
        <p:txBody>
          <a:bodyPr/>
          <a:lstStyle/>
          <a:p>
            <a:fld id="{39CE1503-BED9-462F-ADA2-F5678F1B9859}" type="slidenum">
              <a:rPr lang="fi-FI" smtClean="0"/>
              <a:t>6</a:t>
            </a:fld>
            <a:endParaRPr lang="fi-FI"/>
          </a:p>
        </p:txBody>
      </p:sp>
    </p:spTree>
    <p:extLst>
      <p:ext uri="{BB962C8B-B14F-4D97-AF65-F5344CB8AC3E}">
        <p14:creationId xmlns:p14="http://schemas.microsoft.com/office/powerpoint/2010/main" val="226259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2CEFDB-89CE-4AB4-BC97-7A77A3561BDB}"/>
              </a:ext>
            </a:extLst>
          </p:cNvPr>
          <p:cNvSpPr>
            <a:spLocks noGrp="1"/>
          </p:cNvSpPr>
          <p:nvPr>
            <p:ph type="title"/>
          </p:nvPr>
        </p:nvSpPr>
        <p:spPr>
          <a:xfrm>
            <a:off x="1509177" y="508454"/>
            <a:ext cx="11124701" cy="887413"/>
          </a:xfrm>
        </p:spPr>
        <p:txBody>
          <a:bodyPr/>
          <a:lstStyle/>
          <a:p>
            <a:r>
              <a:rPr lang="fi-FI" sz="3200" dirty="0"/>
              <a:t>Asukkaiden suhtautuminen kävelyn ja pyöräilyn edistämiseen  </a:t>
            </a:r>
            <a:endParaRPr lang="fi-FI" dirty="0"/>
          </a:p>
        </p:txBody>
      </p:sp>
      <p:sp>
        <p:nvSpPr>
          <p:cNvPr id="26" name="Rectangle 23">
            <a:extLst>
              <a:ext uri="{FF2B5EF4-FFF2-40B4-BE49-F238E27FC236}">
                <a16:creationId xmlns:a16="http://schemas.microsoft.com/office/drawing/2014/main" id="{1C2E7374-F4B2-4E73-BFB8-A5EE9CE1B544}"/>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A91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Oval 15">
            <a:extLst>
              <a:ext uri="{FF2B5EF4-FFF2-40B4-BE49-F238E27FC236}">
                <a16:creationId xmlns:a16="http://schemas.microsoft.com/office/drawing/2014/main" id="{D476F144-89B9-4A22-BB43-D3C5EFA15081}"/>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1.3</a:t>
            </a:r>
          </a:p>
        </p:txBody>
      </p:sp>
      <p:sp>
        <p:nvSpPr>
          <p:cNvPr id="35" name="Rectangle 34">
            <a:extLst>
              <a:ext uri="{FF2B5EF4-FFF2-40B4-BE49-F238E27FC236}">
                <a16:creationId xmlns:a16="http://schemas.microsoft.com/office/drawing/2014/main" id="{E4AAF0A6-7294-4E09-AFCB-3BB208045772}"/>
              </a:ext>
            </a:extLst>
          </p:cNvPr>
          <p:cNvSpPr/>
          <p:nvPr/>
        </p:nvSpPr>
        <p:spPr>
          <a:xfrm>
            <a:off x="1244798" y="1661759"/>
            <a:ext cx="4851202" cy="2446824"/>
          </a:xfrm>
          <a:prstGeom prst="rect">
            <a:avLst/>
          </a:prstGeom>
        </p:spPr>
        <p:txBody>
          <a:bodyPr wrap="square" numCol="1" spcCol="360000">
            <a:spAutoFit/>
          </a:bodyPr>
          <a:lstStyle/>
          <a:p>
            <a:pPr>
              <a:spcAft>
                <a:spcPts val="600"/>
              </a:spcAft>
            </a:pPr>
            <a:r>
              <a:rPr lang="fi-FI" sz="1200" dirty="0"/>
              <a:t>Valtakunnallisten ja paikallisten strategioiden lisäksi kävelyn ja pyöräilyn edistämistyölle on vahva peruste asukkaiden myönteisessä asenneilmapiirissä. Tämän työn yhteydessä laadittuun asukaskyselyyn vastanneista 93% suhtautuu vähintään jonkin verran puolesta kävelyn ja 95% pyöräilyn edistämiseen. Vain yksi prosentti vastaajista oli jonkin verran pyöräilyn edistämistä vastaan ja kukaan ei vastustanut kävelyn edistämistä. </a:t>
            </a:r>
          </a:p>
          <a:p>
            <a:pPr>
              <a:spcAft>
                <a:spcPts val="600"/>
              </a:spcAft>
            </a:pPr>
            <a:r>
              <a:rPr lang="fi-FI" sz="1200" dirty="0"/>
              <a:t>Kuntalaisten vahva tuki edesauttaa hankkeiden ja parannustoimenpiteiden toteuttamista. Se kertoo myös kuntalaisten odotuksista kävelyn ja pyöräilyn edistämiselle: Kuntalaiset selvästi odottavat Vaalan edistävän kestäviä liikkumismuotoja. </a:t>
            </a:r>
          </a:p>
          <a:p>
            <a:pPr>
              <a:spcAft>
                <a:spcPts val="600"/>
              </a:spcAft>
            </a:pPr>
            <a:endParaRPr lang="fi-FI" sz="1100" dirty="0"/>
          </a:p>
        </p:txBody>
      </p:sp>
      <p:pic>
        <p:nvPicPr>
          <p:cNvPr id="2" name="Picture 2">
            <a:extLst>
              <a:ext uri="{FF2B5EF4-FFF2-40B4-BE49-F238E27FC236}">
                <a16:creationId xmlns:a16="http://schemas.microsoft.com/office/drawing/2014/main" id="{83469253-B847-D07F-8A1E-99F0D1D22C2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descr="Vaalan asukaskyselyn tuloksia. Kuvaajassa esitetty asukkaiden suhtautuminen kävelyn edistämiseen. Suurin osa vastaajista kannattaa kävelyn edistämistä. ">
            <a:extLst>
              <a:ext uri="{FF2B5EF4-FFF2-40B4-BE49-F238E27FC236}">
                <a16:creationId xmlns:a16="http://schemas.microsoft.com/office/drawing/2014/main" id="{E3EAE5D5-E26D-10DA-5A53-DFCC60926FBD}"/>
              </a:ext>
            </a:extLst>
          </p:cNvPr>
          <p:cNvGraphicFramePr>
            <a:graphicFrameLocks/>
          </p:cNvGraphicFramePr>
          <p:nvPr>
            <p:extLst>
              <p:ext uri="{D42A27DB-BD31-4B8C-83A1-F6EECF244321}">
                <p14:modId xmlns:p14="http://schemas.microsoft.com/office/powerpoint/2010/main" val="974978408"/>
              </p:ext>
            </p:extLst>
          </p:nvPr>
        </p:nvGraphicFramePr>
        <p:xfrm>
          <a:off x="6420858" y="1320469"/>
          <a:ext cx="5128131" cy="27431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descr="Vaalan asukaskyselyn tuloksia. Kuvaajassa esitetty asukkaiden suhtautuminen pyöräilyn edistämiseen. Suurin osa vastaajista kannattaa pyöräilyn edistämistä. ">
            <a:extLst>
              <a:ext uri="{FF2B5EF4-FFF2-40B4-BE49-F238E27FC236}">
                <a16:creationId xmlns:a16="http://schemas.microsoft.com/office/drawing/2014/main" id="{DE9252FE-35D8-4BDC-71E3-ADBCF45B691C}"/>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478596562"/>
              </p:ext>
            </p:extLst>
          </p:nvPr>
        </p:nvGraphicFramePr>
        <p:xfrm>
          <a:off x="6379503" y="3699774"/>
          <a:ext cx="521084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5" name="Dian numeron paikkamerkki 4">
            <a:extLst>
              <a:ext uri="{FF2B5EF4-FFF2-40B4-BE49-F238E27FC236}">
                <a16:creationId xmlns:a16="http://schemas.microsoft.com/office/drawing/2014/main" id="{89B5BCBF-45CD-4837-AF0B-A72E6276AA2E}"/>
              </a:ext>
            </a:extLst>
          </p:cNvPr>
          <p:cNvSpPr>
            <a:spLocks noGrp="1"/>
          </p:cNvSpPr>
          <p:nvPr>
            <p:ph type="sldNum" sz="quarter" idx="12"/>
          </p:nvPr>
        </p:nvSpPr>
        <p:spPr/>
        <p:txBody>
          <a:bodyPr/>
          <a:lstStyle/>
          <a:p>
            <a:fld id="{39CE1503-BED9-462F-ADA2-F5678F1B9859}" type="slidenum">
              <a:rPr lang="fi-FI" smtClean="0"/>
              <a:t>7</a:t>
            </a:fld>
            <a:endParaRPr lang="fi-FI"/>
          </a:p>
        </p:txBody>
      </p:sp>
    </p:spTree>
    <p:extLst>
      <p:ext uri="{BB962C8B-B14F-4D97-AF65-F5344CB8AC3E}">
        <p14:creationId xmlns:p14="http://schemas.microsoft.com/office/powerpoint/2010/main" val="3537780389"/>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2CEFDB-89CE-4AB4-BC97-7A77A3561BDB}"/>
              </a:ext>
            </a:extLst>
          </p:cNvPr>
          <p:cNvSpPr>
            <a:spLocks noGrp="1"/>
          </p:cNvSpPr>
          <p:nvPr>
            <p:ph type="title"/>
          </p:nvPr>
        </p:nvSpPr>
        <p:spPr>
          <a:xfrm>
            <a:off x="1509177" y="508454"/>
            <a:ext cx="11124701" cy="887413"/>
          </a:xfrm>
        </p:spPr>
        <p:txBody>
          <a:bodyPr/>
          <a:lstStyle/>
          <a:p>
            <a:r>
              <a:rPr lang="fi-FI" sz="3200" dirty="0"/>
              <a:t>Kuntien muuttuva rooli hyvinvointialueiden myötä</a:t>
            </a:r>
            <a:endParaRPr lang="fi-FI" dirty="0"/>
          </a:p>
        </p:txBody>
      </p:sp>
      <p:sp>
        <p:nvSpPr>
          <p:cNvPr id="14" name="Rectangle 13">
            <a:extLst>
              <a:ext uri="{FF2B5EF4-FFF2-40B4-BE49-F238E27FC236}">
                <a16:creationId xmlns:a16="http://schemas.microsoft.com/office/drawing/2014/main" id="{DEE037C1-3AA2-47AB-B468-1518BFA07870}"/>
              </a:ext>
            </a:extLst>
          </p:cNvPr>
          <p:cNvSpPr/>
          <p:nvPr/>
        </p:nvSpPr>
        <p:spPr>
          <a:xfrm>
            <a:off x="1427300" y="1257167"/>
            <a:ext cx="4921985" cy="4909036"/>
          </a:xfrm>
          <a:prstGeom prst="rect">
            <a:avLst/>
          </a:prstGeom>
        </p:spPr>
        <p:txBody>
          <a:bodyPr wrap="square" numCol="1" spcCol="360000">
            <a:spAutoFit/>
          </a:bodyPr>
          <a:lstStyle/>
          <a:p>
            <a:pPr>
              <a:spcAft>
                <a:spcPts val="600"/>
              </a:spcAft>
            </a:pPr>
            <a:r>
              <a:rPr lang="fi-FI" sz="1200">
                <a:latin typeface="Sweco Sans" panose="00000500000000000000" charset="0"/>
              </a:rPr>
              <a:t>Sosiaali- ja terveydenhuollon ja pelastustoimen uudistuksen myötä kuntien rooli korostuu jatkossa entistä vahvemmin </a:t>
            </a:r>
            <a:r>
              <a:rPr lang="fi-FI" sz="1200" b="1">
                <a:latin typeface="Sweco Sans" panose="00000500000000000000" charset="0"/>
              </a:rPr>
              <a:t>hyvinvoinnin</a:t>
            </a:r>
            <a:r>
              <a:rPr lang="fi-FI" sz="1200">
                <a:latin typeface="Sweco Sans" panose="00000500000000000000" charset="0"/>
              </a:rPr>
              <a:t> </a:t>
            </a:r>
            <a:r>
              <a:rPr lang="fi-FI" sz="1200" b="1">
                <a:latin typeface="Sweco Sans" panose="00000500000000000000" charset="0"/>
              </a:rPr>
              <a:t>edistäjinä</a:t>
            </a:r>
            <a:r>
              <a:rPr lang="fi-FI" sz="1200">
                <a:latin typeface="Sweco Sans" panose="00000500000000000000" charset="0"/>
              </a:rPr>
              <a:t>. </a:t>
            </a:r>
            <a:r>
              <a:rPr lang="fi-FI" sz="1200" b="1">
                <a:latin typeface="Sweco Sans" panose="00000500000000000000" charset="0"/>
              </a:rPr>
              <a:t>Asukkaiden</a:t>
            </a:r>
            <a:r>
              <a:rPr lang="fi-FI" sz="1200">
                <a:latin typeface="Sweco Sans" panose="00000500000000000000" charset="0"/>
              </a:rPr>
              <a:t> </a:t>
            </a:r>
            <a:r>
              <a:rPr lang="fi-FI" sz="1200" b="1">
                <a:latin typeface="Sweco Sans" panose="00000500000000000000" charset="0"/>
              </a:rPr>
              <a:t>hyvinvoinnin</a:t>
            </a:r>
            <a:r>
              <a:rPr lang="fi-FI" sz="1200">
                <a:latin typeface="Sweco Sans" panose="00000500000000000000" charset="0"/>
              </a:rPr>
              <a:t> ja </a:t>
            </a:r>
            <a:r>
              <a:rPr lang="fi-FI" sz="1200" b="1">
                <a:latin typeface="Sweco Sans" panose="00000500000000000000" charset="0"/>
              </a:rPr>
              <a:t>ennaltaehkäisevän</a:t>
            </a:r>
            <a:r>
              <a:rPr lang="fi-FI" sz="1200">
                <a:latin typeface="Sweco Sans" panose="00000500000000000000" charset="0"/>
              </a:rPr>
              <a:t> </a:t>
            </a:r>
            <a:r>
              <a:rPr lang="fi-FI" sz="1200" b="1">
                <a:latin typeface="Sweco Sans" panose="00000500000000000000" charset="0"/>
              </a:rPr>
              <a:t>terveystyön</a:t>
            </a:r>
            <a:r>
              <a:rPr lang="fi-FI" sz="1200">
                <a:latin typeface="Sweco Sans" panose="00000500000000000000" charset="0"/>
              </a:rPr>
              <a:t> perustat ovat asukkaiden parempien arkivalintojen mahdollistamisessa. </a:t>
            </a:r>
            <a:r>
              <a:rPr lang="fi-FI" sz="1200" b="1">
                <a:latin typeface="Sweco Sans" panose="00000500000000000000" charset="0"/>
              </a:rPr>
              <a:t>Kävelyn</a:t>
            </a:r>
            <a:r>
              <a:rPr lang="fi-FI" sz="1200">
                <a:latin typeface="Sweco Sans" panose="00000500000000000000" charset="0"/>
              </a:rPr>
              <a:t> </a:t>
            </a:r>
            <a:r>
              <a:rPr lang="fi-FI" sz="1200" b="1">
                <a:latin typeface="Sweco Sans" panose="00000500000000000000" charset="0"/>
              </a:rPr>
              <a:t>ja</a:t>
            </a:r>
            <a:r>
              <a:rPr lang="fi-FI" sz="1200">
                <a:latin typeface="Sweco Sans" panose="00000500000000000000" charset="0"/>
              </a:rPr>
              <a:t> </a:t>
            </a:r>
            <a:r>
              <a:rPr lang="fi-FI" sz="1200" b="1">
                <a:latin typeface="Sweco Sans" panose="00000500000000000000" charset="0"/>
              </a:rPr>
              <a:t>pyöräilyn</a:t>
            </a:r>
            <a:r>
              <a:rPr lang="fi-FI" sz="1200">
                <a:latin typeface="Sweco Sans" panose="00000500000000000000" charset="0"/>
              </a:rPr>
              <a:t> edistämistyö kunnissa on </a:t>
            </a:r>
            <a:r>
              <a:rPr lang="fi-FI" sz="1200" b="1">
                <a:latin typeface="Sweco Sans" panose="00000500000000000000" charset="0"/>
              </a:rPr>
              <a:t>avainroolissa</a:t>
            </a:r>
            <a:r>
              <a:rPr lang="fi-FI" sz="1200">
                <a:latin typeface="Sweco Sans" panose="00000500000000000000" charset="0"/>
              </a:rPr>
              <a:t> </a:t>
            </a:r>
            <a:r>
              <a:rPr lang="fi-FI" sz="1200" b="1">
                <a:latin typeface="Sweco Sans" panose="00000500000000000000" charset="0"/>
              </a:rPr>
              <a:t>hyvinvoinnin</a:t>
            </a:r>
            <a:r>
              <a:rPr lang="fi-FI" sz="1200">
                <a:latin typeface="Sweco Sans" panose="00000500000000000000" charset="0"/>
              </a:rPr>
              <a:t> </a:t>
            </a:r>
            <a:r>
              <a:rPr lang="fi-FI" sz="1200" b="1">
                <a:latin typeface="Sweco Sans" panose="00000500000000000000" charset="0"/>
              </a:rPr>
              <a:t>ja</a:t>
            </a:r>
            <a:r>
              <a:rPr lang="fi-FI" sz="1200">
                <a:latin typeface="Sweco Sans" panose="00000500000000000000" charset="0"/>
              </a:rPr>
              <a:t> </a:t>
            </a:r>
            <a:r>
              <a:rPr lang="fi-FI" sz="1200" b="1">
                <a:latin typeface="Sweco Sans" panose="00000500000000000000" charset="0"/>
              </a:rPr>
              <a:t>terveellisimpien</a:t>
            </a:r>
            <a:r>
              <a:rPr lang="fi-FI" sz="1200">
                <a:latin typeface="Sweco Sans" panose="00000500000000000000" charset="0"/>
              </a:rPr>
              <a:t> </a:t>
            </a:r>
            <a:r>
              <a:rPr lang="fi-FI" sz="1200" b="1">
                <a:latin typeface="Sweco Sans" panose="00000500000000000000" charset="0"/>
              </a:rPr>
              <a:t>valintojen</a:t>
            </a:r>
            <a:r>
              <a:rPr lang="fi-FI" sz="1200">
                <a:latin typeface="Sweco Sans" panose="00000500000000000000" charset="0"/>
              </a:rPr>
              <a:t> mahdollistamisessa asukkaiden arkipäivässä. </a:t>
            </a:r>
          </a:p>
          <a:p>
            <a:pPr>
              <a:spcAft>
                <a:spcPts val="600"/>
              </a:spcAft>
            </a:pPr>
            <a:r>
              <a:rPr lang="fi-FI" sz="1200" i="1">
                <a:latin typeface="Sweco Sans" panose="00000500000000000000" charset="0"/>
              </a:rPr>
              <a:t>”Kunta luo itse tulevaisuuttaan: se muokkaa toiminnoillaan, teoillaan ja valinnoillaan toimintaympäristöään ja sen kehitystä. Itsehallinnolliset kunnat edistävät paikallista yhteisöllisyyttä, hyvinvointia ja elinvoimaa..</a:t>
            </a:r>
          </a:p>
          <a:p>
            <a:pPr>
              <a:spcAft>
                <a:spcPts val="600"/>
              </a:spcAft>
            </a:pPr>
            <a:r>
              <a:rPr lang="fi-FI" sz="1200" i="1">
                <a:latin typeface="Sweco Sans" panose="00000500000000000000" charset="0"/>
              </a:rPr>
              <a:t>Kunta edistää omalta osaltaan kuntalaisten hyvinvointia. Kunta tarjoaa mahdollisuuksia aktiiviseen ja hyvinvoivaan elämään turvallisessa ja viihtyisässä elinympäristössä. Kunnat huolehtivat puhtaasta ja terveellisestä asuinympäristöstä sekä monipuolisista harrastusmahdollisuuksista”. </a:t>
            </a:r>
            <a:r>
              <a:rPr lang="fi-FI" sz="1200">
                <a:latin typeface="Sweco Sans" panose="00000500000000000000" charset="0"/>
              </a:rPr>
              <a:t>–Kuntaliitto 2022. </a:t>
            </a:r>
          </a:p>
          <a:p>
            <a:pPr>
              <a:spcAft>
                <a:spcPts val="600"/>
              </a:spcAft>
            </a:pPr>
            <a:r>
              <a:rPr lang="fi-FI" sz="1200">
                <a:latin typeface="Sweco Sans" panose="00000500000000000000" charset="0"/>
              </a:rPr>
              <a:t>Vaala aikoo jatkossa kehittää entistä aktiivisemmalla otteella kunnan kestävän liikkumisen olosuhteita. Arkiliikunta, eri ikäisten liikkumismahdollisuudet, viehättävä ja viihtyisä taajama sekä toimivat vapaa-ajan reitit ovat tärkeitä sisältöjä kunnan tulevassa hyvinvointitoiminnassa.</a:t>
            </a:r>
          </a:p>
          <a:p>
            <a:pPr>
              <a:spcAft>
                <a:spcPts val="600"/>
              </a:spcAft>
            </a:pPr>
            <a:r>
              <a:rPr lang="fi-FI" sz="1200">
                <a:latin typeface="Sweco Sans" panose="00000500000000000000" charset="0"/>
              </a:rPr>
              <a:t>Vaalan kävelyn ja pyöräilyn edistämisohjelma vastaa osaltaan tuleviin hyvinvointitavoitteisiin ja –haasteisiin. Kaiken ikäisten aktiivinen ja kestävä arkiliikkuminen tulee jatkossa olemaan entistä näkyvämmässä roolissa Vaalan tavoitteissa ja strategioissa. </a:t>
            </a:r>
          </a:p>
          <a:p>
            <a:pPr algn="just">
              <a:spcAft>
                <a:spcPts val="600"/>
              </a:spcAft>
            </a:pPr>
            <a:endParaRPr lang="fi-FI" sz="1200" i="1">
              <a:latin typeface="Sweco Sans" panose="00000500000000000000" charset="0"/>
            </a:endParaRPr>
          </a:p>
        </p:txBody>
      </p:sp>
      <p:sp>
        <p:nvSpPr>
          <p:cNvPr id="26" name="Rectangle 23">
            <a:extLst>
              <a:ext uri="{FF2B5EF4-FFF2-40B4-BE49-F238E27FC236}">
                <a16:creationId xmlns:a16="http://schemas.microsoft.com/office/drawing/2014/main" id="{1C2E7374-F4B2-4E73-BFB8-A5EE9CE1B544}"/>
              </a:ext>
              <a:ext uri="{C183D7F6-B498-43B3-948B-1728B52AA6E4}">
                <adec:decorative xmlns:adec="http://schemas.microsoft.com/office/drawing/2017/decorative" val="1"/>
              </a:ext>
            </a:extLst>
          </p:cNvPr>
          <p:cNvSpPr/>
          <p:nvPr/>
        </p:nvSpPr>
        <p:spPr>
          <a:xfrm>
            <a:off x="288000" y="0"/>
            <a:ext cx="777372" cy="6858000"/>
          </a:xfrm>
          <a:prstGeom prst="rect">
            <a:avLst/>
          </a:prstGeom>
          <a:solidFill>
            <a:srgbClr val="DFA91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Oval 15">
            <a:extLst>
              <a:ext uri="{FF2B5EF4-FFF2-40B4-BE49-F238E27FC236}">
                <a16:creationId xmlns:a16="http://schemas.microsoft.com/office/drawing/2014/main" id="{D476F144-89B9-4A22-BB43-D3C5EFA15081}"/>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1.4</a:t>
            </a:r>
          </a:p>
        </p:txBody>
      </p:sp>
      <p:pic>
        <p:nvPicPr>
          <p:cNvPr id="5" name="Picture 4" descr="A road with trees and grass&#10;&#10;Description automatically generated">
            <a:extLst>
              <a:ext uri="{FF2B5EF4-FFF2-40B4-BE49-F238E27FC236}">
                <a16:creationId xmlns:a16="http://schemas.microsoft.com/office/drawing/2014/main" id="{3B9881A1-FA3D-65AF-BA20-1A56632A2B5D}"/>
              </a:ext>
            </a:extLst>
          </p:cNvPr>
          <p:cNvPicPr>
            <a:picLocks noChangeAspect="1"/>
          </p:cNvPicPr>
          <p:nvPr/>
        </p:nvPicPr>
        <p:blipFill rotWithShape="1">
          <a:blip r:embed="rId2">
            <a:extLst>
              <a:ext uri="{28A0092B-C50C-407E-A947-70E740481C1C}">
                <a14:useLocalDpi xmlns:a14="http://schemas.microsoft.com/office/drawing/2010/main" val="0"/>
              </a:ext>
            </a:extLst>
          </a:blip>
          <a:srcRect l="16773" r="11646"/>
          <a:stretch/>
        </p:blipFill>
        <p:spPr>
          <a:xfrm rot="5400000">
            <a:off x="6962202" y="1286494"/>
            <a:ext cx="4580059" cy="4798810"/>
          </a:xfrm>
          <a:prstGeom prst="rect">
            <a:avLst/>
          </a:prstGeom>
        </p:spPr>
      </p:pic>
      <p:sp>
        <p:nvSpPr>
          <p:cNvPr id="6" name="Dian numeron paikkamerkki 5">
            <a:extLst>
              <a:ext uri="{FF2B5EF4-FFF2-40B4-BE49-F238E27FC236}">
                <a16:creationId xmlns:a16="http://schemas.microsoft.com/office/drawing/2014/main" id="{757A435C-6CFC-44CA-BAD5-4E748DD53B97}"/>
              </a:ext>
              <a:ext uri="{C183D7F6-B498-43B3-948B-1728B52AA6E4}">
                <adec:decorative xmlns:adec="http://schemas.microsoft.com/office/drawing/2017/decorative" val="0"/>
              </a:ext>
            </a:extLst>
          </p:cNvPr>
          <p:cNvSpPr>
            <a:spLocks noGrp="1"/>
          </p:cNvSpPr>
          <p:nvPr>
            <p:ph type="sldNum" sz="quarter" idx="12"/>
          </p:nvPr>
        </p:nvSpPr>
        <p:spPr/>
        <p:txBody>
          <a:bodyPr/>
          <a:lstStyle/>
          <a:p>
            <a:fld id="{39CE1503-BED9-462F-ADA2-F5678F1B9859}" type="slidenum">
              <a:rPr lang="fi-FI" smtClean="0"/>
              <a:t>8</a:t>
            </a:fld>
            <a:endParaRPr lang="fi-FI"/>
          </a:p>
        </p:txBody>
      </p:sp>
      <p:pic>
        <p:nvPicPr>
          <p:cNvPr id="2" name="Picture 2">
            <a:extLst>
              <a:ext uri="{FF2B5EF4-FFF2-40B4-BE49-F238E27FC236}">
                <a16:creationId xmlns:a16="http://schemas.microsoft.com/office/drawing/2014/main" id="{B704F424-B23A-B965-4A0C-9AEAEAC7C46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21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3">
            <a:extLst>
              <a:ext uri="{FF2B5EF4-FFF2-40B4-BE49-F238E27FC236}">
                <a16:creationId xmlns:a16="http://schemas.microsoft.com/office/drawing/2014/main" id="{5C5A862B-9295-4B0F-809F-63A6DD6CE98A}"/>
              </a:ext>
              <a:ext uri="{C183D7F6-B498-43B3-948B-1728B52AA6E4}">
                <adec:decorative xmlns:adec="http://schemas.microsoft.com/office/drawing/2017/decorative" val="1"/>
              </a:ext>
            </a:extLst>
          </p:cNvPr>
          <p:cNvSpPr/>
          <p:nvPr/>
        </p:nvSpPr>
        <p:spPr>
          <a:xfrm>
            <a:off x="288000" y="0"/>
            <a:ext cx="3600000" cy="6858000"/>
          </a:xfrm>
          <a:prstGeom prst="rect">
            <a:avLst/>
          </a:prstGeom>
          <a:solidFill>
            <a:srgbClr val="DF8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i-FI" sz="1800" b="0" i="0">
              <a:solidFill>
                <a:schemeClr val="tx1"/>
              </a:solidFill>
              <a:effectLst/>
              <a:latin typeface="Sweco Sans" panose="00000500000000000000" charset="0"/>
            </a:endParaRPr>
          </a:p>
        </p:txBody>
      </p:sp>
      <p:sp>
        <p:nvSpPr>
          <p:cNvPr id="2" name="Title 1">
            <a:extLst>
              <a:ext uri="{FF2B5EF4-FFF2-40B4-BE49-F238E27FC236}">
                <a16:creationId xmlns:a16="http://schemas.microsoft.com/office/drawing/2014/main" id="{20FB12C5-73ED-49E1-839A-5D58114E1853}"/>
              </a:ext>
            </a:extLst>
          </p:cNvPr>
          <p:cNvSpPr>
            <a:spLocks noGrp="1"/>
          </p:cNvSpPr>
          <p:nvPr>
            <p:ph type="title"/>
          </p:nvPr>
        </p:nvSpPr>
        <p:spPr>
          <a:xfrm>
            <a:off x="768460" y="572998"/>
            <a:ext cx="2837117" cy="1175911"/>
          </a:xfrm>
        </p:spPr>
        <p:txBody>
          <a:bodyPr>
            <a:normAutofit fontScale="90000"/>
          </a:bodyPr>
          <a:lstStyle/>
          <a:p>
            <a:pPr algn="ctr"/>
            <a:r>
              <a:rPr lang="fi-FI" sz="3200" dirty="0">
                <a:latin typeface="Sweco Sans" panose="00000500000000000000" charset="0"/>
              </a:rPr>
              <a:t>NYKYTILA-ANALYYSI JA LÄHTÖKOHDAT</a:t>
            </a:r>
          </a:p>
        </p:txBody>
      </p:sp>
      <p:sp>
        <p:nvSpPr>
          <p:cNvPr id="12" name="Rectangle 7">
            <a:extLst>
              <a:ext uri="{FF2B5EF4-FFF2-40B4-BE49-F238E27FC236}">
                <a16:creationId xmlns:a16="http://schemas.microsoft.com/office/drawing/2014/main" id="{A8188E70-13AE-428C-BE07-F25687A6A4DF}"/>
              </a:ext>
            </a:extLst>
          </p:cNvPr>
          <p:cNvSpPr/>
          <p:nvPr/>
        </p:nvSpPr>
        <p:spPr>
          <a:xfrm>
            <a:off x="4070862" y="325322"/>
            <a:ext cx="3876226" cy="3103678"/>
          </a:xfrm>
          <a:prstGeom prst="rect">
            <a:avLst/>
          </a:prstGeom>
        </p:spPr>
        <p:txBody>
          <a:bodyPr wrap="square" numCol="1" spcCol="360000">
            <a:noAutofit/>
          </a:bodyPr>
          <a:lstStyle/>
          <a:p>
            <a:pPr>
              <a:spcAft>
                <a:spcPts val="600"/>
              </a:spcAft>
            </a:pPr>
            <a:r>
              <a:rPr lang="fi-FI" sz="1200">
                <a:solidFill>
                  <a:srgbClr val="000000"/>
                </a:solidFill>
                <a:latin typeface="Sweco Sans" panose="00000500000000000000" charset="0"/>
              </a:rPr>
              <a:t>Vaala sijaitsee Pohjois-Pohjanmaan maakunnassa valtatie 22 varrella. Vaalan lähimmät suuret kaupungit ovat Oulu ja Kajaani, joihin on teitse noin 90 km matka. </a:t>
            </a:r>
          </a:p>
          <a:p>
            <a:pPr>
              <a:spcAft>
                <a:spcPts val="600"/>
              </a:spcAft>
            </a:pPr>
            <a:r>
              <a:rPr lang="fi-FI" sz="1200">
                <a:solidFill>
                  <a:srgbClr val="000000"/>
                </a:solidFill>
                <a:latin typeface="Sweco Sans" panose="00000500000000000000" charset="0"/>
              </a:rPr>
              <a:t>Vaalan asukasluku oli 2 673 asukasta vuonna 2021. Tilastokeskuksen väestöruutuaineiston (1 km x 1km) mukaan 46,6 % väestöstä asuu 2 km ja 49,7 % asuu 5 km säteellä keskustasta. Vaalan palvelut sijaitsevat pääosin kunnan keskustassa potentiaalisten kävely- ja pyöräilyetäisyyksien sisällä. Palvelut ja työpaikat ovat kävellen ja pyörällä helposti saavutettavissa noin puolella Vaalan asukkaista. Vaalan työllisistä 72 % käy oman kuntansa alueella töissä. Vuonna 2022 Vaalassa oli 1652 vapaa-ajan asuntoa, mikä lisää Vaalan väkilukua erityisesti lomakausina. </a:t>
            </a:r>
          </a:p>
          <a:p>
            <a:pPr>
              <a:spcAft>
                <a:spcPts val="600"/>
              </a:spcAft>
            </a:pPr>
            <a:r>
              <a:rPr lang="fi-FI" sz="1200">
                <a:solidFill>
                  <a:srgbClr val="000000"/>
                </a:solidFill>
                <a:latin typeface="Sweco Sans" panose="00000500000000000000" charset="0"/>
              </a:rPr>
              <a:t>Vuonna 2021 Vaalan asukkaista noin 45% oli eläkkeellä (Tilastokeskus 2023).  Laadukas, esteetön ja turvallinen kävely- ja pyöräily-ympäristö mahdollistaa omatoimisen liikkumisen myös vanhemmalla iällä. </a:t>
            </a:r>
          </a:p>
        </p:txBody>
      </p:sp>
      <p:sp>
        <p:nvSpPr>
          <p:cNvPr id="14" name="Oval 15">
            <a:extLst>
              <a:ext uri="{FF2B5EF4-FFF2-40B4-BE49-F238E27FC236}">
                <a16:creationId xmlns:a16="http://schemas.microsoft.com/office/drawing/2014/main" id="{B2068019-819F-43D7-845C-6A0954697C45}"/>
              </a:ext>
              <a:ext uri="{C183D7F6-B498-43B3-948B-1728B52AA6E4}">
                <adec:decorative xmlns:adec="http://schemas.microsoft.com/office/drawing/2017/decorative" val="1"/>
              </a:ext>
            </a:extLst>
          </p:cNvPr>
          <p:cNvSpPr/>
          <p:nvPr/>
        </p:nvSpPr>
        <p:spPr>
          <a:xfrm>
            <a:off x="105138" y="109325"/>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a:t>2</a:t>
            </a:r>
          </a:p>
        </p:txBody>
      </p:sp>
      <p:graphicFrame>
        <p:nvGraphicFramePr>
          <p:cNvPr id="3" name="Table 3">
            <a:extLst>
              <a:ext uri="{FF2B5EF4-FFF2-40B4-BE49-F238E27FC236}">
                <a16:creationId xmlns:a16="http://schemas.microsoft.com/office/drawing/2014/main" id="{4908E1A0-D7FC-CB58-A340-9FB9E4AD2415}"/>
              </a:ext>
            </a:extLst>
          </p:cNvPr>
          <p:cNvGraphicFramePr>
            <a:graphicFrameLocks noGrp="1"/>
          </p:cNvGraphicFramePr>
          <p:nvPr>
            <p:extLst>
              <p:ext uri="{D42A27DB-BD31-4B8C-83A1-F6EECF244321}">
                <p14:modId xmlns:p14="http://schemas.microsoft.com/office/powerpoint/2010/main" val="1300250031"/>
              </p:ext>
            </p:extLst>
          </p:nvPr>
        </p:nvGraphicFramePr>
        <p:xfrm>
          <a:off x="4070862" y="4951152"/>
          <a:ext cx="3600000" cy="1180180"/>
        </p:xfrm>
        <a:graphic>
          <a:graphicData uri="http://schemas.openxmlformats.org/drawingml/2006/table">
            <a:tbl>
              <a:tblPr firstRow="1" bandRow="1">
                <a:tableStyleId>{5940675A-B579-460E-94D1-54222C63F5DA}</a:tableStyleId>
              </a:tblPr>
              <a:tblGrid>
                <a:gridCol w="1200000">
                  <a:extLst>
                    <a:ext uri="{9D8B030D-6E8A-4147-A177-3AD203B41FA5}">
                      <a16:colId xmlns:a16="http://schemas.microsoft.com/office/drawing/2014/main" val="4001067688"/>
                    </a:ext>
                  </a:extLst>
                </a:gridCol>
                <a:gridCol w="1200000">
                  <a:extLst>
                    <a:ext uri="{9D8B030D-6E8A-4147-A177-3AD203B41FA5}">
                      <a16:colId xmlns:a16="http://schemas.microsoft.com/office/drawing/2014/main" val="1638062841"/>
                    </a:ext>
                  </a:extLst>
                </a:gridCol>
                <a:gridCol w="1200000">
                  <a:extLst>
                    <a:ext uri="{9D8B030D-6E8A-4147-A177-3AD203B41FA5}">
                      <a16:colId xmlns:a16="http://schemas.microsoft.com/office/drawing/2014/main" val="569588186"/>
                    </a:ext>
                  </a:extLst>
                </a:gridCol>
              </a:tblGrid>
              <a:tr h="391970">
                <a:tc>
                  <a:txBody>
                    <a:bodyPr/>
                    <a:lstStyle/>
                    <a:p>
                      <a:pPr marL="0" algn="l" defTabSz="914400" rtl="0" eaLnBrk="1" latinLnBrk="0" hangingPunct="1"/>
                      <a:r>
                        <a:rPr lang="fi-FI" sz="1000" kern="1200" baseline="0">
                          <a:solidFill>
                            <a:schemeClr val="dk1"/>
                          </a:solidFill>
                          <a:latin typeface="+mn-lt"/>
                          <a:ea typeface="+mn-ea"/>
                          <a:cs typeface="+mn-cs"/>
                        </a:rPr>
                        <a:t>Etäisyys keskustasta</a:t>
                      </a:r>
                    </a:p>
                  </a:txBody>
                  <a:tcPr/>
                </a:tc>
                <a:tc>
                  <a:txBody>
                    <a:bodyPr/>
                    <a:lstStyle/>
                    <a:p>
                      <a:pPr marL="0" algn="l" defTabSz="914400" rtl="0" eaLnBrk="1" latinLnBrk="0" hangingPunct="1"/>
                      <a:r>
                        <a:rPr lang="fi-FI" sz="1000" kern="1200" baseline="0">
                          <a:solidFill>
                            <a:schemeClr val="dk1"/>
                          </a:solidFill>
                          <a:latin typeface="+mn-lt"/>
                          <a:ea typeface="+mn-ea"/>
                          <a:cs typeface="+mn-cs"/>
                        </a:rPr>
                        <a:t>Väestö (lkm)</a:t>
                      </a:r>
                    </a:p>
                  </a:txBody>
                  <a:tcPr/>
                </a:tc>
                <a:tc>
                  <a:txBody>
                    <a:bodyPr/>
                    <a:lstStyle/>
                    <a:p>
                      <a:pPr marL="0" algn="l" defTabSz="914400" rtl="0" eaLnBrk="1" latinLnBrk="0" hangingPunct="1"/>
                      <a:r>
                        <a:rPr lang="fi-FI" sz="1000" kern="1200" baseline="0" dirty="0">
                          <a:solidFill>
                            <a:schemeClr val="dk1"/>
                          </a:solidFill>
                          <a:latin typeface="+mn-lt"/>
                          <a:ea typeface="+mn-ea"/>
                          <a:cs typeface="+mn-cs"/>
                        </a:rPr>
                        <a:t>Väestö (%)</a:t>
                      </a:r>
                    </a:p>
                  </a:txBody>
                  <a:tcPr/>
                </a:tc>
                <a:extLst>
                  <a:ext uri="{0D108BD9-81ED-4DB2-BD59-A6C34878D82A}">
                    <a16:rowId xmlns:a16="http://schemas.microsoft.com/office/drawing/2014/main" val="1319657872"/>
                  </a:ext>
                </a:extLst>
              </a:tr>
              <a:tr h="391970">
                <a:tc>
                  <a:txBody>
                    <a:bodyPr/>
                    <a:lstStyle/>
                    <a:p>
                      <a:pPr marL="0" algn="l" defTabSz="914400" rtl="0" eaLnBrk="1" latinLnBrk="0" hangingPunct="1"/>
                      <a:r>
                        <a:rPr lang="fi-FI" sz="1000" kern="1200" baseline="0">
                          <a:solidFill>
                            <a:schemeClr val="dk1"/>
                          </a:solidFill>
                          <a:latin typeface="+mn-lt"/>
                          <a:ea typeface="+mn-ea"/>
                          <a:cs typeface="+mn-cs"/>
                        </a:rPr>
                        <a:t>2 km</a:t>
                      </a:r>
                    </a:p>
                  </a:txBody>
                  <a:tcPr/>
                </a:tc>
                <a:tc>
                  <a:txBody>
                    <a:bodyPr/>
                    <a:lstStyle/>
                    <a:p>
                      <a:pPr marL="0" algn="l" defTabSz="914400" rtl="0" eaLnBrk="1" latinLnBrk="0" hangingPunct="1"/>
                      <a:r>
                        <a:rPr lang="fi-FI" sz="1000" kern="1200" baseline="0">
                          <a:solidFill>
                            <a:schemeClr val="dk1"/>
                          </a:solidFill>
                          <a:latin typeface="+mn-lt"/>
                          <a:ea typeface="+mn-ea"/>
                          <a:cs typeface="+mn-cs"/>
                        </a:rPr>
                        <a:t>1182</a:t>
                      </a:r>
                    </a:p>
                  </a:txBody>
                  <a:tcPr/>
                </a:tc>
                <a:tc>
                  <a:txBody>
                    <a:bodyPr/>
                    <a:lstStyle/>
                    <a:p>
                      <a:pPr marL="0" algn="l" defTabSz="914400" rtl="0" eaLnBrk="1" latinLnBrk="0" hangingPunct="1"/>
                      <a:r>
                        <a:rPr lang="fi-FI" sz="1000" kern="1200" baseline="0">
                          <a:solidFill>
                            <a:schemeClr val="dk1"/>
                          </a:solidFill>
                          <a:latin typeface="+mn-lt"/>
                          <a:ea typeface="+mn-ea"/>
                          <a:cs typeface="+mn-cs"/>
                        </a:rPr>
                        <a:t>44,2</a:t>
                      </a:r>
                    </a:p>
                  </a:txBody>
                  <a:tcPr/>
                </a:tc>
                <a:extLst>
                  <a:ext uri="{0D108BD9-81ED-4DB2-BD59-A6C34878D82A}">
                    <a16:rowId xmlns:a16="http://schemas.microsoft.com/office/drawing/2014/main" val="2881004526"/>
                  </a:ext>
                </a:extLst>
              </a:tr>
              <a:tr h="391970">
                <a:tc>
                  <a:txBody>
                    <a:bodyPr/>
                    <a:lstStyle/>
                    <a:p>
                      <a:pPr marL="0" algn="l" defTabSz="914400" rtl="0" eaLnBrk="1" latinLnBrk="0" hangingPunct="1"/>
                      <a:r>
                        <a:rPr lang="fi-FI" sz="1000" kern="1200" baseline="0">
                          <a:solidFill>
                            <a:schemeClr val="dk1"/>
                          </a:solidFill>
                          <a:latin typeface="+mn-lt"/>
                          <a:ea typeface="+mn-ea"/>
                          <a:cs typeface="+mn-cs"/>
                        </a:rPr>
                        <a:t>5 km</a:t>
                      </a:r>
                    </a:p>
                  </a:txBody>
                  <a:tcPr/>
                </a:tc>
                <a:tc>
                  <a:txBody>
                    <a:bodyPr/>
                    <a:lstStyle/>
                    <a:p>
                      <a:pPr marL="0" algn="l" defTabSz="914400" rtl="0" eaLnBrk="1" latinLnBrk="0" hangingPunct="1"/>
                      <a:r>
                        <a:rPr lang="fi-FI" sz="1000" kern="1200" baseline="0">
                          <a:solidFill>
                            <a:schemeClr val="dk1"/>
                          </a:solidFill>
                          <a:latin typeface="+mn-lt"/>
                          <a:ea typeface="+mn-ea"/>
                          <a:cs typeface="+mn-cs"/>
                        </a:rPr>
                        <a:t>1332</a:t>
                      </a:r>
                    </a:p>
                  </a:txBody>
                  <a:tcPr/>
                </a:tc>
                <a:tc>
                  <a:txBody>
                    <a:bodyPr/>
                    <a:lstStyle/>
                    <a:p>
                      <a:pPr marL="0" algn="l" defTabSz="914400" rtl="0" eaLnBrk="1" latinLnBrk="0" hangingPunct="1"/>
                      <a:r>
                        <a:rPr lang="fi-FI" sz="1000" kern="1200" baseline="0" dirty="0">
                          <a:solidFill>
                            <a:schemeClr val="dk1"/>
                          </a:solidFill>
                          <a:latin typeface="+mn-lt"/>
                          <a:ea typeface="+mn-ea"/>
                          <a:cs typeface="+mn-cs"/>
                        </a:rPr>
                        <a:t>49,7</a:t>
                      </a:r>
                    </a:p>
                  </a:txBody>
                  <a:tcPr/>
                </a:tc>
                <a:extLst>
                  <a:ext uri="{0D108BD9-81ED-4DB2-BD59-A6C34878D82A}">
                    <a16:rowId xmlns:a16="http://schemas.microsoft.com/office/drawing/2014/main" val="1836742619"/>
                  </a:ext>
                </a:extLst>
              </a:tr>
            </a:tbl>
          </a:graphicData>
        </a:graphic>
      </p:graphicFrame>
      <p:graphicFrame>
        <p:nvGraphicFramePr>
          <p:cNvPr id="17" name="Taulukko 7">
            <a:extLst>
              <a:ext uri="{FF2B5EF4-FFF2-40B4-BE49-F238E27FC236}">
                <a16:creationId xmlns:a16="http://schemas.microsoft.com/office/drawing/2014/main" id="{1311337E-C9BA-48DC-A860-C3D4E7BC8FFF}"/>
              </a:ext>
            </a:extLst>
          </p:cNvPr>
          <p:cNvGraphicFramePr>
            <a:graphicFrameLocks noGrp="1"/>
          </p:cNvGraphicFramePr>
          <p:nvPr>
            <p:extLst>
              <p:ext uri="{D42A27DB-BD31-4B8C-83A1-F6EECF244321}">
                <p14:modId xmlns:p14="http://schemas.microsoft.com/office/powerpoint/2010/main" val="2960931693"/>
              </p:ext>
            </p:extLst>
          </p:nvPr>
        </p:nvGraphicFramePr>
        <p:xfrm>
          <a:off x="8832813" y="4923619"/>
          <a:ext cx="2818824" cy="1164472"/>
        </p:xfrm>
        <a:graphic>
          <a:graphicData uri="http://schemas.openxmlformats.org/drawingml/2006/table">
            <a:tbl>
              <a:tblPr>
                <a:tableStyleId>{5C22544A-7EE6-4342-B048-85BDC9FD1C3A}</a:tableStyleId>
              </a:tblPr>
              <a:tblGrid>
                <a:gridCol w="1719579">
                  <a:extLst>
                    <a:ext uri="{9D8B030D-6E8A-4147-A177-3AD203B41FA5}">
                      <a16:colId xmlns:a16="http://schemas.microsoft.com/office/drawing/2014/main" val="300366715"/>
                    </a:ext>
                  </a:extLst>
                </a:gridCol>
                <a:gridCol w="1099245">
                  <a:extLst>
                    <a:ext uri="{9D8B030D-6E8A-4147-A177-3AD203B41FA5}">
                      <a16:colId xmlns:a16="http://schemas.microsoft.com/office/drawing/2014/main" val="702236877"/>
                    </a:ext>
                  </a:extLst>
                </a:gridCol>
              </a:tblGrid>
              <a:tr h="4489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aseline="0"/>
                        <a:t>Asuinkunnassaan työssäkäyvät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i-FI" sz="1000" baseline="0" dirty="0"/>
                        <a:t>609 (72 %)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8847649"/>
                  </a:ext>
                </a:extLst>
              </a:tr>
              <a:tr h="427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aseline="0"/>
                        <a:t>Asuinkuntansa ulkopuolella </a:t>
                      </a:r>
                      <a:r>
                        <a:rPr lang="fi-FI" sz="1000" kern="1200" baseline="0">
                          <a:solidFill>
                            <a:schemeClr val="dk1"/>
                          </a:solidFill>
                          <a:latin typeface="+mn-lt"/>
                          <a:ea typeface="+mn-ea"/>
                          <a:cs typeface="+mn-cs"/>
                        </a:rPr>
                        <a:t>työssäkäyvät</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i-FI" sz="1000" baseline="0" dirty="0"/>
                        <a:t>237 (28 %)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000856"/>
                  </a:ext>
                </a:extLst>
              </a:tr>
              <a:tr h="288000">
                <a:tc>
                  <a:txBody>
                    <a:bodyPr/>
                    <a:lstStyle/>
                    <a:p>
                      <a:r>
                        <a:rPr lang="fi-FI" sz="1000" baseline="0"/>
                        <a:t>Alueelle pendelöivät</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i-FI" sz="1000" baseline="0" dirty="0"/>
                        <a:t>227</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32618"/>
                  </a:ext>
                </a:extLst>
              </a:tr>
            </a:tbl>
          </a:graphicData>
        </a:graphic>
      </p:graphicFrame>
      <p:pic>
        <p:nvPicPr>
          <p:cNvPr id="30" name="Picture 29" descr="Karttakuva Vaalan väestötiheydestä. Väestötiheys on suurinta Vaalan keskustassa.">
            <a:hlinkClick r:id="rId3" action="ppaction://hlinkfile"/>
            <a:extLst>
              <a:ext uri="{FF2B5EF4-FFF2-40B4-BE49-F238E27FC236}">
                <a16:creationId xmlns:a16="http://schemas.microsoft.com/office/drawing/2014/main" id="{4D0B6AA9-F9FE-8A71-02BB-4086169B5C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39603" y="128656"/>
            <a:ext cx="3702320" cy="4110202"/>
          </a:xfrm>
          <a:prstGeom prst="rect">
            <a:avLst/>
          </a:prstGeom>
          <a:ln>
            <a:solidFill>
              <a:schemeClr val="tx1"/>
            </a:solidFill>
          </a:ln>
        </p:spPr>
      </p:pic>
      <p:sp>
        <p:nvSpPr>
          <p:cNvPr id="20" name="Tekstiruutu 19">
            <a:extLst>
              <a:ext uri="{FF2B5EF4-FFF2-40B4-BE49-F238E27FC236}">
                <a16:creationId xmlns:a16="http://schemas.microsoft.com/office/drawing/2014/main" id="{11C509AA-4F3E-4FE0-AF2F-CC987FDF8674}"/>
              </a:ext>
              <a:ext uri="{C183D7F6-B498-43B3-948B-1728B52AA6E4}">
                <adec:decorative xmlns:adec="http://schemas.microsoft.com/office/drawing/2017/decorative" val="1"/>
              </a:ext>
            </a:extLst>
          </p:cNvPr>
          <p:cNvSpPr txBox="1"/>
          <p:nvPr/>
        </p:nvSpPr>
        <p:spPr>
          <a:xfrm>
            <a:off x="8832813" y="4437561"/>
            <a:ext cx="2567166" cy="369332"/>
          </a:xfrm>
          <a:prstGeom prst="rect">
            <a:avLst/>
          </a:prstGeom>
          <a:noFill/>
        </p:spPr>
        <p:txBody>
          <a:bodyPr wrap="square" lIns="0" tIns="0" rIns="0" bIns="0" rtlCol="0">
            <a:spAutoFit/>
          </a:bodyPr>
          <a:lstStyle/>
          <a:p>
            <a:pPr algn="l"/>
            <a:r>
              <a:rPr lang="fi-FI" sz="1200"/>
              <a:t>Taulukko 2. Vaalan työlliset työpaikan sijainnin mukaan 2019:</a:t>
            </a:r>
          </a:p>
        </p:txBody>
      </p:sp>
      <p:sp>
        <p:nvSpPr>
          <p:cNvPr id="21" name="Tekstiruutu 20">
            <a:extLst>
              <a:ext uri="{FF2B5EF4-FFF2-40B4-BE49-F238E27FC236}">
                <a16:creationId xmlns:a16="http://schemas.microsoft.com/office/drawing/2014/main" id="{15EBDA63-2A29-48A5-BB07-4FC117ADE9D3}"/>
              </a:ext>
              <a:ext uri="{C183D7F6-B498-43B3-948B-1728B52AA6E4}">
                <adec:decorative xmlns:adec="http://schemas.microsoft.com/office/drawing/2017/decorative" val="1"/>
              </a:ext>
            </a:extLst>
          </p:cNvPr>
          <p:cNvSpPr txBox="1"/>
          <p:nvPr/>
        </p:nvSpPr>
        <p:spPr>
          <a:xfrm>
            <a:off x="8832813" y="6131332"/>
            <a:ext cx="2818823" cy="123111"/>
          </a:xfrm>
          <a:prstGeom prst="rect">
            <a:avLst/>
          </a:prstGeom>
          <a:noFill/>
        </p:spPr>
        <p:txBody>
          <a:bodyPr wrap="square" lIns="0" tIns="0" rIns="0" bIns="0" rtlCol="0">
            <a:spAutoFit/>
          </a:bodyPr>
          <a:lstStyle/>
          <a:p>
            <a:r>
              <a:rPr lang="fi-FI" sz="800"/>
              <a:t>Lähde: Pohjois-Pohjanamaan liitto</a:t>
            </a:r>
          </a:p>
        </p:txBody>
      </p:sp>
      <p:pic>
        <p:nvPicPr>
          <p:cNvPr id="25" name="Picture 2">
            <a:extLst>
              <a:ext uri="{FF2B5EF4-FFF2-40B4-BE49-F238E27FC236}">
                <a16:creationId xmlns:a16="http://schemas.microsoft.com/office/drawing/2014/main" id="{59C97069-DBBF-BA94-2D27-F0B3A686F90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83" y="6249162"/>
            <a:ext cx="645205" cy="528896"/>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19">
            <a:extLst>
              <a:ext uri="{FF2B5EF4-FFF2-40B4-BE49-F238E27FC236}">
                <a16:creationId xmlns:a16="http://schemas.microsoft.com/office/drawing/2014/main" id="{BAD55B07-9003-79F7-F6A4-850C351C685E}"/>
              </a:ext>
              <a:ext uri="{C183D7F6-B498-43B3-948B-1728B52AA6E4}">
                <adec:decorative xmlns:adec="http://schemas.microsoft.com/office/drawing/2017/decorative" val="1"/>
              </a:ext>
            </a:extLst>
          </p:cNvPr>
          <p:cNvSpPr txBox="1"/>
          <p:nvPr/>
        </p:nvSpPr>
        <p:spPr>
          <a:xfrm>
            <a:off x="4070862" y="4465442"/>
            <a:ext cx="2567166" cy="369332"/>
          </a:xfrm>
          <a:prstGeom prst="rect">
            <a:avLst/>
          </a:prstGeom>
          <a:noFill/>
        </p:spPr>
        <p:txBody>
          <a:bodyPr wrap="square" lIns="0" tIns="0" rIns="0" bIns="0" rtlCol="0">
            <a:spAutoFit/>
          </a:bodyPr>
          <a:lstStyle/>
          <a:p>
            <a:pPr algn="l"/>
            <a:r>
              <a:rPr lang="fi-FI" sz="1200"/>
              <a:t>Taulukko 1. Vaalan asukkaiden sijoittuminen kunnassa:</a:t>
            </a:r>
          </a:p>
        </p:txBody>
      </p:sp>
      <p:pic>
        <p:nvPicPr>
          <p:cNvPr id="34" name="Picture 33">
            <a:extLst>
              <a:ext uri="{FF2B5EF4-FFF2-40B4-BE49-F238E27FC236}">
                <a16:creationId xmlns:a16="http://schemas.microsoft.com/office/drawing/2014/main" id="{9915197F-D846-79FB-DF45-3A387D4BCF34}"/>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2088" r="2088" b="1971"/>
          <a:stretch/>
        </p:blipFill>
        <p:spPr>
          <a:xfrm>
            <a:off x="10935624" y="2482156"/>
            <a:ext cx="1256376" cy="1828176"/>
          </a:xfrm>
          <a:prstGeom prst="rect">
            <a:avLst/>
          </a:prstGeom>
          <a:ln w="3175">
            <a:solidFill>
              <a:schemeClr val="tx1"/>
            </a:solidFill>
          </a:ln>
        </p:spPr>
      </p:pic>
      <p:grpSp>
        <p:nvGrpSpPr>
          <p:cNvPr id="35" name="Group 34">
            <a:extLst>
              <a:ext uri="{FF2B5EF4-FFF2-40B4-BE49-F238E27FC236}">
                <a16:creationId xmlns:a16="http://schemas.microsoft.com/office/drawing/2014/main" id="{62306F66-B3C4-B1FB-2270-DBA8DA1D13CA}"/>
              </a:ext>
              <a:ext uri="{C183D7F6-B498-43B3-948B-1728B52AA6E4}">
                <adec:decorative xmlns:adec="http://schemas.microsoft.com/office/drawing/2017/decorative" val="1"/>
              </a:ext>
            </a:extLst>
          </p:cNvPr>
          <p:cNvGrpSpPr/>
          <p:nvPr/>
        </p:nvGrpSpPr>
        <p:grpSpPr>
          <a:xfrm>
            <a:off x="288000" y="2125930"/>
            <a:ext cx="4181125" cy="3996608"/>
            <a:chOff x="8041611" y="193675"/>
            <a:chExt cx="4181125" cy="3996608"/>
          </a:xfrm>
        </p:grpSpPr>
        <p:pic>
          <p:nvPicPr>
            <p:cNvPr id="9" name="Kuva 8">
              <a:extLst>
                <a:ext uri="{FF2B5EF4-FFF2-40B4-BE49-F238E27FC236}">
                  <a16:creationId xmlns:a16="http://schemas.microsoft.com/office/drawing/2014/main" id="{C7ED87FC-E292-4FB2-897B-9ECC5C606140}"/>
                </a:ext>
              </a:extLst>
            </p:cNvPr>
            <p:cNvPicPr>
              <a:picLocks noChangeAspect="1"/>
            </p:cNvPicPr>
            <p:nvPr/>
          </p:nvPicPr>
          <p:blipFill>
            <a:blip r:embed="rId7">
              <a:alphaModFix amt="85000"/>
              <a:extLst>
                <a:ext uri="{28A0092B-C50C-407E-A947-70E740481C1C}">
                  <a14:useLocalDpi xmlns:a14="http://schemas.microsoft.com/office/drawing/2010/main" val="0"/>
                </a:ext>
              </a:extLst>
            </a:blip>
            <a:srcRect/>
            <a:stretch/>
          </p:blipFill>
          <p:spPr>
            <a:xfrm>
              <a:off x="8041611" y="193675"/>
              <a:ext cx="3599999" cy="3996608"/>
            </a:xfrm>
            <a:prstGeom prst="rect">
              <a:avLst/>
            </a:prstGeom>
            <a:solidFill>
              <a:schemeClr val="bg1"/>
            </a:solidFill>
            <a:ln>
              <a:solidFill>
                <a:schemeClr val="tx1">
                  <a:lumMod val="95000"/>
                  <a:lumOff val="5000"/>
                </a:schemeClr>
              </a:solidFill>
            </a:ln>
          </p:spPr>
        </p:pic>
        <p:sp>
          <p:nvSpPr>
            <p:cNvPr id="11" name="Tekstiruutu 10">
              <a:extLst>
                <a:ext uri="{FF2B5EF4-FFF2-40B4-BE49-F238E27FC236}">
                  <a16:creationId xmlns:a16="http://schemas.microsoft.com/office/drawing/2014/main" id="{DD36D821-4B25-4ADD-A5C9-47FBB3710A58}"/>
                </a:ext>
              </a:extLst>
            </p:cNvPr>
            <p:cNvSpPr txBox="1"/>
            <p:nvPr/>
          </p:nvSpPr>
          <p:spPr>
            <a:xfrm>
              <a:off x="9930637" y="2781666"/>
              <a:ext cx="1396999" cy="169277"/>
            </a:xfrm>
            <a:prstGeom prst="rect">
              <a:avLst/>
            </a:prstGeom>
            <a:noFill/>
          </p:spPr>
          <p:txBody>
            <a:bodyPr wrap="square" lIns="0" tIns="0" rIns="0" bIns="0" rtlCol="0">
              <a:spAutoFit/>
            </a:bodyPr>
            <a:lstStyle/>
            <a:p>
              <a:pPr algn="l"/>
              <a:r>
                <a:rPr lang="fi-FI" sz="1100" b="1">
                  <a:solidFill>
                    <a:schemeClr val="tx1">
                      <a:lumMod val="95000"/>
                      <a:lumOff val="5000"/>
                    </a:schemeClr>
                  </a:solidFill>
                </a:rPr>
                <a:t>VAALA</a:t>
              </a:r>
            </a:p>
          </p:txBody>
        </p:sp>
        <p:sp>
          <p:nvSpPr>
            <p:cNvPr id="46" name="Tekstiruutu 45">
              <a:extLst>
                <a:ext uri="{FF2B5EF4-FFF2-40B4-BE49-F238E27FC236}">
                  <a16:creationId xmlns:a16="http://schemas.microsoft.com/office/drawing/2014/main" id="{6CFA7AE7-3F6B-4107-A5DA-D54DCC955892}"/>
                </a:ext>
              </a:extLst>
            </p:cNvPr>
            <p:cNvSpPr txBox="1"/>
            <p:nvPr/>
          </p:nvSpPr>
          <p:spPr>
            <a:xfrm>
              <a:off x="10507001" y="3503267"/>
              <a:ext cx="1396999" cy="184666"/>
            </a:xfrm>
            <a:prstGeom prst="rect">
              <a:avLst/>
            </a:prstGeom>
            <a:noFill/>
          </p:spPr>
          <p:txBody>
            <a:bodyPr wrap="square" lIns="0" tIns="0" rIns="0" bIns="0" rtlCol="0">
              <a:spAutoFit/>
            </a:bodyPr>
            <a:lstStyle/>
            <a:p>
              <a:pPr algn="l"/>
              <a:r>
                <a:rPr lang="fi-FI" sz="1200" b="1">
                  <a:solidFill>
                    <a:schemeClr val="tx1">
                      <a:lumMod val="95000"/>
                      <a:lumOff val="5000"/>
                    </a:schemeClr>
                  </a:solidFill>
                </a:rPr>
                <a:t>KAJAANI</a:t>
              </a:r>
            </a:p>
          </p:txBody>
        </p:sp>
        <p:sp>
          <p:nvSpPr>
            <p:cNvPr id="47" name="Tekstiruutu 46">
              <a:extLst>
                <a:ext uri="{FF2B5EF4-FFF2-40B4-BE49-F238E27FC236}">
                  <a16:creationId xmlns:a16="http://schemas.microsoft.com/office/drawing/2014/main" id="{957656D3-528A-42C5-AD79-CD192417C9C2}"/>
                </a:ext>
              </a:extLst>
            </p:cNvPr>
            <p:cNvSpPr txBox="1"/>
            <p:nvPr/>
          </p:nvSpPr>
          <p:spPr>
            <a:xfrm>
              <a:off x="9527498" y="3793648"/>
              <a:ext cx="1396999"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PYHÄNTÄ</a:t>
              </a:r>
            </a:p>
          </p:txBody>
        </p:sp>
        <p:sp>
          <p:nvSpPr>
            <p:cNvPr id="5" name="Tekstiruutu 46">
              <a:extLst>
                <a:ext uri="{FF2B5EF4-FFF2-40B4-BE49-F238E27FC236}">
                  <a16:creationId xmlns:a16="http://schemas.microsoft.com/office/drawing/2014/main" id="{80F46DA4-640B-BC28-1261-7DF61ED161DF}"/>
                </a:ext>
              </a:extLst>
            </p:cNvPr>
            <p:cNvSpPr txBox="1"/>
            <p:nvPr/>
          </p:nvSpPr>
          <p:spPr>
            <a:xfrm>
              <a:off x="8303866" y="3403260"/>
              <a:ext cx="1396999"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SIIKALATVA</a:t>
              </a:r>
            </a:p>
          </p:txBody>
        </p:sp>
        <p:sp>
          <p:nvSpPr>
            <p:cNvPr id="6" name="Tekstiruutu 46">
              <a:extLst>
                <a:ext uri="{FF2B5EF4-FFF2-40B4-BE49-F238E27FC236}">
                  <a16:creationId xmlns:a16="http://schemas.microsoft.com/office/drawing/2014/main" id="{5E52D00A-522D-D7D7-FD60-7C3502B9D2DC}"/>
                </a:ext>
              </a:extLst>
            </p:cNvPr>
            <p:cNvSpPr txBox="1"/>
            <p:nvPr/>
          </p:nvSpPr>
          <p:spPr>
            <a:xfrm>
              <a:off x="8981509" y="2138888"/>
              <a:ext cx="480047"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MUHOS</a:t>
              </a:r>
            </a:p>
          </p:txBody>
        </p:sp>
        <p:sp>
          <p:nvSpPr>
            <p:cNvPr id="15" name="Tekstiruutu 46">
              <a:extLst>
                <a:ext uri="{FF2B5EF4-FFF2-40B4-BE49-F238E27FC236}">
                  <a16:creationId xmlns:a16="http://schemas.microsoft.com/office/drawing/2014/main" id="{7348DADF-BABE-AF2F-6676-353A0C0588EB}"/>
                </a:ext>
              </a:extLst>
            </p:cNvPr>
            <p:cNvSpPr txBox="1"/>
            <p:nvPr/>
          </p:nvSpPr>
          <p:spPr>
            <a:xfrm>
              <a:off x="8445283" y="2233157"/>
              <a:ext cx="614379"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TYRNÄVÄ</a:t>
              </a:r>
            </a:p>
          </p:txBody>
        </p:sp>
        <p:sp>
          <p:nvSpPr>
            <p:cNvPr id="16" name="Tekstiruutu 46">
              <a:extLst>
                <a:ext uri="{FF2B5EF4-FFF2-40B4-BE49-F238E27FC236}">
                  <a16:creationId xmlns:a16="http://schemas.microsoft.com/office/drawing/2014/main" id="{29F25754-6951-B6C4-3D46-F91D09357F1B}"/>
                </a:ext>
              </a:extLst>
            </p:cNvPr>
            <p:cNvSpPr txBox="1"/>
            <p:nvPr/>
          </p:nvSpPr>
          <p:spPr>
            <a:xfrm>
              <a:off x="8042883" y="2113520"/>
              <a:ext cx="614379"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LIMINKA</a:t>
              </a:r>
            </a:p>
          </p:txBody>
        </p:sp>
        <p:sp>
          <p:nvSpPr>
            <p:cNvPr id="18" name="Tekstiruutu 46">
              <a:extLst>
                <a:ext uri="{FF2B5EF4-FFF2-40B4-BE49-F238E27FC236}">
                  <a16:creationId xmlns:a16="http://schemas.microsoft.com/office/drawing/2014/main" id="{F020937F-90BE-3149-4972-E1264DCA4F4C}"/>
                </a:ext>
              </a:extLst>
            </p:cNvPr>
            <p:cNvSpPr txBox="1"/>
            <p:nvPr/>
          </p:nvSpPr>
          <p:spPr>
            <a:xfrm>
              <a:off x="8674320" y="1456281"/>
              <a:ext cx="614379" cy="169277"/>
            </a:xfrm>
            <a:prstGeom prst="rect">
              <a:avLst/>
            </a:prstGeom>
            <a:noFill/>
          </p:spPr>
          <p:txBody>
            <a:bodyPr wrap="square" lIns="0" tIns="0" rIns="0" bIns="0" rtlCol="0">
              <a:spAutoFit/>
            </a:bodyPr>
            <a:lstStyle/>
            <a:p>
              <a:pPr algn="l"/>
              <a:r>
                <a:rPr lang="fi-FI" sz="1100" b="1">
                  <a:solidFill>
                    <a:schemeClr val="tx1">
                      <a:lumMod val="95000"/>
                      <a:lumOff val="5000"/>
                    </a:schemeClr>
                  </a:solidFill>
                </a:rPr>
                <a:t>OULU</a:t>
              </a:r>
            </a:p>
          </p:txBody>
        </p:sp>
        <p:sp>
          <p:nvSpPr>
            <p:cNvPr id="19" name="Tekstiruutu 46">
              <a:extLst>
                <a:ext uri="{FF2B5EF4-FFF2-40B4-BE49-F238E27FC236}">
                  <a16:creationId xmlns:a16="http://schemas.microsoft.com/office/drawing/2014/main" id="{40DD7B3A-4810-D88F-DB1E-5E387E68BCA8}"/>
                </a:ext>
              </a:extLst>
            </p:cNvPr>
            <p:cNvSpPr txBox="1"/>
            <p:nvPr/>
          </p:nvSpPr>
          <p:spPr>
            <a:xfrm>
              <a:off x="9640194" y="2119448"/>
              <a:ext cx="614379"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UTAJÄRVI</a:t>
              </a:r>
            </a:p>
          </p:txBody>
        </p:sp>
        <p:sp>
          <p:nvSpPr>
            <p:cNvPr id="22" name="Tekstiruutu 46">
              <a:extLst>
                <a:ext uri="{FF2B5EF4-FFF2-40B4-BE49-F238E27FC236}">
                  <a16:creationId xmlns:a16="http://schemas.microsoft.com/office/drawing/2014/main" id="{6C3873DE-6751-495F-0CBA-4846F54819D2}"/>
                </a:ext>
              </a:extLst>
            </p:cNvPr>
            <p:cNvSpPr txBox="1"/>
            <p:nvPr/>
          </p:nvSpPr>
          <p:spPr>
            <a:xfrm>
              <a:off x="8087958" y="3932147"/>
              <a:ext cx="1396999"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HAAPAVESI</a:t>
              </a:r>
            </a:p>
          </p:txBody>
        </p:sp>
        <p:sp>
          <p:nvSpPr>
            <p:cNvPr id="23" name="Tekstiruutu 46">
              <a:extLst>
                <a:ext uri="{FF2B5EF4-FFF2-40B4-BE49-F238E27FC236}">
                  <a16:creationId xmlns:a16="http://schemas.microsoft.com/office/drawing/2014/main" id="{B05998D9-E2B1-4588-6835-0478B0E12C35}"/>
                </a:ext>
              </a:extLst>
            </p:cNvPr>
            <p:cNvSpPr txBox="1"/>
            <p:nvPr/>
          </p:nvSpPr>
          <p:spPr>
            <a:xfrm>
              <a:off x="8350072" y="1801765"/>
              <a:ext cx="614379"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KEMPELE</a:t>
              </a:r>
            </a:p>
          </p:txBody>
        </p:sp>
        <p:sp>
          <p:nvSpPr>
            <p:cNvPr id="24" name="Tekstiruutu 46">
              <a:extLst>
                <a:ext uri="{FF2B5EF4-FFF2-40B4-BE49-F238E27FC236}">
                  <a16:creationId xmlns:a16="http://schemas.microsoft.com/office/drawing/2014/main" id="{40F9353B-53CD-17B9-3C71-D69E4CD68ED3}"/>
                </a:ext>
              </a:extLst>
            </p:cNvPr>
            <p:cNvSpPr txBox="1"/>
            <p:nvPr/>
          </p:nvSpPr>
          <p:spPr>
            <a:xfrm>
              <a:off x="10825737" y="1959318"/>
              <a:ext cx="1396999"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PUOLANKA</a:t>
              </a:r>
            </a:p>
          </p:txBody>
        </p:sp>
        <p:sp>
          <p:nvSpPr>
            <p:cNvPr id="26" name="Tekstiruutu 46">
              <a:extLst>
                <a:ext uri="{FF2B5EF4-FFF2-40B4-BE49-F238E27FC236}">
                  <a16:creationId xmlns:a16="http://schemas.microsoft.com/office/drawing/2014/main" id="{CFD57C16-1460-A87E-89F3-8DE3DE94534A}"/>
                </a:ext>
              </a:extLst>
            </p:cNvPr>
            <p:cNvSpPr txBox="1"/>
            <p:nvPr/>
          </p:nvSpPr>
          <p:spPr>
            <a:xfrm>
              <a:off x="10266977" y="671408"/>
              <a:ext cx="724873"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PUDASJÄRVI</a:t>
              </a:r>
            </a:p>
          </p:txBody>
        </p:sp>
      </p:grpSp>
      <p:sp>
        <p:nvSpPr>
          <p:cNvPr id="38" name="Tekstiruutu 46">
            <a:extLst>
              <a:ext uri="{FF2B5EF4-FFF2-40B4-BE49-F238E27FC236}">
                <a16:creationId xmlns:a16="http://schemas.microsoft.com/office/drawing/2014/main" id="{0E4F45AA-6421-2E7F-AB0D-2786C600AD91}"/>
              </a:ext>
              <a:ext uri="{C183D7F6-B498-43B3-948B-1728B52AA6E4}">
                <adec:decorative xmlns:adec="http://schemas.microsoft.com/office/drawing/2017/decorative" val="1"/>
              </a:ext>
            </a:extLst>
          </p:cNvPr>
          <p:cNvSpPr txBox="1"/>
          <p:nvPr/>
        </p:nvSpPr>
        <p:spPr>
          <a:xfrm>
            <a:off x="3233935" y="4854062"/>
            <a:ext cx="1396999" cy="138499"/>
          </a:xfrm>
          <a:prstGeom prst="rect">
            <a:avLst/>
          </a:prstGeom>
          <a:noFill/>
        </p:spPr>
        <p:txBody>
          <a:bodyPr wrap="square" lIns="0" tIns="0" rIns="0" bIns="0" rtlCol="0">
            <a:spAutoFit/>
          </a:bodyPr>
          <a:lstStyle/>
          <a:p>
            <a:pPr algn="l"/>
            <a:r>
              <a:rPr lang="fi-FI" sz="900" b="1">
                <a:solidFill>
                  <a:schemeClr val="tx1">
                    <a:lumMod val="95000"/>
                    <a:lumOff val="5000"/>
                  </a:schemeClr>
                </a:solidFill>
              </a:rPr>
              <a:t>PALTAMO</a:t>
            </a:r>
          </a:p>
        </p:txBody>
      </p:sp>
      <p:sp>
        <p:nvSpPr>
          <p:cNvPr id="10" name="Dian numeron paikkamerkki 9">
            <a:extLst>
              <a:ext uri="{FF2B5EF4-FFF2-40B4-BE49-F238E27FC236}">
                <a16:creationId xmlns:a16="http://schemas.microsoft.com/office/drawing/2014/main" id="{AB723C8B-E3E4-4836-8961-504A67429B7C}"/>
              </a:ext>
            </a:extLst>
          </p:cNvPr>
          <p:cNvSpPr>
            <a:spLocks noGrp="1"/>
          </p:cNvSpPr>
          <p:nvPr>
            <p:ph type="sldNum" sz="quarter" idx="12"/>
          </p:nvPr>
        </p:nvSpPr>
        <p:spPr/>
        <p:txBody>
          <a:bodyPr/>
          <a:lstStyle/>
          <a:p>
            <a:fld id="{39CE1503-BED9-462F-ADA2-F5678F1B9859}" type="slidenum">
              <a:rPr lang="fi-FI" smtClean="0"/>
              <a:t>9</a:t>
            </a:fld>
            <a:endParaRPr lang="fi-FI"/>
          </a:p>
        </p:txBody>
      </p:sp>
    </p:spTree>
    <p:extLst>
      <p:ext uri="{BB962C8B-B14F-4D97-AF65-F5344CB8AC3E}">
        <p14:creationId xmlns:p14="http://schemas.microsoft.com/office/powerpoint/2010/main" val="1273250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Blank">
  <a:themeElements>
    <a:clrScheme name="Sweco 2022">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7A9B62"/>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a:defPPr>
      </a:lstStyle>
    </a:txDef>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Blank.potx" id="{5D410018-08C4-4DC8-A666-6AC761EFEA33}" vid="{F40A94C1-BC30-4637-AB2C-05D40946BB7F}"/>
    </a:ext>
  </a:extLst>
</a:theme>
</file>

<file path=ppt/theme/theme2.xml><?xml version="1.0" encoding="utf-8"?>
<a:theme xmlns:a="http://schemas.openxmlformats.org/drawingml/2006/main" name="Office-tema">
  <a:themeElements>
    <a:clrScheme name="Sweco">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F2B1DC"/>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weco">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F2B1DC"/>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FormConfiguration><![CDATA[{"formFields":[{"required":false,"helpTexts":{"prefix":"","postfix":""},"spacing":{},"type":"datePicker","name":"Date","label":"Date","fullyQualifiedName":"Date"},{"required":false,"placeholder":"","lines":0,"helpTexts":{"prefix":"","postfix":""},"spacing":{},"type":"textBox","name":"TitlePresentation","label":"Footer text","fullyQualifiedName":"TitlePresentation"}],"formDataEntries":[]}]]></Templafy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SlideFormConfiguration><![CDATA[{"formFields":[],"formDataEntries":[]}]]></TemplafySlideFormConfiguration>
</file>

<file path=customXml/item4.xml><?xml version="1.0" encoding="utf-8"?>
<TemplafyTemplateConfiguration><![CDATA[{"elementsMetadata":[],"transformationConfigurations":[{"language":"{{DocumentLanguage}}","disableUpdates":false,"type":"proofingLanguage"}],"templateName":"Sweco presentation","templateDescription":"A clean presentation with Sweco logo","enableDocumentContentUpdater":true,"version":"1.14"}]]></TemplafyTemplateConfiguration>
</file>

<file path=customXml/item5.xml><?xml version="1.0" encoding="utf-8"?>
<ct:contentTypeSchema xmlns:ct="http://schemas.microsoft.com/office/2006/metadata/contentType" xmlns:ma="http://schemas.microsoft.com/office/2006/metadata/properties/metaAttributes" ct:_="" ma:_="" ma:contentTypeName="Asiakirja" ma:contentTypeID="0x010100645F8C5A99C02A42891B63F2067F48A7" ma:contentTypeVersion="9" ma:contentTypeDescription="Luo uusi asiakirja." ma:contentTypeScope="" ma:versionID="10414fe26f466853537492fbc54e8514">
  <xsd:schema xmlns:xsd="http://www.w3.org/2001/XMLSchema" xmlns:xs="http://www.w3.org/2001/XMLSchema" xmlns:p="http://schemas.microsoft.com/office/2006/metadata/properties" xmlns:ns2="29d833d3-6430-41b6-a3f0-9147a21361ba" xmlns:ns3="29199032-7190-44b0-b140-be9383afd768" targetNamespace="http://schemas.microsoft.com/office/2006/metadata/properties" ma:root="true" ma:fieldsID="26ceb8eb6dce07853de62cee59921a7d" ns2:_="" ns3:_="">
    <xsd:import namespace="29d833d3-6430-41b6-a3f0-9147a21361ba"/>
    <xsd:import namespace="29199032-7190-44b0-b140-be9383afd7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d833d3-6430-41b6-a3f0-9147a21361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Kuvien tunnisteet" ma:readOnly="false" ma:fieldId="{5cf76f15-5ced-4ddc-b409-7134ff3c332f}" ma:taxonomyMulti="true" ma:sspId="3f2afca6-c0d3-4e0d-bc16-2474a9c65df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199032-7190-44b0-b140-be9383afd7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328f246-1708-40ec-b9dc-cf020eedc1c0}" ma:internalName="TaxCatchAll" ma:showField="CatchAllData" ma:web="29199032-7190-44b0-b140-be9383afd7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p:properties xmlns:p="http://schemas.microsoft.com/office/2006/metadata/properties" xmlns:xsi="http://www.w3.org/2001/XMLSchema-instance" xmlns:pc="http://schemas.microsoft.com/office/infopath/2007/PartnerControls">
  <documentManagement>
    <TaxCatchAll xmlns="29199032-7190-44b0-b140-be9383afd768" xsi:nil="true"/>
    <lcf76f155ced4ddcb4097134ff3c332f xmlns="29d833d3-6430-41b6-a3f0-9147a21361ba">
      <Terms xmlns="http://schemas.microsoft.com/office/infopath/2007/PartnerControls"/>
    </lcf76f155ced4ddcb4097134ff3c332f>
  </documentManagement>
</p:properties>
</file>

<file path=customXml/item7.xml><?xml version="1.0" encoding="utf-8"?>
<TemplafySlideTemplateConfiguration><![CDATA[{"slideVersion":0,"isValidatorEnabled":false,"isLocked":false,"elementsMetadata":[],"slideId":"637606466270100126","enableDocumentContentUpdater":true,"version":"1.14"}]]></TemplafySlideTemplateConfiguration>
</file>

<file path=customXml/item8.xml><?xml version="1.0" encoding="utf-8"?>
<TemplafySlideTemplateConfiguration><![CDATA[{"slideVersion":0,"isValidatorEnabled":false,"isLocked":false,"elementsMetadata":[],"slideId":"637606466270257470","enableDocumentContentUpdater":true,"version":"1.14"}]]></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CCD91A97-4C18-4C62-8086-62DA0139A1A2}">
  <ds:schemaRefs/>
</ds:datastoreItem>
</file>

<file path=customXml/itemProps2.xml><?xml version="1.0" encoding="utf-8"?>
<ds:datastoreItem xmlns:ds="http://schemas.openxmlformats.org/officeDocument/2006/customXml" ds:itemID="{B9A8F65E-F7F9-49FA-AA27-B7A16303351A}">
  <ds:schemaRefs>
    <ds:schemaRef ds:uri="http://schemas.microsoft.com/sharepoint/v3/contenttype/forms"/>
  </ds:schemaRefs>
</ds:datastoreItem>
</file>

<file path=customXml/itemProps3.xml><?xml version="1.0" encoding="utf-8"?>
<ds:datastoreItem xmlns:ds="http://schemas.openxmlformats.org/officeDocument/2006/customXml" ds:itemID="{5547BB14-8D16-4312-9E6A-D2ACF79C4308}">
  <ds:schemaRefs/>
</ds:datastoreItem>
</file>

<file path=customXml/itemProps4.xml><?xml version="1.0" encoding="utf-8"?>
<ds:datastoreItem xmlns:ds="http://schemas.openxmlformats.org/officeDocument/2006/customXml" ds:itemID="{CD7259F3-545A-4613-8DDA-8CDD2DE8070E}">
  <ds:schemaRefs/>
</ds:datastoreItem>
</file>

<file path=customXml/itemProps5.xml><?xml version="1.0" encoding="utf-8"?>
<ds:datastoreItem xmlns:ds="http://schemas.openxmlformats.org/officeDocument/2006/customXml" ds:itemID="{E0057F41-B503-4C6F-976A-FCDC6C2537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d833d3-6430-41b6-a3f0-9147a21361ba"/>
    <ds:schemaRef ds:uri="29199032-7190-44b0-b140-be9383afd7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F1A49F38-B8A1-4C40-AC69-CBCF677B737D}">
  <ds:schemaRefs>
    <ds:schemaRef ds:uri="http://schemas.microsoft.com/office/2006/documentManagement/types"/>
    <ds:schemaRef ds:uri="29d833d3-6430-41b6-a3f0-9147a21361ba"/>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29199032-7190-44b0-b140-be9383afd768"/>
    <ds:schemaRef ds:uri="http://www.w3.org/XML/1998/namespace"/>
    <ds:schemaRef ds:uri="http://purl.org/dc/dcmitype/"/>
  </ds:schemaRefs>
</ds:datastoreItem>
</file>

<file path=customXml/itemProps7.xml><?xml version="1.0" encoding="utf-8"?>
<ds:datastoreItem xmlns:ds="http://schemas.openxmlformats.org/officeDocument/2006/customXml" ds:itemID="{76A219FF-BA70-4453-902A-30C0740DE09B}">
  <ds:schemaRefs/>
</ds:datastoreItem>
</file>

<file path=customXml/itemProps8.xml><?xml version="1.0" encoding="utf-8"?>
<ds:datastoreItem xmlns:ds="http://schemas.openxmlformats.org/officeDocument/2006/customXml" ds:itemID="{571E50CB-D435-405F-80B3-2BA8ED8BDCCA}">
  <ds:schemaRefs/>
</ds:datastoreItem>
</file>

<file path=customXml/itemProps9.xml><?xml version="1.0" encoding="utf-8"?>
<ds:datastoreItem xmlns:ds="http://schemas.openxmlformats.org/officeDocument/2006/customXml" ds:itemID="{E4FB200D-7048-4313-A90E-7E25FF28F19D}">
  <ds:schemaRefs/>
</ds:datastoreItem>
</file>

<file path=docProps/app.xml><?xml version="1.0" encoding="utf-8"?>
<Properties xmlns="http://schemas.openxmlformats.org/officeDocument/2006/extended-properties" xmlns:vt="http://schemas.openxmlformats.org/officeDocument/2006/docPropsVTypes">
  <Template>blank</Template>
  <TotalTime>128</TotalTime>
  <Words>10606</Words>
  <Application>Microsoft Office PowerPoint</Application>
  <PresentationFormat>Widescreen</PresentationFormat>
  <Paragraphs>1030</Paragraphs>
  <Slides>51</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Sweco Sans </vt:lpstr>
      <vt:lpstr>Sweco Sans Medium</vt:lpstr>
      <vt:lpstr>Calibri</vt:lpstr>
      <vt:lpstr>Sweco Sans</vt:lpstr>
      <vt:lpstr>Sweco Sans (Body)</vt:lpstr>
      <vt:lpstr>Blank</vt:lpstr>
      <vt:lpstr>Vaalan kävelyn ja pyöräilyn edistämisohjelma  </vt:lpstr>
      <vt:lpstr>SISÄLLYS</vt:lpstr>
      <vt:lpstr> JOHDANTO</vt:lpstr>
      <vt:lpstr>Työn kulku</vt:lpstr>
      <vt:lpstr>Edistämisohjelman suhde  kansallisiin ja EU-tason strategioihin</vt:lpstr>
      <vt:lpstr>Edistämisohjelman suhde  paikallisiin strategioihin</vt:lpstr>
      <vt:lpstr>Asukkaiden suhtautuminen kävelyn ja pyöräilyn edistämiseen  </vt:lpstr>
      <vt:lpstr>Kuntien muuttuva rooli hyvinvointialueiden myötä</vt:lpstr>
      <vt:lpstr>NYKYTILA-ANALYYSI JA LÄHTÖKOHDAT</vt:lpstr>
      <vt:lpstr>Nykyinen kävelyn ja pyöräilyn  verkko</vt:lpstr>
      <vt:lpstr>Keskustan kävely- ja pyöräilyverkko</vt:lpstr>
      <vt:lpstr>Keskustan kävely- ja pyöräilyverkko</vt:lpstr>
      <vt:lpstr>Pyöräpysäköinti ja kestävät matkaketjut</vt:lpstr>
      <vt:lpstr>Matkailu ja virkistys</vt:lpstr>
      <vt:lpstr>Rokuan kansallispuisto ja Manamansalo</vt:lpstr>
      <vt:lpstr>Kävelyä ja pyöräilyä koskeva viestintä ja informaatio</vt:lpstr>
      <vt:lpstr>Kävelyn nykytila – maastohavainnot</vt:lpstr>
      <vt:lpstr>Pyöräilyn nykytila – maastohavainnot</vt:lpstr>
      <vt:lpstr>Pyöräilyn nykytila – pyöräpysäköinti ja  muut palvelut</vt:lpstr>
      <vt:lpstr>Kävelyn nykytila - asukaskysely</vt:lpstr>
      <vt:lpstr>Pyöräilyn nykytila - asukaskysely</vt:lpstr>
      <vt:lpstr>Kävelyn ja pyöräilyn turvallisuus</vt:lpstr>
      <vt:lpstr>Mahdollisuudet ja haasteet kestävän liikkumisen kuntana</vt:lpstr>
      <vt:lpstr>KEHITYS- TARPEET</vt:lpstr>
      <vt:lpstr>Haastattelujen tulokset</vt:lpstr>
      <vt:lpstr>Asukaskyselyn tulokset</vt:lpstr>
      <vt:lpstr>Maastokäynnin tulokset</vt:lpstr>
      <vt:lpstr>Kehittämistarpeiden yhteenveto</vt:lpstr>
      <vt:lpstr>Jalankulkuympäristö ja kävely-yhteyksien laatu</vt:lpstr>
      <vt:lpstr>KÄVELYN JA PYÖRÄILYN KEHITTÄMINEN VAALASSA</vt:lpstr>
      <vt:lpstr>Jalankulkuympäristö ja kävely-yhteyksien laatu</vt:lpstr>
      <vt:lpstr>Katujen toiminnallinen luokittelu ja liikenteen rauhoittaminen</vt:lpstr>
      <vt:lpstr>Katujen toiminnallinen luokittelu ja liikenteen rauhoittaminen</vt:lpstr>
      <vt:lpstr>Keskustan kävelyolosuhteet</vt:lpstr>
      <vt:lpstr>Kävelyn potentiaali</vt:lpstr>
      <vt:lpstr>PYÖRÄILYN TAVOITEVERKKO</vt:lpstr>
      <vt:lpstr>Pyöräilyn laatutasotavoitteet – aluereitit</vt:lpstr>
      <vt:lpstr>Pyöräilyn laatutasotavoitteet – paikallisreitit</vt:lpstr>
      <vt:lpstr>Pyöräilyn laatutasotavoitteet – muut ja virkistysreitit</vt:lpstr>
      <vt:lpstr>Pyöräpysäköinti</vt:lpstr>
      <vt:lpstr>Virkistyspyöräily</vt:lpstr>
      <vt:lpstr>TOIMENPIDE-OHJELMA</vt:lpstr>
      <vt:lpstr>Strategia, hallinto ja resurssit</vt:lpstr>
      <vt:lpstr>Infra ja olosuhteet</vt:lpstr>
      <vt:lpstr>Infra ja olosuhteet</vt:lpstr>
      <vt:lpstr>Viestintä ja yhteistyö</vt:lpstr>
      <vt:lpstr>Viestintä ja yhteistyö</vt:lpstr>
      <vt:lpstr>SEURANTA JA VAIKUTTAVUUS</vt:lpstr>
      <vt:lpstr>Seuranta ja vaikuttavuus</vt:lpstr>
      <vt:lpstr>Liitteet  Liite 1: Infran parannustoimenpiteet ja aikataulu Liite 2: Edistämisohjelman toimenpiteiden toteutusaikataulu ja vastuutaho Liite 3: Asukaskyselyn tulokset</vt:lpstr>
      <vt:lpstr>Liite 1</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Lempäälän kävelyn ja pyöräilyn edistämisohjelma</dc:title>
  <dc:creator>Lehtinen, Eeropekka</dc:creator>
  <cp:lastModifiedBy>Lehtinen, Eeropekka</cp:lastModifiedBy>
  <cp:revision>5</cp:revision>
  <dcterms:created xsi:type="dcterms:W3CDTF">2022-11-17T13:10:17Z</dcterms:created>
  <dcterms:modified xsi:type="dcterms:W3CDTF">2023-11-01T15:41:24Z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omnidocs.com</vt:lpwstr>
  </property>
  <property fmtid="{D5CDD505-2E9C-101B-9397-08002B2CF9AE}" pid="3" name="MSIP_Label_43f08ec5-d6d9-4227-8387-ccbfcb3632c4_Enabled">
    <vt:lpwstr>true</vt:lpwstr>
  </property>
  <property fmtid="{D5CDD505-2E9C-101B-9397-08002B2CF9AE}" pid="4" name="MSIP_Label_43f08ec5-d6d9-4227-8387-ccbfcb3632c4_SetDate">
    <vt:lpwstr>2022-11-17T13:10:19Z</vt:lpwstr>
  </property>
  <property fmtid="{D5CDD505-2E9C-101B-9397-08002B2CF9AE}" pid="5" name="MSIP_Label_43f08ec5-d6d9-4227-8387-ccbfcb3632c4_Method">
    <vt:lpwstr>Standard</vt:lpwstr>
  </property>
  <property fmtid="{D5CDD505-2E9C-101B-9397-08002B2CF9AE}" pid="6" name="MSIP_Label_43f08ec5-d6d9-4227-8387-ccbfcb3632c4_Name">
    <vt:lpwstr>Sweco Restricted</vt:lpwstr>
  </property>
  <property fmtid="{D5CDD505-2E9C-101B-9397-08002B2CF9AE}" pid="7" name="MSIP_Label_43f08ec5-d6d9-4227-8387-ccbfcb3632c4_SiteId">
    <vt:lpwstr>b7872ef0-9a00-4c18-8a4a-c7d25c778a9e</vt:lpwstr>
  </property>
  <property fmtid="{D5CDD505-2E9C-101B-9397-08002B2CF9AE}" pid="8" name="MSIP_Label_43f08ec5-d6d9-4227-8387-ccbfcb3632c4_ActionId">
    <vt:lpwstr>cd17a46c-6eac-460b-8e95-b85bc4922cd0</vt:lpwstr>
  </property>
  <property fmtid="{D5CDD505-2E9C-101B-9397-08002B2CF9AE}" pid="9" name="MSIP_Label_43f08ec5-d6d9-4227-8387-ccbfcb3632c4_ContentBits">
    <vt:lpwstr>0</vt:lpwstr>
  </property>
  <property fmtid="{D5CDD505-2E9C-101B-9397-08002B2CF9AE}" pid="10" name="ContentTypeId">
    <vt:lpwstr>0x010100645F8C5A99C02A42891B63F2067F48A7</vt:lpwstr>
  </property>
  <property fmtid="{D5CDD505-2E9C-101B-9397-08002B2CF9AE}" pid="11" name="MediaServiceImageTags">
    <vt:lpwstr/>
  </property>
</Properties>
</file>